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7" r:id="rId13"/>
    <p:sldId id="268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1296"/>
          </a:xfrm>
        </p:spPr>
        <p:txBody>
          <a:bodyPr>
            <a:normAutofit/>
          </a:bodyPr>
          <a:lstStyle/>
          <a:p>
            <a:pPr algn="l"/>
            <a:r>
              <a:rPr lang="cs-CZ" sz="6000" dirty="0" smtClean="0"/>
              <a:t>         </a:t>
            </a:r>
            <a:r>
              <a:rPr lang="cs-CZ" sz="6000" b="1" dirty="0" smtClean="0">
                <a:solidFill>
                  <a:srgbClr val="FFC000"/>
                </a:solidFill>
              </a:rPr>
              <a:t>OBRÁBĚČ  KOVŮ </a:t>
            </a:r>
            <a:endParaRPr lang="cs-CZ" sz="6000" b="1" dirty="0">
              <a:solidFill>
                <a:srgbClr val="FFC000"/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8208912" cy="2929880"/>
          </a:xfrm>
        </p:spPr>
        <p:txBody>
          <a:bodyPr>
            <a:normAutofit/>
          </a:bodyPr>
          <a:lstStyle/>
          <a:p>
            <a:pPr algn="l"/>
            <a:r>
              <a:rPr lang="cs-CZ" sz="4800" b="1" dirty="0" smtClean="0">
                <a:solidFill>
                  <a:schemeClr val="bg1"/>
                </a:solidFill>
              </a:rPr>
              <a:t> Učební obor: Obráběč kovů </a:t>
            </a:r>
          </a:p>
          <a:p>
            <a:pPr algn="l"/>
            <a:r>
              <a:rPr lang="cs-CZ" sz="4800" b="1" dirty="0" smtClean="0">
                <a:solidFill>
                  <a:schemeClr val="bg1"/>
                </a:solidFill>
              </a:rPr>
              <a:t>    </a:t>
            </a:r>
            <a:r>
              <a:rPr lang="cs-CZ" sz="4800" b="1" dirty="0" smtClean="0">
                <a:solidFill>
                  <a:srgbClr val="FFC000"/>
                </a:solidFill>
              </a:rPr>
              <a:t>(</a:t>
            </a:r>
            <a:r>
              <a:rPr lang="cs-CZ" sz="4000" b="1" dirty="0" smtClean="0">
                <a:solidFill>
                  <a:srgbClr val="FFC000"/>
                </a:solidFill>
              </a:rPr>
              <a:t>tříletý ukončený závěrečnou   </a:t>
            </a:r>
          </a:p>
          <a:p>
            <a:pPr algn="l"/>
            <a:r>
              <a:rPr lang="cs-CZ" sz="4000" b="1" dirty="0" smtClean="0">
                <a:solidFill>
                  <a:srgbClr val="FFC000"/>
                </a:solidFill>
              </a:rPr>
              <a:t>      zkouškou a výučním listem)</a:t>
            </a:r>
            <a:endParaRPr lang="cs-CZ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 smtClean="0">
                <a:solidFill>
                  <a:schemeClr val="tx1"/>
                </a:solidFill>
              </a:rPr>
              <a:t>být odborníkem při obsluze, seřizování a údržbě základních obráběcích strojů (soustruh, frézka, bruska, vrtačka),</a:t>
            </a:r>
          </a:p>
          <a:p>
            <a:r>
              <a:rPr lang="cs-CZ" b="1" dirty="0" smtClean="0">
                <a:solidFill>
                  <a:schemeClr val="tx1"/>
                </a:solidFill>
              </a:rPr>
              <a:t>obsluhovat a řídit obráběcí stroje s číslicovým řízením</a:t>
            </a:r>
          </a:p>
          <a:p>
            <a:r>
              <a:rPr lang="cs-CZ" b="1" dirty="0" smtClean="0">
                <a:solidFill>
                  <a:schemeClr val="tx1"/>
                </a:solidFill>
              </a:rPr>
              <a:t>kontrolovat a měřit obrobky a ošetřovat běžné pracovní nástroje,</a:t>
            </a:r>
          </a:p>
          <a:p>
            <a:r>
              <a:rPr lang="cs-CZ" b="1" dirty="0" smtClean="0">
                <a:solidFill>
                  <a:schemeClr val="tx1"/>
                </a:solidFill>
              </a:rPr>
              <a:t>být podnikatelem,</a:t>
            </a:r>
          </a:p>
          <a:p>
            <a:r>
              <a:rPr lang="cs-CZ" b="1" dirty="0" smtClean="0">
                <a:solidFill>
                  <a:schemeClr val="tx1"/>
                </a:solidFill>
              </a:rPr>
              <a:t>pokračovat v nástavbovém maturitním studiu a získat tak střední odborné vzdělání s maturitou. 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mohu dělat po získání výučního listu?</a:t>
            </a:r>
            <a:endParaRPr lang="cs-CZ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Odborný výcvik</a:t>
            </a:r>
            <a:endParaRPr lang="cs-CZ" sz="4800" b="1" dirty="0">
              <a:solidFill>
                <a:srgbClr val="FFC000"/>
              </a:solidFill>
            </a:endParaRPr>
          </a:p>
        </p:txBody>
      </p:sp>
      <p:pic>
        <p:nvPicPr>
          <p:cNvPr id="3" name="Picture 2" descr="C:\Users\sva\Pictures\image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2736304" cy="2960127"/>
          </a:xfrm>
          <a:prstGeom prst="rect">
            <a:avLst/>
          </a:prstGeom>
          <a:noFill/>
        </p:spPr>
      </p:pic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>
          <a:xfrm>
            <a:off x="3635896" y="2708920"/>
            <a:ext cx="5050904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b="1" dirty="0" smtClean="0">
                <a:solidFill>
                  <a:schemeClr val="tx1"/>
                </a:solidFill>
              </a:rPr>
              <a:t>Cílem je vybavit žáky především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</a:rPr>
              <a:t>souborem dovedností nezbytných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</a:rPr>
              <a:t>pro vykonávání praktických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</a:rPr>
              <a:t>činností vyskytujících se při výrobě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</a:rPr>
              <a:t>na klasických a nebo CNC obráběcích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</a:rPr>
              <a:t>strojích a při jejich </a:t>
            </a:r>
            <a:r>
              <a:rPr lang="cs-CZ" b="1" dirty="0" smtClean="0">
                <a:solidFill>
                  <a:schemeClr val="tx1"/>
                </a:solidFill>
              </a:rPr>
              <a:t>programování. </a:t>
            </a:r>
            <a:endParaRPr lang="cs-CZ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Tradice školy –95. let výročí od založení  školy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Pedagogický sbor – zkušení učitelé s </a:t>
            </a:r>
            <a:r>
              <a:rPr lang="cs-CZ" sz="2800" b="1" dirty="0" smtClean="0">
                <a:solidFill>
                  <a:schemeClr val="tx1"/>
                </a:solidFill>
              </a:rPr>
              <a:t>dlouholetou </a:t>
            </a:r>
            <a:r>
              <a:rPr lang="cs-CZ" sz="2800" b="1" dirty="0" smtClean="0">
                <a:solidFill>
                  <a:schemeClr val="tx1"/>
                </a:solidFill>
              </a:rPr>
              <a:t>praxí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Propojení školy s praxí – provázanost s firmami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Státní škola – žádné školné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Výukové materiály  mají elektronickou podobu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Výuka technické angličtiny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Možnost seznámení s řadou softwarových produktů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Poznávací jazykové zájezdy do zahraničí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Široká škála mimoškolních aktivit</a:t>
            </a:r>
          </a:p>
          <a:p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Výhody studia na naší škole</a:t>
            </a:r>
            <a:endParaRPr lang="cs-CZ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4800" dirty="0" smtClean="0"/>
              <a:t>       </a:t>
            </a:r>
          </a:p>
          <a:p>
            <a:pPr algn="ctr">
              <a:buNone/>
            </a:pPr>
            <a:r>
              <a:rPr lang="cs-CZ" sz="3000" b="1" dirty="0" smtClean="0">
                <a:solidFill>
                  <a:schemeClr val="tx1"/>
                </a:solidFill>
              </a:rPr>
              <a:t>Zájemci o tento obor přijímací     </a:t>
            </a:r>
          </a:p>
          <a:p>
            <a:pPr algn="ctr">
              <a:buNone/>
            </a:pPr>
            <a:r>
              <a:rPr lang="cs-CZ" sz="3000" b="1" dirty="0" smtClean="0">
                <a:solidFill>
                  <a:schemeClr val="tx1"/>
                </a:solidFill>
              </a:rPr>
              <a:t>      zkoušky nedělají.</a:t>
            </a:r>
            <a:endParaRPr lang="cs-CZ" sz="3000" b="1" dirty="0">
              <a:solidFill>
                <a:schemeClr val="tx1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C000"/>
                </a:solidFill>
              </a:rPr>
              <a:t>Přijímací zkoušky</a:t>
            </a:r>
            <a:endParaRPr lang="cs-CZ" b="1" dirty="0">
              <a:solidFill>
                <a:srgbClr val="FFC000"/>
              </a:solidFill>
            </a:endParaRPr>
          </a:p>
        </p:txBody>
      </p:sp>
      <p:pic>
        <p:nvPicPr>
          <p:cNvPr id="3076" name="Picture 4" descr="C:\Users\sva\Pictures\de_20-04-2015-prijimaci-zkousky-na-g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420888"/>
            <a:ext cx="22098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C000"/>
                </a:solidFill>
              </a:rPr>
              <a:t>Školní aktivity</a:t>
            </a:r>
            <a:endParaRPr lang="cs-CZ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sva\Pictures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2218" y="2674938"/>
            <a:ext cx="6127501" cy="345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a\Pictures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6984776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va\Pictures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12218" y="2674938"/>
            <a:ext cx="6127501" cy="3451225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4800" b="1" dirty="0" smtClean="0">
                <a:solidFill>
                  <a:srgbClr val="FFC000"/>
                </a:solidFill>
                <a:latin typeface="Calibri" pitchFamily="34" charset="0"/>
              </a:rPr>
              <a:t>Těšíme se na VÁS!</a:t>
            </a:r>
            <a:endParaRPr lang="cs-CZ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</a:rPr>
              <a:t>         </a:t>
            </a:r>
            <a:r>
              <a:rPr lang="cs-CZ" b="1" dirty="0" smtClean="0">
                <a:solidFill>
                  <a:srgbClr val="FFC000"/>
                </a:solidFill>
              </a:rPr>
              <a:t>Pojetí učebního oboru</a:t>
            </a:r>
            <a:endParaRPr lang="cs-CZ" b="1" dirty="0">
              <a:solidFill>
                <a:srgbClr val="FFC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319281" cy="344728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cs-CZ" sz="3200" dirty="0" smtClean="0">
                <a:solidFill>
                  <a:schemeClr val="tx1"/>
                </a:solidFill>
                <a:latin typeface="+mj-lt"/>
              </a:rPr>
              <a:t>    </a:t>
            </a:r>
            <a:r>
              <a:rPr lang="cs-CZ" sz="3200" b="1" dirty="0" smtClean="0">
                <a:solidFill>
                  <a:schemeClr val="tx1"/>
                </a:solidFill>
                <a:latin typeface="+mj-lt"/>
              </a:rPr>
              <a:t>Cílem studia je zvládnutí obsluhy různých druhů nejmodernějších obráběcích strojů, včetně strojů s </a:t>
            </a:r>
            <a:r>
              <a:rPr lang="cs-CZ" sz="3200" b="1" dirty="0" err="1" smtClean="0">
                <a:solidFill>
                  <a:schemeClr val="tx1"/>
                </a:solidFill>
                <a:latin typeface="+mj-lt"/>
              </a:rPr>
              <a:t>NC</a:t>
            </a:r>
            <a:r>
              <a:rPr lang="cs-CZ" sz="3200" b="1" dirty="0" smtClean="0">
                <a:solidFill>
                  <a:schemeClr val="tx1"/>
                </a:solidFill>
                <a:latin typeface="+mj-lt"/>
              </a:rPr>
              <a:t> a </a:t>
            </a:r>
            <a:r>
              <a:rPr lang="cs-CZ" sz="3200" b="1" dirty="0" err="1" smtClean="0">
                <a:solidFill>
                  <a:schemeClr val="tx1"/>
                </a:solidFill>
                <a:latin typeface="+mj-lt"/>
              </a:rPr>
              <a:t>CNC</a:t>
            </a:r>
            <a:r>
              <a:rPr lang="cs-CZ" sz="3200" b="1" dirty="0" smtClean="0">
                <a:solidFill>
                  <a:schemeClr val="tx1"/>
                </a:solidFill>
                <a:latin typeface="+mj-lt"/>
              </a:rPr>
              <a:t> řízením. </a:t>
            </a:r>
          </a:p>
          <a:p>
            <a:pPr algn="just">
              <a:lnSpc>
                <a:spcPct val="150000"/>
              </a:lnSpc>
              <a:buNone/>
            </a:pPr>
            <a:endParaRPr lang="cs-CZ" sz="2400" dirty="0" smtClean="0">
              <a:solidFill>
                <a:schemeClr val="bg1"/>
              </a:solidFill>
              <a:latin typeface="+mj-lt"/>
            </a:endParaRPr>
          </a:p>
          <a:p>
            <a:pPr algn="just">
              <a:lnSpc>
                <a:spcPct val="150000"/>
              </a:lnSpc>
              <a:buNone/>
            </a:pPr>
            <a:endParaRPr lang="cs-CZ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8" name="Picture 4" descr="C:\Users\sva\Pictures\images88PMN3PQ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780928"/>
            <a:ext cx="371931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Informační a komunikační technologie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Technické kreslení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Strojnictví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Strojírenská technologie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Technologie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Ekonomika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3200" b="1" dirty="0" smtClean="0">
                <a:solidFill>
                  <a:schemeClr val="tx1"/>
                </a:solidFill>
              </a:rPr>
              <a:t>Odborný výcvik</a:t>
            </a:r>
            <a:endParaRPr lang="cs-CZ" sz="3200" b="1" dirty="0">
              <a:solidFill>
                <a:schemeClr val="tx1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Vyučované odborné předměty</a:t>
            </a:r>
            <a:r>
              <a:rPr lang="cs-CZ" b="1" dirty="0" smtClean="0">
                <a:solidFill>
                  <a:srgbClr val="FFC000"/>
                </a:solidFill>
              </a:rPr>
              <a:t>:</a:t>
            </a:r>
            <a:endParaRPr lang="cs-CZ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va\Pictures\201102041006_p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149080"/>
            <a:ext cx="2133600" cy="21336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C000"/>
                </a:solidFill>
              </a:rPr>
              <a:t>Informační</a:t>
            </a:r>
            <a:r>
              <a:rPr lang="cs-CZ" sz="3600" b="1" dirty="0" smtClean="0">
                <a:solidFill>
                  <a:schemeClr val="bg1"/>
                </a:solidFill>
              </a:rPr>
              <a:t> </a:t>
            </a:r>
            <a:r>
              <a:rPr lang="cs-CZ" sz="3600" b="1" dirty="0" smtClean="0">
                <a:solidFill>
                  <a:srgbClr val="FFC000"/>
                </a:solidFill>
              </a:rPr>
              <a:t>a komunikační technologie</a:t>
            </a:r>
            <a:endParaRPr lang="cs-CZ" sz="3600" b="1" dirty="0">
              <a:solidFill>
                <a:srgbClr val="FFC0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39552" y="2204864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800" b="1" dirty="0" smtClean="0">
                <a:latin typeface="+mj-lt"/>
              </a:rPr>
              <a:t>Předmět  je založen na práci  s osobními počítači, žáci pracují s běžným základním a aplikačním programovým vybavením, komunikují  prostřednictvím elektronické pošty, získávají  informace  z otevřených zdrojů, zejména ze sítě Internet.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va\Pictures\vykres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84500" y="4077072"/>
            <a:ext cx="3175000" cy="21082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Technické kreslení</a:t>
            </a:r>
            <a:endParaRPr lang="cs-CZ" sz="4800" b="1" dirty="0">
              <a:solidFill>
                <a:srgbClr val="FFC0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683568" y="191683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latin typeface="+mj-lt"/>
              </a:rPr>
              <a:t>Žák se naučí prostřednictvím náčrtů a výkresů vyjádřit tvar a rozměry strojních součástí a sestav. Představu o provedení strojních součástí také bude zpracovávat pomocí </a:t>
            </a:r>
            <a:r>
              <a:rPr lang="cs-CZ" sz="2800" b="1" dirty="0" err="1" smtClean="0">
                <a:latin typeface="+mj-lt"/>
              </a:rPr>
              <a:t>3D</a:t>
            </a:r>
            <a:r>
              <a:rPr lang="cs-CZ" sz="2800" b="1" dirty="0" smtClean="0">
                <a:latin typeface="+mj-lt"/>
              </a:rPr>
              <a:t> počítačového programu . </a:t>
            </a:r>
            <a:endParaRPr lang="cs-CZ" sz="2800" b="1" dirty="0" smtClean="0"/>
          </a:p>
          <a:p>
            <a:r>
              <a:rPr lang="cs-CZ" sz="2800" b="1" dirty="0" smtClean="0"/>
              <a:t> 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Strojnictví</a:t>
            </a:r>
            <a:endParaRPr lang="cs-CZ" sz="4800" b="1" dirty="0">
              <a:solidFill>
                <a:srgbClr val="FFC000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 descr="C:\Users\sva\Pictures\images5K4TGQ0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4176464" cy="3165708"/>
          </a:xfrm>
          <a:prstGeom prst="rect">
            <a:avLst/>
          </a:prstGeom>
          <a:noFill/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859757"/>
            <a:ext cx="4041775" cy="705147"/>
          </a:xfrm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Cílem předmětu  je:</a:t>
            </a:r>
            <a:endParaRPr lang="cs-CZ" sz="2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636912"/>
            <a:ext cx="3822192" cy="34892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poskytnout žákům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odborné teoretické 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vědomosti o základních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strojních součástech,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spojích, strojích a</a:t>
            </a:r>
          </a:p>
          <a:p>
            <a:pPr>
              <a:buNone/>
            </a:pPr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zařízení. </a:t>
            </a:r>
            <a:endParaRPr lang="cs-CZ" sz="28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83568" y="1628800"/>
            <a:ext cx="4536504" cy="4572000"/>
          </a:xfrm>
        </p:spPr>
        <p:txBody>
          <a:bodyPr>
            <a:noAutofit/>
          </a:bodyPr>
          <a:lstStyle/>
          <a:p>
            <a:endParaRPr lang="cs-CZ" sz="2800" dirty="0" smtClean="0"/>
          </a:p>
          <a:p>
            <a:r>
              <a:rPr lang="cs-CZ" sz="2800" b="1" dirty="0" smtClean="0">
                <a:solidFill>
                  <a:schemeClr val="tx1"/>
                </a:solidFill>
                <a:latin typeface="+mj-lt"/>
              </a:rPr>
              <a:t>Poskytuje odborné teoretické vědomosti o základních technických materiálech, jejich vlastnostech, zkoušení, použití, značení a jejich zpracování. </a:t>
            </a:r>
          </a:p>
          <a:p>
            <a:endParaRPr lang="cs-CZ" sz="2800" dirty="0" smtClean="0">
              <a:latin typeface="Calibri" pitchFamily="34" charset="0"/>
            </a:endParaRPr>
          </a:p>
          <a:p>
            <a:endParaRPr lang="cs-CZ" sz="2800" dirty="0" smtClean="0">
              <a:latin typeface="Calibri" pitchFamily="34" charset="0"/>
            </a:endParaRPr>
          </a:p>
          <a:p>
            <a:endParaRPr lang="cs-CZ" sz="2800" dirty="0" smtClean="0">
              <a:latin typeface="Calibri" pitchFamily="34" charset="0"/>
            </a:endParaRPr>
          </a:p>
          <a:p>
            <a:endParaRPr lang="cs-CZ" sz="2800" dirty="0" smtClean="0">
              <a:latin typeface="Calibri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3079576" cy="1008112"/>
          </a:xfrm>
        </p:spPr>
        <p:txBody>
          <a:bodyPr>
            <a:normAutofit fontScale="90000"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Strojírenská technologie</a:t>
            </a:r>
            <a:endParaRPr lang="cs-CZ" sz="4800" b="1" dirty="0">
              <a:solidFill>
                <a:srgbClr val="FFC000"/>
              </a:solidFill>
            </a:endParaRPr>
          </a:p>
        </p:txBody>
      </p:sp>
      <p:pic>
        <p:nvPicPr>
          <p:cNvPr id="6146" name="Picture 2" descr="C:\Users\sva\Pictures\ws_tws2_murlubric_643180b3d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80112" y="2204864"/>
            <a:ext cx="279082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1" y="2348880"/>
            <a:ext cx="7430822" cy="3162664"/>
          </a:xfrm>
        </p:spPr>
        <p:txBody>
          <a:bodyPr/>
          <a:lstStyle/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Předmět poskytuje žákům odborné teoretické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vědomosti z technologií ručního zpracování a 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třískového obrábění materiálů i nekonvenčních 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</a:rPr>
              <a:t>metod obrábění. </a:t>
            </a:r>
          </a:p>
          <a:p>
            <a:pPr algn="just"/>
            <a:endParaRPr lang="cs-CZ" dirty="0" smtClean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Technologie</a:t>
            </a:r>
            <a:endParaRPr lang="cs-CZ" sz="4800" b="1" dirty="0">
              <a:solidFill>
                <a:srgbClr val="FFC000"/>
              </a:solidFill>
            </a:endParaRPr>
          </a:p>
        </p:txBody>
      </p:sp>
      <p:pic>
        <p:nvPicPr>
          <p:cNvPr id="1027" name="Picture 3" descr="C:\Users\sva\Pictures\2013_02_06_Zarozen_009_ZF%20Friedrichshaf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149080"/>
            <a:ext cx="3996928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 algn="just">
              <a:buNone/>
            </a:pPr>
            <a:r>
              <a:rPr lang="cs-CZ" sz="2600" b="1" dirty="0" smtClean="0">
                <a:solidFill>
                  <a:schemeClr val="tx1"/>
                </a:solidFill>
                <a:latin typeface="+mj-lt"/>
              </a:rPr>
              <a:t>Cílem předmětu  je získání základních odborných znalostí</a:t>
            </a:r>
          </a:p>
          <a:p>
            <a:pPr algn="just">
              <a:buNone/>
            </a:pPr>
            <a:r>
              <a:rPr lang="cs-CZ" sz="2600" b="1" dirty="0" smtClean="0">
                <a:solidFill>
                  <a:schemeClr val="tx1"/>
                </a:solidFill>
                <a:latin typeface="+mj-lt"/>
              </a:rPr>
              <a:t>z oblasti ekonomiky, které umožní efektivní jednání a</a:t>
            </a:r>
          </a:p>
          <a:p>
            <a:pPr algn="just">
              <a:buNone/>
            </a:pPr>
            <a:r>
              <a:rPr lang="cs-CZ" sz="2600" b="1" dirty="0" smtClean="0">
                <a:solidFill>
                  <a:schemeClr val="tx1"/>
                </a:solidFill>
                <a:latin typeface="+mj-lt"/>
              </a:rPr>
              <a:t>hospodárné chování. Žáci jsou připravováni na možné</a:t>
            </a:r>
          </a:p>
          <a:p>
            <a:pPr algn="just">
              <a:buNone/>
            </a:pPr>
            <a:r>
              <a:rPr lang="cs-CZ" sz="2600" b="1" dirty="0" smtClean="0">
                <a:solidFill>
                  <a:schemeClr val="tx1"/>
                </a:solidFill>
                <a:latin typeface="+mj-lt"/>
              </a:rPr>
              <a:t>samostatné podnikání v  oboru.  Seznámí se s pojmy jako</a:t>
            </a:r>
          </a:p>
          <a:p>
            <a:pPr algn="just">
              <a:buNone/>
            </a:pPr>
            <a:r>
              <a:rPr lang="cs-CZ" sz="2600" b="1" dirty="0" smtClean="0">
                <a:solidFill>
                  <a:schemeClr val="tx1"/>
                </a:solidFill>
                <a:latin typeface="+mj-lt"/>
              </a:rPr>
              <a:t>jsou mzdy, bankovnictví,majetek,podnik, jeho funkce </a:t>
            </a:r>
          </a:p>
          <a:p>
            <a:pPr algn="just">
              <a:buNone/>
            </a:pPr>
            <a:r>
              <a:rPr lang="cs-CZ" sz="2600" b="1" dirty="0" smtClean="0">
                <a:solidFill>
                  <a:schemeClr val="tx1"/>
                </a:solidFill>
                <a:latin typeface="+mj-lt"/>
              </a:rPr>
              <a:t>atd.</a:t>
            </a:r>
            <a:endParaRPr lang="cs-CZ" sz="2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C000"/>
                </a:solidFill>
              </a:rPr>
              <a:t>Ekonomika </a:t>
            </a:r>
            <a:endParaRPr lang="cs-CZ" sz="4800" b="1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sva\Pictures\imagesVEMU3D3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88840"/>
            <a:ext cx="1990725" cy="1457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Lití písm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491</TotalTime>
  <Words>407</Words>
  <Application>Microsoft Office PowerPoint</Application>
  <PresentationFormat>Předvádění na obrazovce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Vlnění</vt:lpstr>
      <vt:lpstr>         OBRÁBĚČ  KOVŮ </vt:lpstr>
      <vt:lpstr>         Pojetí učebního oboru</vt:lpstr>
      <vt:lpstr>Vyučované odborné předměty:</vt:lpstr>
      <vt:lpstr>Informační a komunikační technologie</vt:lpstr>
      <vt:lpstr>Technické kreslení</vt:lpstr>
      <vt:lpstr>Strojnictví</vt:lpstr>
      <vt:lpstr>Strojírenská technologie</vt:lpstr>
      <vt:lpstr>Technologie</vt:lpstr>
      <vt:lpstr>Ekonomika </vt:lpstr>
      <vt:lpstr>Co mohu dělat po získání výučního listu?</vt:lpstr>
      <vt:lpstr>Odborný výcvik</vt:lpstr>
      <vt:lpstr>Výhody studia na naší škole</vt:lpstr>
      <vt:lpstr>Přijímací zkoušky</vt:lpstr>
      <vt:lpstr>Školní aktivity</vt:lpstr>
      <vt:lpstr>Snímek 15</vt:lpstr>
      <vt:lpstr>Těšíme se na VÁS!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sva</dc:creator>
  <cp:lastModifiedBy>Mac</cp:lastModifiedBy>
  <cp:revision>49</cp:revision>
  <dcterms:created xsi:type="dcterms:W3CDTF">2015-10-28T20:46:40Z</dcterms:created>
  <dcterms:modified xsi:type="dcterms:W3CDTF">2015-11-05T06:45:29Z</dcterms:modified>
</cp:coreProperties>
</file>