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261" r:id="rId4"/>
    <p:sldId id="263" r:id="rId5"/>
    <p:sldId id="279" r:id="rId6"/>
    <p:sldId id="265" r:id="rId7"/>
    <p:sldId id="266" r:id="rId8"/>
    <p:sldId id="267" r:id="rId9"/>
    <p:sldId id="273" r:id="rId10"/>
    <p:sldId id="274" r:id="rId11"/>
    <p:sldId id="272" r:id="rId12"/>
    <p:sldId id="268" r:id="rId13"/>
    <p:sldId id="269" r:id="rId14"/>
    <p:sldId id="270" r:id="rId15"/>
    <p:sldId id="275" r:id="rId16"/>
    <p:sldId id="276" r:id="rId17"/>
    <p:sldId id="278" r:id="rId18"/>
    <p:sldId id="271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EB94-55D8-418D-BBC2-72E7309FA05F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14145-584A-47F7-8F7A-8F5D2FADAA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273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C35B3-D7C6-4483-9D56-59B2D92F7197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DEEF2-708C-466F-99D4-5C3E46F03C1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567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1628D-4CAF-4746-BF26-7202F0A9925D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F4FE9F-B6F1-4729-9854-11696986C647}" type="slidenum">
              <a:rPr lang="cs-CZ" altLang="cs-CZ" smtClean="0"/>
              <a:pPr/>
              <a:t>2</a:t>
            </a:fld>
            <a:endParaRPr lang="cs-CZ" altLang="cs-CZ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390200-6C59-4476-B351-09056C7F6707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DEEF2-708C-466F-99D4-5C3E46F03C1A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6C2C9-FFC8-4A6B-B30C-DC402386AF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2A0CE-85E2-4CD9-934F-B1758CE749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3A520F-55C2-426E-A293-E7F7E4EC6AD3}" type="datetimeFigureOut">
              <a:rPr lang="cs-CZ" smtClean="0"/>
              <a:pPr/>
              <a:t>10.11.2015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EBA609C-DE8B-4CA7-84B8-3D125C39E3F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5636" y="980728"/>
            <a:ext cx="7772400" cy="2529626"/>
          </a:xfrm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8000" dirty="0" smtClean="0"/>
              <a:t/>
            </a:r>
            <a:br>
              <a:rPr lang="cs-CZ" sz="8000" dirty="0" smtClean="0"/>
            </a:br>
            <a:r>
              <a:rPr lang="cs-CZ" sz="8000" dirty="0" smtClean="0"/>
              <a:t/>
            </a:r>
            <a:br>
              <a:rPr lang="cs-CZ" sz="8000" dirty="0" smtClean="0"/>
            </a:br>
            <a:r>
              <a:rPr lang="cs-CZ" sz="4400" dirty="0" smtClean="0"/>
              <a:t>EKONOMIKA  A PODNIKÁNÍ</a:t>
            </a:r>
            <a:br>
              <a:rPr lang="cs-CZ" sz="4400" dirty="0" smtClean="0"/>
            </a:br>
            <a:r>
              <a:rPr lang="cs-CZ" sz="4400" dirty="0" smtClean="0"/>
              <a:t> </a:t>
            </a:r>
            <a:br>
              <a:rPr lang="cs-CZ" sz="4400" dirty="0" smtClean="0"/>
            </a:br>
            <a:r>
              <a:rPr lang="cs-CZ" sz="2800" dirty="0" smtClean="0"/>
              <a:t>ŠVP - MANAGEMENT VE STROJÍRENSTVÍ</a:t>
            </a:r>
            <a:endParaRPr lang="cs-CZ" sz="28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267200"/>
            <a:ext cx="7834312" cy="1447800"/>
          </a:xfrm>
        </p:spPr>
        <p:txBody>
          <a:bodyPr/>
          <a:lstStyle/>
          <a:p>
            <a:pPr marR="0" algn="ctr" eaLnBrk="1" hangingPunct="1"/>
            <a:r>
              <a:rPr lang="cs-CZ" altLang="cs-CZ" b="1" dirty="0" smtClean="0"/>
              <a:t> Studijní obor, který má budoucnost!</a:t>
            </a:r>
          </a:p>
          <a:p>
            <a:pPr marR="0" algn="ctr" eaLnBrk="1" hangingPunct="1"/>
            <a:endParaRPr lang="cs-CZ" altLang="cs-CZ" b="1" dirty="0" smtClean="0"/>
          </a:p>
        </p:txBody>
      </p:sp>
      <p:pic>
        <p:nvPicPr>
          <p:cNvPr id="4" name="Picture 2" descr="C:\Documents and Settings\sva\Dokumenty\Obrázky\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4310"/>
            <a:ext cx="901700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800" b="1" dirty="0" smtClean="0">
                <a:latin typeface="Calibri" pitchFamily="34" charset="0"/>
              </a:rPr>
              <a:t>3. a 4. ročník</a:t>
            </a:r>
          </a:p>
          <a:p>
            <a:pPr>
              <a:buNone/>
            </a:pPr>
            <a:r>
              <a:rPr lang="cs-CZ" sz="2800" dirty="0" smtClean="0">
                <a:latin typeface="Calibri" pitchFamily="34" charset="0"/>
              </a:rPr>
              <a:t>Jedná se :</a:t>
            </a:r>
          </a:p>
          <a:p>
            <a:r>
              <a:rPr lang="cs-CZ" sz="2800" dirty="0" smtClean="0">
                <a:latin typeface="Calibri" pitchFamily="34" charset="0"/>
              </a:rPr>
              <a:t>o způsoby a metody řízení firem</a:t>
            </a:r>
          </a:p>
          <a:p>
            <a:r>
              <a:rPr lang="cs-CZ" sz="2800" dirty="0" smtClean="0">
                <a:latin typeface="Calibri" pitchFamily="34" charset="0"/>
              </a:rPr>
              <a:t>v čele stojí vedoucí pracovníci = manažeři, u kterých se zkoumají jejich charakterové rysy, vlastnosti, funkce, postavení ve firmě atd.</a:t>
            </a:r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latin typeface="Calibri" pitchFamily="34" charset="0"/>
              </a:rPr>
              <a:t>Management</a:t>
            </a:r>
            <a:endParaRPr lang="cs-CZ" sz="5400" b="1" dirty="0">
              <a:latin typeface="Calibri" pitchFamily="34" charset="0"/>
            </a:endParaRPr>
          </a:p>
        </p:txBody>
      </p:sp>
      <p:pic>
        <p:nvPicPr>
          <p:cNvPr id="9218" name="Picture 2" descr="C:\Users\sva\Pictures\imagesL935NY2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05064"/>
            <a:ext cx="3024336" cy="1872208"/>
          </a:xfrm>
          <a:prstGeom prst="rect">
            <a:avLst/>
          </a:prstGeom>
          <a:noFill/>
        </p:spPr>
      </p:pic>
      <p:pic>
        <p:nvPicPr>
          <p:cNvPr id="1026" name="Picture 2" descr="C:\Users\sva\Pictures\talent-manag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692696"/>
            <a:ext cx="2617317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85800" y="514352"/>
            <a:ext cx="5038328" cy="1162050"/>
          </a:xfrm>
        </p:spPr>
        <p:txBody>
          <a:bodyPr>
            <a:normAutofit/>
          </a:bodyPr>
          <a:lstStyle/>
          <a:p>
            <a:r>
              <a:rPr lang="cs-CZ" altLang="cs-CZ" sz="5400" b="1" dirty="0" smtClean="0">
                <a:solidFill>
                  <a:schemeClr val="tx1"/>
                </a:solidFill>
                <a:latin typeface="Calibri" pitchFamily="34" charset="0"/>
              </a:rPr>
              <a:t>Právní</a:t>
            </a:r>
            <a:r>
              <a:rPr lang="cs-CZ" altLang="cs-CZ" sz="5400" b="1" dirty="0" smtClean="0">
                <a:latin typeface="Calibri" pitchFamily="34" charset="0"/>
              </a:rPr>
              <a:t> </a:t>
            </a:r>
            <a:r>
              <a:rPr lang="cs-CZ" altLang="cs-CZ" sz="5400" b="1" dirty="0" smtClean="0">
                <a:solidFill>
                  <a:schemeClr val="tx1"/>
                </a:solidFill>
                <a:latin typeface="Calibri" pitchFamily="34" charset="0"/>
              </a:rPr>
              <a:t>nauka</a:t>
            </a:r>
            <a:endParaRPr lang="cs-CZ" sz="5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2"/>
          </p:nvPr>
        </p:nvSpPr>
        <p:spPr>
          <a:xfrm>
            <a:off x="755576" y="1628800"/>
            <a:ext cx="2743200" cy="4572000"/>
          </a:xfrm>
        </p:spPr>
        <p:txBody>
          <a:bodyPr>
            <a:normAutofit/>
          </a:bodyPr>
          <a:lstStyle/>
          <a:p>
            <a:r>
              <a:rPr lang="cs-CZ" sz="1800" dirty="0" smtClean="0">
                <a:latin typeface="+mj-lt"/>
              </a:rPr>
              <a:t>     </a:t>
            </a:r>
          </a:p>
          <a:p>
            <a:r>
              <a:rPr lang="cs-CZ" sz="2400" b="1" dirty="0" smtClean="0">
                <a:latin typeface="Calibri" pitchFamily="34" charset="0"/>
              </a:rPr>
              <a:t>Rodinné právo</a:t>
            </a:r>
            <a:endParaRPr lang="cs-CZ" sz="2400" b="1" dirty="0">
              <a:latin typeface="Calibri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1"/>
          </p:nvPr>
        </p:nvSpPr>
        <p:spPr>
          <a:xfrm>
            <a:off x="4644008" y="404664"/>
            <a:ext cx="4042792" cy="5853113"/>
          </a:xfrm>
        </p:spPr>
        <p:txBody>
          <a:bodyPr/>
          <a:lstStyle/>
          <a:p>
            <a:pPr>
              <a:buClrTx/>
              <a:buFont typeface="Wingdings" pitchFamily="2" charset="2"/>
              <a:buChar char="q"/>
            </a:pPr>
            <a:endParaRPr lang="cs-CZ" sz="2400" b="1" dirty="0" smtClean="0"/>
          </a:p>
          <a:p>
            <a:pPr lvl="6">
              <a:buClrTx/>
              <a:buNone/>
            </a:pPr>
            <a:endParaRPr lang="cs-CZ" sz="2400" b="1" dirty="0" smtClean="0">
              <a:latin typeface="Calibri" pitchFamily="34" charset="0"/>
            </a:endParaRPr>
          </a:p>
          <a:p>
            <a:pPr lvl="6">
              <a:buClrTx/>
              <a:buNone/>
            </a:pPr>
            <a:endParaRPr lang="cs-CZ" sz="2400" b="1" dirty="0" smtClean="0">
              <a:latin typeface="Calibri" pitchFamily="34" charset="0"/>
            </a:endParaRPr>
          </a:p>
          <a:p>
            <a:pPr lvl="6">
              <a:buClrTx/>
              <a:buNone/>
            </a:pPr>
            <a:r>
              <a:rPr lang="cs-CZ" sz="2400" b="1" dirty="0" smtClean="0">
                <a:latin typeface="Calibri" pitchFamily="34" charset="0"/>
              </a:rPr>
              <a:t>4. ročník </a:t>
            </a:r>
          </a:p>
          <a:p>
            <a:pPr>
              <a:buClrTx/>
              <a:buFontTx/>
              <a:buChar char="-"/>
            </a:pPr>
            <a:r>
              <a:rPr lang="cs-CZ" sz="2400" dirty="0" smtClean="0">
                <a:latin typeface="Calibri" pitchFamily="34" charset="0"/>
              </a:rPr>
              <a:t>základy právních odvětví</a:t>
            </a:r>
          </a:p>
          <a:p>
            <a:pPr>
              <a:buClrTx/>
              <a:buNone/>
            </a:pPr>
            <a:r>
              <a:rPr lang="cs-CZ" sz="2400" dirty="0" smtClean="0">
                <a:latin typeface="Calibri" pitchFamily="34" charset="0"/>
              </a:rPr>
              <a:t>    v  ČR (rodinné právo, obchodní, občanské právo, pracovní, finanční,…)</a:t>
            </a:r>
            <a:endParaRPr lang="cs-CZ" sz="2400" dirty="0">
              <a:latin typeface="Calibri" pitchFamily="34" charset="0"/>
            </a:endParaRPr>
          </a:p>
        </p:txBody>
      </p:sp>
      <p:pic>
        <p:nvPicPr>
          <p:cNvPr id="7171" name="Picture 3" descr="C:\Users\sva\Pictures\k-rodinnemu-pravu-nizsi-kvalita_1406578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80928"/>
            <a:ext cx="2160240" cy="2448272"/>
          </a:xfrm>
          <a:prstGeom prst="rect">
            <a:avLst/>
          </a:prstGeom>
          <a:noFill/>
        </p:spPr>
      </p:pic>
      <p:pic>
        <p:nvPicPr>
          <p:cNvPr id="7172" name="Picture 4" descr="C:\Users\sva\Pictures\imagesGDY1AFU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33056"/>
            <a:ext cx="2952328" cy="1800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96544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cs-CZ" altLang="cs-CZ" sz="2800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cs-CZ" altLang="cs-CZ" sz="2800" b="1" dirty="0"/>
          </a:p>
          <a:p>
            <a:pPr>
              <a:buClr>
                <a:schemeClr val="tx1"/>
              </a:buClr>
              <a:buNone/>
            </a:pPr>
            <a:r>
              <a:rPr lang="cs-CZ" altLang="cs-CZ" sz="2800" b="1" dirty="0" smtClean="0">
                <a:latin typeface="Calibri" pitchFamily="34" charset="0"/>
              </a:rPr>
              <a:t>3. ročník </a:t>
            </a:r>
            <a:r>
              <a:rPr lang="cs-CZ" altLang="cs-CZ" sz="2800" dirty="0" smtClean="0">
                <a:latin typeface="Calibri" pitchFamily="34" charset="0"/>
              </a:rPr>
              <a:t> </a:t>
            </a:r>
          </a:p>
          <a:p>
            <a:pPr algn="just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Vytvoření reálné studentské firmy, která podniká po</a:t>
            </a:r>
          </a:p>
          <a:p>
            <a:pPr algn="just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dobu 1 roku. Výsledkem je naučit se týmové práci,</a:t>
            </a:r>
          </a:p>
          <a:p>
            <a:pPr algn="just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umět se  samostatně rozhodnout, přiblížit se praxi.                           </a:t>
            </a:r>
          </a:p>
          <a:p>
            <a:pPr>
              <a:buNone/>
            </a:pPr>
            <a:endParaRPr lang="cs-CZ" dirty="0"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sz="5400" b="1" dirty="0" smtClean="0">
                <a:latin typeface="Calibri" pitchFamily="34" charset="0"/>
              </a:rPr>
              <a:t>Aplikovaná ekonomie</a:t>
            </a:r>
            <a:endParaRPr lang="cs-CZ" sz="5400" b="1" dirty="0">
              <a:latin typeface="Calibri" pitchFamily="34" charset="0"/>
            </a:endParaRPr>
          </a:p>
        </p:txBody>
      </p:sp>
      <p:pic>
        <p:nvPicPr>
          <p:cNvPr id="3074" name="Picture 2" descr="C:\Documents and Settings\sva\Plocha\Nový obráz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792088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89120"/>
          </a:xfrm>
        </p:spPr>
        <p:txBody>
          <a:bodyPr>
            <a:normAutofit/>
          </a:bodyPr>
          <a:lstStyle/>
          <a:p>
            <a:pPr marL="274320" indent="-274320"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dirty="0" smtClean="0"/>
              <a:t> </a:t>
            </a:r>
            <a:r>
              <a:rPr lang="cs-CZ" dirty="0" smtClean="0">
                <a:latin typeface="Calibri" pitchFamily="34" charset="0"/>
              </a:rPr>
              <a:t>studovat na vysoké škole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dirty="0" smtClean="0">
                <a:latin typeface="Calibri" pitchFamily="34" charset="0"/>
              </a:rPr>
              <a:t> studovat vyšší odbornou školu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dirty="0" smtClean="0">
                <a:latin typeface="Calibri" pitchFamily="34" charset="0"/>
              </a:rPr>
              <a:t> pracovat jako: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osobní asistentka podnikatele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fakturantka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ekonomka 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mzdový referent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účetní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None/>
              <a:defRPr/>
            </a:pPr>
            <a:r>
              <a:rPr lang="cs-CZ" dirty="0" smtClean="0">
                <a:latin typeface="Calibri" pitchFamily="34" charset="0"/>
              </a:rPr>
              <a:t>    - administrativní  pracovník</a:t>
            </a:r>
          </a:p>
          <a:p>
            <a:pPr marL="274320" indent="-274320"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dirty="0" smtClean="0">
                <a:latin typeface="Calibri" pitchFamily="34" charset="0"/>
              </a:rPr>
              <a:t>  stát se p</a:t>
            </a:r>
            <a:r>
              <a:rPr lang="cs-CZ" dirty="0" smtClean="0">
                <a:latin typeface="Calibri" pitchFamily="34" charset="0"/>
              </a:rPr>
              <a:t>odnikatelem </a:t>
            </a:r>
            <a:endParaRPr lang="cs-CZ" dirty="0" smtClean="0">
              <a:latin typeface="Calibri" pitchFamily="34" charset="0"/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sz="5400" dirty="0" smtClean="0">
                <a:latin typeface="Calibri" pitchFamily="34" charset="0"/>
              </a:rPr>
              <a:t>Co mohu dělat po maturitě?</a:t>
            </a:r>
            <a:endParaRPr lang="cs-CZ" sz="5400" dirty="0">
              <a:latin typeface="Calibri" pitchFamily="34" charset="0"/>
            </a:endParaRPr>
          </a:p>
        </p:txBody>
      </p:sp>
      <p:pic>
        <p:nvPicPr>
          <p:cNvPr id="4099" name="Picture 3" descr="C:\Users\sva\Pictures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140968"/>
            <a:ext cx="3096344" cy="20882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Téměř stoletá tradice školy</a:t>
            </a:r>
            <a:endParaRPr lang="cs-CZ" dirty="0" smtClean="0">
              <a:latin typeface="Calibri" pitchFamily="34" charset="0"/>
            </a:endParaRP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Pedagogický sbor </a:t>
            </a:r>
            <a:r>
              <a:rPr lang="cs-CZ" dirty="0" smtClean="0">
                <a:latin typeface="Calibri" pitchFamily="34" charset="0"/>
              </a:rPr>
              <a:t>– zkušení učitelé s dlouholetou praxí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Propojení školy s praxí </a:t>
            </a:r>
            <a:r>
              <a:rPr lang="cs-CZ" dirty="0" smtClean="0">
                <a:latin typeface="Calibri" pitchFamily="34" charset="0"/>
              </a:rPr>
              <a:t>– provázanost s firmami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Státní škola </a:t>
            </a:r>
            <a:r>
              <a:rPr lang="cs-CZ" dirty="0" smtClean="0">
                <a:latin typeface="Calibri" pitchFamily="34" charset="0"/>
              </a:rPr>
              <a:t>– žádné školné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Výukové materiály  </a:t>
            </a:r>
            <a:r>
              <a:rPr lang="cs-CZ" dirty="0" smtClean="0">
                <a:latin typeface="Calibri" pitchFamily="34" charset="0"/>
              </a:rPr>
              <a:t>mají elektronickou podobu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Výuka</a:t>
            </a:r>
            <a:r>
              <a:rPr lang="cs-CZ" dirty="0" smtClean="0">
                <a:latin typeface="Calibri" pitchFamily="34" charset="0"/>
              </a:rPr>
              <a:t> technické angličtiny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Možnost seznámení s řadou softwarových produkt</a:t>
            </a:r>
            <a:r>
              <a:rPr lang="cs-CZ" dirty="0" smtClean="0">
                <a:latin typeface="Calibri" pitchFamily="34" charset="0"/>
              </a:rPr>
              <a:t>ů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Poznávací jazykové zájezdy </a:t>
            </a:r>
            <a:r>
              <a:rPr lang="cs-CZ" dirty="0" smtClean="0">
                <a:latin typeface="Calibri" pitchFamily="34" charset="0"/>
              </a:rPr>
              <a:t>do zahraničí</a:t>
            </a:r>
          </a:p>
          <a:p>
            <a:pPr marL="274320" indent="-27432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b="1" dirty="0" smtClean="0">
                <a:latin typeface="Calibri" pitchFamily="34" charset="0"/>
              </a:rPr>
              <a:t>Široká škála mimoškolních aktivit</a:t>
            </a:r>
          </a:p>
          <a:p>
            <a:pPr>
              <a:buNone/>
            </a:pPr>
            <a:endParaRPr lang="cs-CZ" dirty="0"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5400" dirty="0" smtClean="0">
                <a:latin typeface="Calibri" pitchFamily="34" charset="0"/>
              </a:rPr>
              <a:t>Výhody</a:t>
            </a:r>
            <a:r>
              <a:rPr lang="cs-CZ" sz="5400" dirty="0" smtClean="0"/>
              <a:t> </a:t>
            </a:r>
            <a:r>
              <a:rPr lang="cs-CZ" sz="5400" dirty="0" smtClean="0">
                <a:latin typeface="Calibri" pitchFamily="34" charset="0"/>
              </a:rPr>
              <a:t>studia na naší škole</a:t>
            </a:r>
            <a:endParaRPr lang="cs-CZ" sz="54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a\Pictures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4174" y="1481138"/>
            <a:ext cx="8035651" cy="4525962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>
                <a:latin typeface="Calibri" pitchFamily="34" charset="0"/>
              </a:rPr>
              <a:t>Školní aktivity – VÝLETY, EXKURZE</a:t>
            </a:r>
            <a:endParaRPr lang="cs-CZ" sz="4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va\Pictures\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6840760" cy="3888431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8291264" cy="1143000"/>
          </a:xfrm>
        </p:spPr>
        <p:txBody>
          <a:bodyPr>
            <a:normAutofit/>
          </a:bodyPr>
          <a:lstStyle/>
          <a:p>
            <a:r>
              <a:rPr lang="cs-CZ" sz="4800" b="1" dirty="0" smtClean="0"/>
              <a:t>            </a:t>
            </a:r>
            <a:r>
              <a:rPr lang="cs-CZ" sz="4800" b="1" dirty="0" smtClean="0">
                <a:latin typeface="Calibri" pitchFamily="34" charset="0"/>
              </a:rPr>
              <a:t>Vánoční Vídeň</a:t>
            </a:r>
            <a:endParaRPr lang="cs-CZ" sz="4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va\Pictures\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1484784"/>
            <a:ext cx="7200800" cy="4536504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   </a:t>
            </a:r>
            <a:r>
              <a:rPr lang="cs-CZ" sz="4800" b="1" dirty="0" smtClean="0">
                <a:latin typeface="Calibri" pitchFamily="34" charset="0"/>
              </a:rPr>
              <a:t>Adaptační kurz – 1. ročníků</a:t>
            </a:r>
            <a:endParaRPr lang="cs-CZ" sz="4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4174" y="1481138"/>
            <a:ext cx="8035651" cy="4525962"/>
          </a:xfrm>
          <a:prstGeom prst="rect">
            <a:avLst/>
          </a:prstGeom>
          <a:noFill/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sz="5400" b="1" dirty="0" smtClean="0">
                <a:latin typeface="Calibri" pitchFamily="34" charset="0"/>
              </a:rPr>
              <a:t>Těšíme se na VÁS!</a:t>
            </a:r>
            <a:endParaRPr lang="cs-CZ" sz="54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457200"/>
            <a:ext cx="8401050" cy="1295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Calibri" pitchFamily="34" charset="0"/>
              </a:rPr>
              <a:t>Vyučované ekonomické předměty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88" y="2000250"/>
            <a:ext cx="8103244" cy="41148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Ekonomika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Účetnictví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Psaní všemi deseti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Obchodní korespondence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Management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Právní nauka   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Marketing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Praxe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Aplikovaná ekonomie</a:t>
            </a:r>
          </a:p>
        </p:txBody>
      </p:sp>
      <p:pic>
        <p:nvPicPr>
          <p:cNvPr id="12292" name="Picture 6" descr="C:\Users\mod\Desktop\bez názvu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916832"/>
            <a:ext cx="197358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sva\Pictures\2-40_pravni_poradna_poruseni_lecby_shutterstock_93655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797152"/>
            <a:ext cx="2255912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sva\Pictures\keyboardHowT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212976"/>
            <a:ext cx="1944216" cy="1518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sah 6"/>
          <p:cNvSpPr>
            <a:spLocks noGrp="1"/>
          </p:cNvSpPr>
          <p:nvPr>
            <p:ph idx="1"/>
          </p:nvPr>
        </p:nvSpPr>
        <p:spPr>
          <a:xfrm>
            <a:off x="755576" y="1988840"/>
            <a:ext cx="8003232" cy="4018451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/>
              <a:t> </a:t>
            </a:r>
            <a:r>
              <a:rPr lang="cs-CZ" altLang="cs-CZ" sz="2800" b="1" dirty="0" smtClean="0">
                <a:latin typeface="Calibri" pitchFamily="34" charset="0"/>
              </a:rPr>
              <a:t>Základy výroby  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Strojírenství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Technická  dokumentace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 Informační a komunikační technologie: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800" b="1" dirty="0" smtClean="0">
                <a:latin typeface="Calibri" pitchFamily="34" charset="0"/>
              </a:rPr>
              <a:t>    -   </a:t>
            </a:r>
            <a:r>
              <a:rPr lang="cs-CZ" altLang="cs-CZ" sz="2600" b="1" i="1" dirty="0" smtClean="0">
                <a:latin typeface="Calibri" pitchFamily="34" charset="0"/>
              </a:rPr>
              <a:t>znalost </a:t>
            </a:r>
            <a:r>
              <a:rPr lang="cs-CZ" sz="2600" b="1" i="1" dirty="0">
                <a:latin typeface="Calibri" pitchFamily="34" charset="0"/>
              </a:rPr>
              <a:t>MS Office – Word, Excel, tvorba </a:t>
            </a:r>
            <a:r>
              <a:rPr lang="cs-CZ" sz="2600" b="1" i="1" dirty="0" smtClean="0">
                <a:latin typeface="Calibri" pitchFamily="34" charset="0"/>
              </a:rPr>
              <a:t>    </a:t>
            </a:r>
          </a:p>
          <a:p>
            <a:pPr>
              <a:buClr>
                <a:schemeClr val="tx1"/>
              </a:buClr>
              <a:buNone/>
            </a:pPr>
            <a:r>
              <a:rPr lang="cs-CZ" sz="2600" b="1" i="1" dirty="0" smtClean="0">
                <a:latin typeface="Calibri" pitchFamily="34" charset="0"/>
              </a:rPr>
              <a:t>         prezentací         </a:t>
            </a:r>
          </a:p>
          <a:p>
            <a:pPr>
              <a:buClr>
                <a:schemeClr val="tx1"/>
              </a:buClr>
              <a:buNone/>
            </a:pPr>
            <a:r>
              <a:rPr lang="cs-CZ" sz="2600" b="1" i="1" dirty="0" smtClean="0">
                <a:latin typeface="Calibri" pitchFamily="34" charset="0"/>
              </a:rPr>
              <a:t>     -   tvorba </a:t>
            </a:r>
            <a:r>
              <a:rPr lang="cs-CZ" sz="2600" b="1" i="1" dirty="0">
                <a:latin typeface="Calibri" pitchFamily="34" charset="0"/>
              </a:rPr>
              <a:t>webových </a:t>
            </a:r>
            <a:r>
              <a:rPr lang="cs-CZ" sz="2600" b="1" i="1" dirty="0" smtClean="0">
                <a:latin typeface="Calibri" pitchFamily="34" charset="0"/>
              </a:rPr>
              <a:t>stránek</a:t>
            </a:r>
          </a:p>
          <a:p>
            <a:pPr>
              <a:buClr>
                <a:schemeClr val="tx1"/>
              </a:buClr>
              <a:buNone/>
            </a:pPr>
            <a:r>
              <a:rPr lang="cs-CZ" sz="2600" b="1" i="1" dirty="0" smtClean="0">
                <a:latin typeface="Calibri" pitchFamily="34" charset="0"/>
              </a:rPr>
              <a:t>     -   základy databází</a:t>
            </a:r>
          </a:p>
          <a:p>
            <a:pPr>
              <a:buClr>
                <a:schemeClr val="tx1"/>
              </a:buClr>
              <a:buNone/>
            </a:pPr>
            <a:r>
              <a:rPr lang="cs-CZ" sz="2600" b="1" i="1" dirty="0" smtClean="0">
                <a:latin typeface="Calibri" pitchFamily="34" charset="0"/>
              </a:rPr>
              <a:t>     -   kreslení </a:t>
            </a:r>
            <a:r>
              <a:rPr lang="cs-CZ" sz="2600" b="1" i="1" dirty="0">
                <a:latin typeface="Calibri" pitchFamily="34" charset="0"/>
              </a:rPr>
              <a:t>a modelování v programech 2D a </a:t>
            </a:r>
            <a:r>
              <a:rPr lang="cs-CZ" sz="2600" b="1" i="1" dirty="0" err="1" smtClean="0">
                <a:latin typeface="Calibri" pitchFamily="34" charset="0"/>
              </a:rPr>
              <a:t>3D</a:t>
            </a:r>
            <a:r>
              <a:rPr lang="cs-CZ" sz="2600" b="1" i="1" dirty="0" smtClean="0">
                <a:latin typeface="Calibri" pitchFamily="34" charset="0"/>
              </a:rPr>
              <a:t>  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endParaRPr lang="cs-CZ" altLang="cs-CZ" sz="2400" b="1" dirty="0" smtClean="0">
              <a:latin typeface="+mj-lt"/>
            </a:endParaRPr>
          </a:p>
        </p:txBody>
      </p:sp>
      <p:sp>
        <p:nvSpPr>
          <p:cNvPr id="9218" name="Nadpis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altLang="cs-CZ" sz="4800" b="1" dirty="0" smtClean="0">
                <a:latin typeface="Calibri" pitchFamily="34" charset="0"/>
              </a:rPr>
              <a:t>Vyučované technické předměty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00808"/>
            <a:ext cx="238125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428625"/>
            <a:ext cx="70104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altLang="cs-CZ" b="1" dirty="0" smtClean="0"/>
              <a:t>Ekonomika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28800"/>
            <a:ext cx="8964611" cy="52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cs-CZ" altLang="cs-CZ" sz="2800" dirty="0" smtClean="0"/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b="1" dirty="0" smtClean="0">
                <a:latin typeface="+mj-lt"/>
              </a:rPr>
              <a:t>1</a:t>
            </a:r>
            <a:r>
              <a:rPr lang="cs-CZ" altLang="cs-CZ" sz="2800" b="1" dirty="0" smtClean="0">
                <a:latin typeface="Calibri" pitchFamily="34" charset="0"/>
              </a:rPr>
              <a:t>. ročník </a:t>
            </a:r>
            <a:r>
              <a:rPr lang="cs-CZ" altLang="cs-CZ" sz="2800" dirty="0" smtClean="0">
                <a:latin typeface="Calibri" pitchFamily="34" charset="0"/>
              </a:rPr>
              <a:t>- seznámení se základními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2800" dirty="0" smtClean="0">
                <a:latin typeface="Calibri" pitchFamily="34" charset="0"/>
              </a:rPr>
              <a:t>                       ekonomickými pojmy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dirty="0" smtClean="0">
                <a:latin typeface="Calibri" pitchFamily="34" charset="0"/>
              </a:rPr>
              <a:t> </a:t>
            </a:r>
            <a:r>
              <a:rPr lang="cs-CZ" altLang="cs-CZ" sz="2800" b="1" dirty="0" smtClean="0">
                <a:latin typeface="Calibri" pitchFamily="34" charset="0"/>
              </a:rPr>
              <a:t>2. ročník </a:t>
            </a:r>
            <a:r>
              <a:rPr lang="cs-CZ" altLang="cs-CZ" sz="2800" dirty="0" smtClean="0">
                <a:latin typeface="Calibri" pitchFamily="34" charset="0"/>
              </a:rPr>
              <a:t>- charakteristika podniku, jeho činnosti,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cs-CZ" altLang="cs-CZ" sz="2800" dirty="0" smtClean="0">
                <a:latin typeface="Calibri" pitchFamily="34" charset="0"/>
              </a:rPr>
              <a:t>                        osobní finance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dirty="0" smtClean="0">
                <a:latin typeface="Calibri" pitchFamily="34" charset="0"/>
              </a:rPr>
              <a:t> </a:t>
            </a:r>
            <a:r>
              <a:rPr lang="cs-CZ" altLang="cs-CZ" sz="2800" b="1" dirty="0" smtClean="0">
                <a:latin typeface="Calibri" pitchFamily="34" charset="0"/>
              </a:rPr>
              <a:t>3. ročník </a:t>
            </a:r>
            <a:r>
              <a:rPr lang="cs-CZ" altLang="cs-CZ" sz="2800" dirty="0" smtClean="0">
                <a:latin typeface="Calibri" pitchFamily="34" charset="0"/>
              </a:rPr>
              <a:t>- detailní rozbor činností podniku –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 3" pitchFamily="18" charset="2"/>
              <a:buNone/>
            </a:pPr>
            <a:r>
              <a:rPr lang="cs-CZ" altLang="cs-CZ" sz="2800" dirty="0" smtClean="0">
                <a:latin typeface="Calibri" pitchFamily="34" charset="0"/>
              </a:rPr>
              <a:t>		             kalkulace, mzdy, majetek, finanční hospodaření 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800" dirty="0" smtClean="0">
                <a:latin typeface="Calibri" pitchFamily="34" charset="0"/>
              </a:rPr>
              <a:t> </a:t>
            </a:r>
            <a:r>
              <a:rPr lang="cs-CZ" altLang="cs-CZ" sz="2800" b="1" dirty="0" smtClean="0">
                <a:latin typeface="Calibri" pitchFamily="34" charset="0"/>
              </a:rPr>
              <a:t>4. ročník</a:t>
            </a:r>
            <a:r>
              <a:rPr lang="cs-CZ" altLang="cs-CZ" sz="2800" dirty="0" smtClean="0">
                <a:latin typeface="Calibri" pitchFamily="34" charset="0"/>
              </a:rPr>
              <a:t> - podnikání, obchodní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cs-CZ" altLang="cs-CZ" sz="2800" dirty="0" smtClean="0">
                <a:latin typeface="Calibri" pitchFamily="34" charset="0"/>
              </a:rPr>
              <a:t>                       společnosti, bankovnictví</a:t>
            </a:r>
            <a:r>
              <a:rPr lang="cs-CZ" altLang="cs-CZ" sz="2800" dirty="0" smtClean="0">
                <a:latin typeface="+mj-lt"/>
              </a:rPr>
              <a:t>, aj.</a:t>
            </a:r>
          </a:p>
        </p:txBody>
      </p:sp>
      <p:pic>
        <p:nvPicPr>
          <p:cNvPr id="2050" name="Picture 2" descr="C:\Users\sva\Pictures\400_F_41357850_vDdScxKpbob2l2zrDsIuITdja8I3o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84784"/>
            <a:ext cx="2411760" cy="1368152"/>
          </a:xfrm>
          <a:prstGeom prst="rect">
            <a:avLst/>
          </a:prstGeom>
          <a:noFill/>
        </p:spPr>
      </p:pic>
      <p:pic>
        <p:nvPicPr>
          <p:cNvPr id="2051" name="Picture 3" descr="C:\Users\sva\Pictures\bez názv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941168"/>
            <a:ext cx="2555776" cy="15121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None/>
              <a:defRPr/>
            </a:pPr>
            <a:r>
              <a:rPr lang="cs-CZ" altLang="cs-CZ" b="1" dirty="0" smtClean="0">
                <a:latin typeface="Calibri" pitchFamily="34" charset="0"/>
              </a:rPr>
              <a:t>2.,3. a 4. ročník</a:t>
            </a:r>
          </a:p>
          <a:p>
            <a:pPr>
              <a:buClrTx/>
              <a:buNone/>
              <a:defRPr/>
            </a:pPr>
            <a:endParaRPr lang="cs-CZ" altLang="cs-CZ" b="1" dirty="0" smtClean="0">
              <a:latin typeface="Calibri" pitchFamily="34" charset="0"/>
            </a:endParaRPr>
          </a:p>
          <a:p>
            <a:pPr>
              <a:buClrTx/>
              <a:buFont typeface="Wingdings" pitchFamily="2" charset="2"/>
              <a:buChar char="q"/>
              <a:defRPr/>
            </a:pPr>
            <a:r>
              <a:rPr lang="cs-CZ" altLang="cs-CZ" dirty="0" smtClean="0"/>
              <a:t> </a:t>
            </a:r>
            <a:r>
              <a:rPr lang="cs-CZ" altLang="cs-CZ" sz="2400" b="1" dirty="0" smtClean="0">
                <a:latin typeface="Calibri" pitchFamily="34" charset="0"/>
              </a:rPr>
              <a:t>2. ročník </a:t>
            </a:r>
            <a:r>
              <a:rPr lang="cs-CZ" altLang="cs-CZ" sz="2400" dirty="0" smtClean="0">
                <a:latin typeface="Calibri" pitchFamily="34" charset="0"/>
              </a:rPr>
              <a:t>- seznámení s doklady,            </a:t>
            </a:r>
          </a:p>
          <a:p>
            <a:pPr marL="0" indent="0">
              <a:buClrTx/>
              <a:buNone/>
              <a:defRPr/>
            </a:pPr>
            <a:r>
              <a:rPr lang="cs-CZ" altLang="cs-CZ" sz="2400" dirty="0" smtClean="0">
                <a:latin typeface="Calibri" pitchFamily="34" charset="0"/>
              </a:rPr>
              <a:t>       které se používají  v praxi</a:t>
            </a:r>
          </a:p>
          <a:p>
            <a:pPr>
              <a:buNone/>
              <a:defRPr/>
            </a:pPr>
            <a:r>
              <a:rPr lang="cs-CZ" altLang="cs-CZ" sz="2400" dirty="0" smtClean="0">
                <a:latin typeface="Calibri" pitchFamily="34" charset="0"/>
              </a:rPr>
              <a:t>   -  výuka daňové evidence   </a:t>
            </a:r>
          </a:p>
          <a:p>
            <a:pPr>
              <a:buClrTx/>
              <a:buFont typeface="Wingdings" pitchFamily="2" charset="2"/>
              <a:buChar char="q"/>
              <a:defRPr/>
            </a:pPr>
            <a:r>
              <a:rPr lang="cs-CZ" altLang="cs-CZ" sz="2400" b="1" dirty="0" smtClean="0">
                <a:latin typeface="Calibri" pitchFamily="34" charset="0"/>
              </a:rPr>
              <a:t> 3. ročník</a:t>
            </a:r>
            <a:r>
              <a:rPr lang="cs-CZ" altLang="cs-CZ" sz="2400" dirty="0" smtClean="0">
                <a:latin typeface="Calibri" pitchFamily="34" charset="0"/>
              </a:rPr>
              <a:t> - účetnictví ve  firmě</a:t>
            </a:r>
          </a:p>
          <a:p>
            <a:pPr>
              <a:buClrTx/>
              <a:buFont typeface="Wingdings" pitchFamily="2" charset="2"/>
              <a:buChar char="q"/>
              <a:defRPr/>
            </a:pPr>
            <a:r>
              <a:rPr lang="cs-CZ" altLang="cs-CZ" sz="2400" dirty="0" smtClean="0">
                <a:latin typeface="Calibri" pitchFamily="34" charset="0"/>
              </a:rPr>
              <a:t> </a:t>
            </a:r>
            <a:r>
              <a:rPr lang="cs-CZ" altLang="cs-CZ" sz="2400" b="1" dirty="0" smtClean="0">
                <a:latin typeface="Calibri" pitchFamily="34" charset="0"/>
              </a:rPr>
              <a:t>4. ročník </a:t>
            </a:r>
            <a:r>
              <a:rPr lang="cs-CZ" altLang="cs-CZ" sz="2400" dirty="0" smtClean="0">
                <a:latin typeface="Calibri" pitchFamily="34" charset="0"/>
              </a:rPr>
              <a:t>- účtování účetních případů </a:t>
            </a:r>
          </a:p>
          <a:p>
            <a:pPr>
              <a:buClrTx/>
              <a:buNone/>
              <a:defRPr/>
            </a:pPr>
            <a:r>
              <a:rPr lang="cs-CZ" altLang="cs-CZ" sz="2400" dirty="0" smtClean="0">
                <a:latin typeface="Calibri" pitchFamily="34" charset="0"/>
              </a:rPr>
              <a:t>     ve firmě, vč. účetní závěrky </a:t>
            </a:r>
          </a:p>
          <a:p>
            <a:pPr>
              <a:buClrTx/>
              <a:buNone/>
              <a:defRPr/>
            </a:pPr>
            <a:r>
              <a:rPr lang="cs-CZ" altLang="cs-CZ" sz="2400" dirty="0" smtClean="0">
                <a:latin typeface="Calibri" pitchFamily="34" charset="0"/>
              </a:rPr>
              <a:t>     (zjištění výsledku hospodaření)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Účetnictví</a:t>
            </a:r>
            <a:endParaRPr lang="cs-CZ" dirty="0"/>
          </a:p>
        </p:txBody>
      </p:sp>
      <p:pic>
        <p:nvPicPr>
          <p:cNvPr id="4" name="Zástupný symbol pro obsah 12" descr="parag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628800"/>
            <a:ext cx="2376264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525963"/>
          </a:xfrm>
        </p:spPr>
        <p:txBody>
          <a:bodyPr/>
          <a:lstStyle/>
          <a:p>
            <a:pPr marL="533400" indent="-533400">
              <a:buClrTx/>
              <a:buNone/>
            </a:pPr>
            <a:r>
              <a:rPr lang="cs-CZ" altLang="cs-CZ" sz="3200" b="1" dirty="0" smtClean="0">
                <a:latin typeface="Calibri" pitchFamily="34" charset="0"/>
              </a:rPr>
              <a:t>1. a 2. ročník</a:t>
            </a:r>
            <a:r>
              <a:rPr lang="cs-CZ" altLang="cs-CZ" sz="3200" dirty="0" smtClean="0">
                <a:latin typeface="Calibri" pitchFamily="34" charset="0"/>
              </a:rPr>
              <a:t>   </a:t>
            </a:r>
          </a:p>
          <a:p>
            <a:pPr marL="533400" indent="-533400">
              <a:buNone/>
            </a:pPr>
            <a:endParaRPr lang="cs-CZ" altLang="cs-CZ" sz="2400" dirty="0" smtClean="0">
              <a:latin typeface="Calibri" pitchFamily="34" charset="0"/>
            </a:endParaRPr>
          </a:p>
          <a:p>
            <a:pPr marL="533400" indent="-533400">
              <a:buClr>
                <a:schemeClr val="tx1"/>
              </a:buClr>
              <a:buNone/>
            </a:pPr>
            <a:r>
              <a:rPr lang="cs-CZ" altLang="cs-CZ" b="1" dirty="0" smtClean="0">
                <a:latin typeface="Calibri" pitchFamily="34" charset="0"/>
              </a:rPr>
              <a:t>- </a:t>
            </a:r>
            <a:r>
              <a:rPr lang="cs-CZ" altLang="cs-CZ" sz="2800" dirty="0" smtClean="0">
                <a:latin typeface="Calibri" pitchFamily="34" charset="0"/>
              </a:rPr>
              <a:t>psaní všemi deseti  na klávesnici</a:t>
            </a:r>
          </a:p>
          <a:p>
            <a:pPr marL="533400" indent="-53340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- průběžné vyhodnocování výsledků</a:t>
            </a:r>
          </a:p>
          <a:p>
            <a:pPr marL="533400" indent="-53340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- dobrovolná státní zkouška z psaní </a:t>
            </a:r>
          </a:p>
          <a:p>
            <a:pPr marL="533400" indent="-53340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  všemi deseti, možnost  získání </a:t>
            </a:r>
          </a:p>
          <a:p>
            <a:pPr marL="533400" indent="-53340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  certifikátu</a:t>
            </a:r>
          </a:p>
          <a:p>
            <a:pPr>
              <a:buNone/>
            </a:pPr>
            <a:endParaRPr lang="cs-CZ" sz="3200" dirty="0">
              <a:latin typeface="+mj-lt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>
                <a:latin typeface="Calibri" pitchFamily="34" charset="0"/>
              </a:rPr>
              <a:t>                   </a:t>
            </a:r>
            <a:r>
              <a:rPr lang="cs-CZ" altLang="cs-CZ" b="1" dirty="0" smtClean="0">
                <a:latin typeface="Calibri" pitchFamily="34" charset="0"/>
              </a:rPr>
              <a:t>Psaní všemi deseti </a:t>
            </a:r>
            <a:endParaRPr lang="cs-CZ" b="1" dirty="0">
              <a:latin typeface="Calibri" pitchFamily="34" charset="0"/>
            </a:endParaRPr>
          </a:p>
        </p:txBody>
      </p:sp>
      <p:pic>
        <p:nvPicPr>
          <p:cNvPr id="4099" name="Picture 3" descr="C:\Users\sva\Pictures\images1N0LAO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1524000" cy="1080120"/>
          </a:xfrm>
          <a:prstGeom prst="rect">
            <a:avLst/>
          </a:prstGeom>
          <a:noFill/>
        </p:spPr>
      </p:pic>
      <p:pic>
        <p:nvPicPr>
          <p:cNvPr id="4101" name="Picture 5" descr="C:\Users\sva\Pictures\26161-mount-blu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7" y="2492896"/>
            <a:ext cx="2808312" cy="36724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83568" y="206084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None/>
            </a:pPr>
            <a:r>
              <a:rPr lang="cs-CZ" altLang="cs-CZ" sz="2600" b="1" dirty="0" smtClean="0">
                <a:latin typeface="Calibri" pitchFamily="34" charset="0"/>
              </a:rPr>
              <a:t>3. ročník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Tvorba: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- osobních a obchodních dopisů             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- právních písemností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- personálních písemností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- pracovně-právních písemností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- písemností při řízení a organizaci 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600" dirty="0" smtClean="0">
                <a:latin typeface="Calibri" pitchFamily="34" charset="0"/>
              </a:rPr>
              <a:t>  podniku	</a:t>
            </a: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cs-CZ" altLang="cs-CZ" b="1" dirty="0" smtClean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None/>
            </a:pPr>
            <a:endParaRPr lang="cs-CZ" altLang="cs-CZ" b="1" dirty="0" smtClean="0">
              <a:latin typeface="+mj-lt"/>
            </a:endParaRPr>
          </a:p>
          <a:p>
            <a:pPr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altLang="cs-CZ" sz="4800" b="1" dirty="0" smtClean="0">
                <a:latin typeface="Calibri" pitchFamily="34" charset="0"/>
              </a:rPr>
              <a:t>Obchodní korespondence -</a:t>
            </a:r>
            <a:r>
              <a:rPr lang="cs-CZ" altLang="cs-CZ" sz="4800" b="1" dirty="0" smtClean="0">
                <a:solidFill>
                  <a:schemeClr val="tx1"/>
                </a:solidFill>
                <a:latin typeface="Calibri" pitchFamily="34" charset="0"/>
              </a:rPr>
              <a:t>písemná komunikace s firmami</a:t>
            </a:r>
            <a:endParaRPr lang="cs-CZ" sz="4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123" name="Picture 3" descr="C:\Users\sva\Pictures\bez názv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229200"/>
            <a:ext cx="1771278" cy="1224136"/>
          </a:xfrm>
          <a:prstGeom prst="rect">
            <a:avLst/>
          </a:prstGeom>
          <a:noFill/>
        </p:spPr>
      </p:pic>
      <p:pic>
        <p:nvPicPr>
          <p:cNvPr id="2050" name="Picture 2" descr="http://www.jabok.cz/sites/default/files/field/image/letak-nabidka_pra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204864"/>
            <a:ext cx="2376264" cy="28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518120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cs-CZ" altLang="cs-CZ" sz="2400" b="1" dirty="0" smtClean="0">
                <a:latin typeface="Calibri" pitchFamily="34" charset="0"/>
              </a:rPr>
              <a:t>2</a:t>
            </a:r>
            <a:r>
              <a:rPr lang="cs-CZ" altLang="cs-CZ" sz="2800" b="1" dirty="0" smtClean="0">
                <a:latin typeface="Calibri" pitchFamily="34" charset="0"/>
              </a:rPr>
              <a:t>. ročník</a:t>
            </a:r>
            <a:r>
              <a:rPr lang="cs-CZ" altLang="cs-CZ" sz="2800" dirty="0" smtClean="0">
                <a:latin typeface="Calibri" pitchFamily="34" charset="0"/>
              </a:rPr>
              <a:t> </a:t>
            </a:r>
          </a:p>
          <a:p>
            <a:pPr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   orientace v účetních dokladech, jejich evidence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    dvoutýdenní odborná praxe ve firmách, odborné   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cs-CZ" altLang="cs-CZ" sz="2800" dirty="0" smtClean="0">
                <a:latin typeface="Calibri" pitchFamily="34" charset="0"/>
              </a:rPr>
              <a:t>     exkurze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3. ročník </a:t>
            </a:r>
            <a:r>
              <a:rPr lang="cs-CZ" altLang="cs-CZ" sz="2800" dirty="0" smtClean="0">
                <a:latin typeface="Calibri" pitchFamily="34" charset="0"/>
              </a:rPr>
              <a:t>-   výuka účetních programů - daňová evidence Tichý a  účetnictví – program POHODA, dvoutýdenní odborná praxe ve firmách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s-CZ" altLang="cs-CZ" sz="2800" b="1" dirty="0" smtClean="0">
                <a:latin typeface="Calibri" pitchFamily="34" charset="0"/>
              </a:rPr>
              <a:t>4. ročník</a:t>
            </a:r>
            <a:endParaRPr lang="cs-CZ" altLang="cs-CZ" sz="2800" dirty="0" smtClean="0">
              <a:latin typeface="Calibri" pitchFamily="34" charset="0"/>
            </a:endParaRPr>
          </a:p>
          <a:p>
            <a:pPr>
              <a:buClr>
                <a:schemeClr val="tx1"/>
              </a:buClr>
              <a:buFontTx/>
              <a:buChar char="-"/>
            </a:pPr>
            <a:r>
              <a:rPr lang="cs-CZ" altLang="cs-CZ" sz="2800" dirty="0" smtClean="0">
                <a:latin typeface="Calibri" pitchFamily="34" charset="0"/>
              </a:rPr>
              <a:t>praktické příklady z ekonomické praxe</a:t>
            </a:r>
          </a:p>
          <a:p>
            <a:pPr>
              <a:buClr>
                <a:schemeClr val="tx1"/>
              </a:buClr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 </a:t>
            </a:r>
            <a:r>
              <a:rPr lang="cs-CZ" altLang="cs-CZ" sz="4400" b="1" dirty="0" smtClean="0">
                <a:latin typeface="Calibri" pitchFamily="34" charset="0"/>
              </a:rPr>
              <a:t>Praxe (ekonomická)</a:t>
            </a:r>
            <a:endParaRPr lang="cs-CZ" sz="4400" b="1" dirty="0">
              <a:latin typeface="Calibri" pitchFamily="34" charset="0"/>
            </a:endParaRPr>
          </a:p>
        </p:txBody>
      </p:sp>
      <p:pic>
        <p:nvPicPr>
          <p:cNvPr id="9" name="Picture 2" descr="C:\Users\sva\Pictures\poh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852010"/>
            <a:ext cx="7616944" cy="10059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va\Pictures\11009137_1583291165247501_2560345242535718304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1960" y="1124744"/>
            <a:ext cx="3799581" cy="4389437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     Marketing   </a:t>
            </a:r>
            <a:endParaRPr lang="cs-CZ" sz="4800" b="1" dirty="0"/>
          </a:p>
        </p:txBody>
      </p:sp>
      <p:sp>
        <p:nvSpPr>
          <p:cNvPr id="5" name="Obdélník 4"/>
          <p:cNvSpPr/>
          <p:nvPr/>
        </p:nvSpPr>
        <p:spPr>
          <a:xfrm rot="10800000" flipV="1">
            <a:off x="827584" y="1196171"/>
            <a:ext cx="34563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latin typeface="Calibri" pitchFamily="34" charset="0"/>
              </a:rPr>
              <a:t>2. ročník</a:t>
            </a:r>
          </a:p>
          <a:p>
            <a:r>
              <a:rPr lang="cs-CZ" sz="2800" dirty="0" smtClean="0">
                <a:latin typeface="Calibri" pitchFamily="34" charset="0"/>
              </a:rPr>
              <a:t>Jedná se o vědu, která se zabývá trhem. Marketing má zajistit firmě odbyt jeho výrobků nebo služeb. </a:t>
            </a:r>
          </a:p>
          <a:p>
            <a:r>
              <a:rPr lang="cs-CZ" sz="2800" dirty="0" smtClean="0">
                <a:latin typeface="Calibri" pitchFamily="34" charset="0"/>
              </a:rPr>
              <a:t>K tomu se využívá např. reklama, která má zaujmout kupující, slevy, dárky atd. </a:t>
            </a:r>
            <a:endParaRPr lang="cs-CZ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570</Words>
  <Application>Microsoft Office PowerPoint</Application>
  <PresentationFormat>Předvádění na obrazovce (4:3)</PresentationFormat>
  <Paragraphs>123</Paragraphs>
  <Slides>18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Shluk</vt:lpstr>
      <vt:lpstr>  EKONOMIKA  A PODNIKÁNÍ   ŠVP - MANAGEMENT VE STROJÍRENSTVÍ</vt:lpstr>
      <vt:lpstr>Vyučované ekonomické předměty</vt:lpstr>
      <vt:lpstr>Vyučované technické předměty</vt:lpstr>
      <vt:lpstr>Ekonomika</vt:lpstr>
      <vt:lpstr>Účetnictví</vt:lpstr>
      <vt:lpstr>                   Psaní všemi deseti </vt:lpstr>
      <vt:lpstr>Obchodní korespondence -písemná komunikace s firmami</vt:lpstr>
      <vt:lpstr> Praxe (ekonomická)</vt:lpstr>
      <vt:lpstr>     Marketing   </vt:lpstr>
      <vt:lpstr>Management</vt:lpstr>
      <vt:lpstr>Právní nauka</vt:lpstr>
      <vt:lpstr>Aplikovaná ekonomie</vt:lpstr>
      <vt:lpstr>Co mohu dělat po maturitě?</vt:lpstr>
      <vt:lpstr>Výhody studia na naší škole</vt:lpstr>
      <vt:lpstr>Školní aktivity – VÝLETY, EXKURZE</vt:lpstr>
      <vt:lpstr>            Vánoční Vídeň</vt:lpstr>
      <vt:lpstr>   Adaptační kurz – 1. ročníků</vt:lpstr>
      <vt:lpstr>Těšíme se na VÁS!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EKONOMIKA  A  PODNIKÁNÍ</dc:title>
  <dc:creator>MOD</dc:creator>
  <cp:lastModifiedBy>Hrušková Lenka</cp:lastModifiedBy>
  <cp:revision>74</cp:revision>
  <dcterms:created xsi:type="dcterms:W3CDTF">2013-11-03T20:24:09Z</dcterms:created>
  <dcterms:modified xsi:type="dcterms:W3CDTF">2015-11-10T09:16:09Z</dcterms:modified>
</cp:coreProperties>
</file>