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7" r:id="rId1"/>
  </p:sldMasterIdLst>
  <p:notesMasterIdLst>
    <p:notesMasterId r:id="rId19"/>
  </p:notesMasterIdLst>
  <p:handoutMasterIdLst>
    <p:handoutMasterId r:id="rId20"/>
  </p:handoutMasterIdLst>
  <p:sldIdLst>
    <p:sldId id="257" r:id="rId2"/>
    <p:sldId id="280" r:id="rId3"/>
    <p:sldId id="263" r:id="rId4"/>
    <p:sldId id="264" r:id="rId5"/>
    <p:sldId id="265" r:id="rId6"/>
    <p:sldId id="279" r:id="rId7"/>
    <p:sldId id="267" r:id="rId8"/>
    <p:sldId id="273" r:id="rId9"/>
    <p:sldId id="278" r:id="rId10"/>
    <p:sldId id="274" r:id="rId11"/>
    <p:sldId id="276" r:id="rId12"/>
    <p:sldId id="269" r:id="rId13"/>
    <p:sldId id="270" r:id="rId14"/>
    <p:sldId id="281" r:id="rId15"/>
    <p:sldId id="282" r:id="rId16"/>
    <p:sldId id="283" r:id="rId17"/>
    <p:sldId id="271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9" autoAdjust="0"/>
    <p:restoredTop sz="94709" autoAdjust="0"/>
  </p:normalViewPr>
  <p:slideViewPr>
    <p:cSldViewPr>
      <p:cViewPr varScale="1">
        <p:scale>
          <a:sx n="103" d="100"/>
          <a:sy n="103" d="100"/>
        </p:scale>
        <p:origin x="-1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1EB94-55D8-418D-BBC2-72E7309FA05F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14145-584A-47F7-8F7A-8F5D2FADAA7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5273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C35B3-D7C6-4483-9D56-59B2D92F7197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DEEF2-708C-466F-99D4-5C3E46F03C1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5671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B1628D-4CAF-4746-BF26-7202F0A9925D}" type="slidenum">
              <a:rPr lang="cs-CZ" altLang="cs-CZ" smtClean="0"/>
              <a:pPr/>
              <a:t>1</a:t>
            </a:fld>
            <a:endParaRPr lang="cs-CZ" altLang="cs-CZ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4266234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390200-6C59-4476-B351-09056C7F6707}" type="slidenum">
              <a:rPr lang="cs-CZ" altLang="cs-CZ" smtClean="0"/>
              <a:pPr/>
              <a:t>3</a:t>
            </a:fld>
            <a:endParaRPr lang="cs-CZ" altLang="cs-CZ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3772896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DEEF2-708C-466F-99D4-5C3E46F03C1A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3030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se zakulaceným příčným rohem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Zástupný symbol pro zápatí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cs-CZ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Klepnutím na ikonu přidáte obrázek.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se zakulaceným příčným rohem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764704"/>
            <a:ext cx="6620967" cy="1915647"/>
          </a:xfrm>
          <a:extLst/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8000" dirty="0" smtClean="0">
                <a:solidFill>
                  <a:srgbClr val="FFC000"/>
                </a:solidFill>
                <a:latin typeface="Calibri" pitchFamily="34" charset="0"/>
              </a:rPr>
              <a:t>   </a:t>
            </a:r>
            <a:r>
              <a:rPr lang="cs-CZ" sz="8000" dirty="0" smtClean="0">
                <a:solidFill>
                  <a:srgbClr val="FFFF00"/>
                </a:solidFill>
                <a:latin typeface="Calibri" pitchFamily="34" charset="0"/>
              </a:rPr>
              <a:t>Strojírenství</a:t>
            </a:r>
            <a:endParaRPr lang="cs-CZ" sz="8000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0352" y="2704664"/>
            <a:ext cx="7772400" cy="3244616"/>
          </a:xfrm>
        </p:spPr>
        <p:txBody>
          <a:bodyPr>
            <a:normAutofit fontScale="92500" lnSpcReduction="10000"/>
          </a:bodyPr>
          <a:lstStyle/>
          <a:p>
            <a:pPr marR="0" algn="ctr" eaLnBrk="1" hangingPunct="1"/>
            <a:endParaRPr lang="cs-CZ" altLang="cs-CZ" sz="4800" b="1" i="1" dirty="0" smtClean="0">
              <a:latin typeface="Gabriola" pitchFamily="82" charset="0"/>
            </a:endParaRPr>
          </a:p>
          <a:p>
            <a:pPr marR="0" algn="ctr" eaLnBrk="1" hangingPunct="1"/>
            <a:endParaRPr lang="cs-CZ" altLang="cs-CZ" sz="4800" b="1" i="1" dirty="0">
              <a:latin typeface="Gabriola" pitchFamily="82" charset="0"/>
            </a:endParaRPr>
          </a:p>
          <a:p>
            <a:pPr marR="0" algn="ctr" eaLnBrk="1" hangingPunct="1"/>
            <a:endParaRPr lang="cs-CZ" altLang="cs-CZ" sz="4800" b="1" i="1" dirty="0" smtClean="0">
              <a:latin typeface="Gabriola" pitchFamily="82" charset="0"/>
            </a:endParaRPr>
          </a:p>
          <a:p>
            <a:pPr marR="0" algn="ctr" eaLnBrk="1" hangingPunct="1"/>
            <a:endParaRPr lang="cs-CZ" altLang="cs-CZ" sz="4800" b="1" i="1" dirty="0" smtClean="0">
              <a:latin typeface="Gabriola" pitchFamily="82" charset="0"/>
            </a:endParaRPr>
          </a:p>
          <a:p>
            <a:pPr marR="0" algn="ctr" eaLnBrk="1" hangingPunct="1"/>
            <a:r>
              <a:rPr lang="cs-CZ" altLang="cs-CZ" sz="4800" b="1" i="1" dirty="0" smtClean="0">
                <a:solidFill>
                  <a:schemeClr val="bg1"/>
                </a:solidFill>
                <a:latin typeface="Gabriola" pitchFamily="82" charset="0"/>
              </a:rPr>
              <a:t>Studijní obor: Automobilová technika</a:t>
            </a:r>
          </a:p>
        </p:txBody>
      </p:sp>
      <p:pic>
        <p:nvPicPr>
          <p:cNvPr id="1026" name="Picture 2" descr="C:\Users\sva\Pictures\scuderia_color_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1316" y="2564904"/>
            <a:ext cx="4536504" cy="2016224"/>
          </a:xfrm>
          <a:prstGeom prst="rect">
            <a:avLst/>
          </a:prstGeom>
          <a:noFill/>
        </p:spPr>
      </p:pic>
      <p:pic>
        <p:nvPicPr>
          <p:cNvPr id="5" name="Picture 2" descr="C:\Documents and Settings\sva\Dokumenty\Obrázky\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04664"/>
            <a:ext cx="901700" cy="90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cs-CZ" sz="3600" b="1" dirty="0" err="1" smtClean="0">
                <a:solidFill>
                  <a:srgbClr val="FFFF00"/>
                </a:solidFill>
                <a:latin typeface="Calibri" pitchFamily="34" charset="0"/>
              </a:rPr>
              <a:t>Autoelektrika</a:t>
            </a:r>
            <a:r>
              <a:rPr lang="cs-CZ" sz="3600" b="1" dirty="0" smtClean="0">
                <a:solidFill>
                  <a:srgbClr val="FFFF00"/>
                </a:solidFill>
                <a:latin typeface="Calibri" pitchFamily="34" charset="0"/>
              </a:rPr>
              <a:t/>
            </a:r>
            <a:br>
              <a:rPr lang="cs-CZ" sz="3600" b="1" dirty="0" smtClean="0">
                <a:solidFill>
                  <a:srgbClr val="FFFF00"/>
                </a:solidFill>
                <a:latin typeface="Calibri" pitchFamily="34" charset="0"/>
              </a:rPr>
            </a:br>
            <a:r>
              <a:rPr lang="cs-CZ" sz="3200" b="1" u="sng" dirty="0" err="1" smtClean="0">
                <a:solidFill>
                  <a:srgbClr val="FFFF00"/>
                </a:solidFill>
                <a:latin typeface="Calibri" pitchFamily="34" charset="0"/>
              </a:rPr>
              <a:t>3.ročník</a:t>
            </a:r>
            <a:endParaRPr lang="cs-CZ" sz="3200" b="1" u="sng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11" name="Zástupný symbol pro obsah 10" descr="Elektromontážní sada CARS"/>
          <p:cNvPicPr>
            <a:picLocks noGrp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364088" y="1988840"/>
            <a:ext cx="3096344" cy="3365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9552" y="2056093"/>
            <a:ext cx="4248472" cy="4397243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dirty="0" smtClean="0">
                <a:solidFill>
                  <a:schemeClr val="bg1"/>
                </a:solidFill>
                <a:latin typeface="Calibri" pitchFamily="34" charset="0"/>
              </a:rPr>
              <a:t>Hlavním cílem předmětu je získání přehledu o elektrickém a elektronickém příslušenství automobilů. Detailněji získají poznatky o zdrojích elektrického proudu,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dirty="0" smtClean="0">
                <a:solidFill>
                  <a:schemeClr val="bg1"/>
                </a:solidFill>
                <a:latin typeface="Calibri" pitchFamily="34" charset="0"/>
              </a:rPr>
              <a:t>spouštěcích zařízeních atd.</a:t>
            </a:r>
          </a:p>
          <a:p>
            <a:pPr>
              <a:buClr>
                <a:schemeClr val="tx1"/>
              </a:buClr>
              <a:buNone/>
            </a:pPr>
            <a:endParaRPr lang="cs-CZ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endParaRPr lang="cs-CZ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889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Ekonomika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cs-CZ" sz="8000" b="1" u="sng" dirty="0" smtClean="0">
                <a:solidFill>
                  <a:srgbClr val="FFFF00"/>
                </a:solidFill>
                <a:latin typeface="Calibri" pitchFamily="34" charset="0"/>
              </a:rPr>
              <a:t>3. a 4. ročník</a:t>
            </a:r>
          </a:p>
          <a:p>
            <a:pPr>
              <a:buNone/>
            </a:pPr>
            <a:r>
              <a:rPr lang="cs-CZ" sz="5900" dirty="0" smtClean="0">
                <a:solidFill>
                  <a:schemeClr val="bg1"/>
                </a:solidFill>
                <a:latin typeface="Calibri" pitchFamily="34" charset="0"/>
              </a:rPr>
              <a:t>Cílem  předmětu je rozvíjet ekonomické myšlení žáků</a:t>
            </a:r>
          </a:p>
          <a:p>
            <a:pPr>
              <a:buNone/>
            </a:pPr>
            <a:r>
              <a:rPr lang="cs-CZ" sz="5900" dirty="0" smtClean="0">
                <a:solidFill>
                  <a:schemeClr val="bg1"/>
                </a:solidFill>
                <a:latin typeface="Calibri" pitchFamily="34" charset="0"/>
              </a:rPr>
              <a:t>a umožnit jim pochopit zásady hospodaření firmy</a:t>
            </a:r>
          </a:p>
          <a:p>
            <a:pPr>
              <a:buNone/>
            </a:pPr>
            <a:r>
              <a:rPr lang="cs-CZ" sz="5900" dirty="0" smtClean="0">
                <a:solidFill>
                  <a:schemeClr val="bg1"/>
                </a:solidFill>
                <a:latin typeface="Calibri" pitchFamily="34" charset="0"/>
              </a:rPr>
              <a:t>týkající se: </a:t>
            </a:r>
            <a:endParaRPr lang="cs-CZ" sz="59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buNone/>
            </a:pPr>
            <a:endParaRPr lang="cs-CZ" sz="59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sz="5900" dirty="0" smtClean="0">
                <a:solidFill>
                  <a:schemeClr val="bg1"/>
                </a:solidFill>
                <a:latin typeface="Calibri" pitchFamily="34" charset="0"/>
              </a:rPr>
              <a:t>podniku a jeho činností 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sz="5900" dirty="0" smtClean="0">
                <a:solidFill>
                  <a:schemeClr val="bg1"/>
                </a:solidFill>
                <a:latin typeface="Calibri" pitchFamily="34" charset="0"/>
              </a:rPr>
              <a:t>podnikání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sz="5900" dirty="0" smtClean="0">
                <a:solidFill>
                  <a:schemeClr val="bg1"/>
                </a:solidFill>
                <a:latin typeface="Calibri" pitchFamily="34" charset="0"/>
              </a:rPr>
              <a:t>obchodních společností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sz="5900" dirty="0">
                <a:solidFill>
                  <a:schemeClr val="bg1"/>
                </a:solidFill>
                <a:latin typeface="Calibri" pitchFamily="34" charset="0"/>
              </a:rPr>
              <a:t>d</a:t>
            </a:r>
            <a:r>
              <a:rPr lang="cs-CZ" sz="5900" dirty="0" smtClean="0">
                <a:solidFill>
                  <a:schemeClr val="bg1"/>
                </a:solidFill>
                <a:latin typeface="Calibri" pitchFamily="34" charset="0"/>
              </a:rPr>
              <a:t>aní</a:t>
            </a:r>
            <a:endParaRPr lang="cs-CZ" sz="5900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sz="5900" dirty="0" smtClean="0">
                <a:solidFill>
                  <a:schemeClr val="bg1"/>
                </a:solidFill>
                <a:latin typeface="Calibri" pitchFamily="34" charset="0"/>
              </a:rPr>
              <a:t>bankovnictví, atd.</a:t>
            </a:r>
          </a:p>
        </p:txBody>
      </p:sp>
      <p:pic>
        <p:nvPicPr>
          <p:cNvPr id="4" name="Picture 2" descr="C:\Users\sva\Pictures\507037,1284701238,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689648"/>
            <a:ext cx="2880320" cy="2691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476672"/>
            <a:ext cx="7055380" cy="1032066"/>
          </a:xfrm>
        </p:spPr>
        <p:txBody>
          <a:bodyPr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FFFF00"/>
                </a:solidFill>
              </a:rPr>
              <a:t>      </a:t>
            </a:r>
            <a:br>
              <a:rPr lang="cs-CZ" altLang="cs-CZ" sz="3600" b="1" dirty="0" smtClean="0">
                <a:solidFill>
                  <a:srgbClr val="FFFF00"/>
                </a:solidFill>
              </a:rPr>
            </a:br>
            <a:r>
              <a:rPr lang="cs-CZ" altLang="cs-CZ" sz="3600" b="1" dirty="0" smtClean="0">
                <a:solidFill>
                  <a:srgbClr val="FFFF00"/>
                </a:solidFill>
              </a:rPr>
              <a:t>  </a:t>
            </a:r>
            <a:r>
              <a:rPr lang="cs-CZ" altLang="cs-CZ" b="1" dirty="0" smtClean="0">
                <a:solidFill>
                  <a:srgbClr val="FFFF00"/>
                </a:solidFill>
              </a:rPr>
              <a:t>Co mohu dělat po maturitě?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27700" y="1484784"/>
            <a:ext cx="7776748" cy="4763623"/>
          </a:xfrm>
        </p:spPr>
        <p:txBody>
          <a:bodyPr>
            <a:normAutofit fontScale="55000" lnSpcReduction="20000"/>
          </a:bodyPr>
          <a:lstStyle/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4200" b="1" dirty="0" smtClean="0">
                <a:solidFill>
                  <a:schemeClr val="bg1"/>
                </a:solidFill>
                <a:latin typeface="+mj-lt"/>
              </a:rPr>
              <a:t>studovat na vysoké škole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4200" b="1" dirty="0" smtClean="0">
                <a:solidFill>
                  <a:schemeClr val="bg1"/>
                </a:solidFill>
                <a:latin typeface="+mj-lt"/>
              </a:rPr>
              <a:t>studovat vyšší odbornou školu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4200" b="1" dirty="0" smtClean="0">
                <a:solidFill>
                  <a:schemeClr val="bg1"/>
                </a:solidFill>
                <a:latin typeface="+mj-lt"/>
              </a:rPr>
              <a:t>pracovat ve </a:t>
            </a:r>
            <a:r>
              <a:rPr lang="cs-CZ" sz="4200" b="1" dirty="0">
                <a:solidFill>
                  <a:schemeClr val="bg1"/>
                </a:solidFill>
                <a:latin typeface="+mj-lt"/>
              </a:rPr>
              <a:t>středních </a:t>
            </a:r>
            <a:r>
              <a:rPr lang="cs-CZ" sz="4200" b="1" dirty="0" smtClean="0">
                <a:solidFill>
                  <a:schemeClr val="bg1"/>
                </a:solidFill>
                <a:latin typeface="+mj-lt"/>
              </a:rPr>
              <a:t>technicko-hospodářských</a:t>
            </a:r>
          </a:p>
          <a:p>
            <a:pPr marL="0" indent="0">
              <a:buClr>
                <a:schemeClr val="tx1"/>
              </a:buClr>
              <a:buNone/>
              <a:defRPr/>
            </a:pPr>
            <a:r>
              <a:rPr lang="cs-CZ" sz="4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cs-CZ" sz="4200" b="1" dirty="0" smtClean="0">
                <a:solidFill>
                  <a:schemeClr val="bg1"/>
                </a:solidFill>
                <a:latin typeface="+mj-lt"/>
              </a:rPr>
              <a:t>   funkcích </a:t>
            </a:r>
            <a:r>
              <a:rPr lang="cs-CZ" sz="4200" b="1" dirty="0">
                <a:solidFill>
                  <a:schemeClr val="bg1"/>
                </a:solidFill>
                <a:latin typeface="+mj-lt"/>
              </a:rPr>
              <a:t>ve strojírenství i v příbuzných </a:t>
            </a:r>
            <a:r>
              <a:rPr lang="cs-CZ" sz="4200" b="1" dirty="0" smtClean="0">
                <a:solidFill>
                  <a:schemeClr val="bg1"/>
                </a:solidFill>
                <a:latin typeface="+mj-lt"/>
              </a:rPr>
              <a:t>   </a:t>
            </a:r>
          </a:p>
          <a:p>
            <a:pPr marL="0" indent="0">
              <a:buClr>
                <a:schemeClr val="tx1"/>
              </a:buClr>
              <a:buNone/>
              <a:defRPr/>
            </a:pPr>
            <a:r>
              <a:rPr lang="cs-CZ" sz="4200" b="1" dirty="0" smtClean="0">
                <a:solidFill>
                  <a:schemeClr val="bg1"/>
                </a:solidFill>
                <a:latin typeface="+mj-lt"/>
              </a:rPr>
              <a:t>    technických oborech</a:t>
            </a:r>
            <a:r>
              <a:rPr lang="cs-CZ" sz="4200" b="1" dirty="0">
                <a:solidFill>
                  <a:schemeClr val="bg1"/>
                </a:solidFill>
                <a:latin typeface="+mj-lt"/>
              </a:rPr>
              <a:t>, elektrotechnickýc</a:t>
            </a:r>
            <a:r>
              <a:rPr lang="cs-CZ" sz="4200" b="1" dirty="0">
                <a:solidFill>
                  <a:schemeClr val="bg1"/>
                </a:solidFill>
              </a:rPr>
              <a:t>h, </a:t>
            </a:r>
            <a:endParaRPr lang="cs-CZ" sz="4200" b="1" dirty="0" smtClean="0">
              <a:solidFill>
                <a:schemeClr val="bg1"/>
              </a:solidFill>
            </a:endParaRPr>
          </a:p>
          <a:p>
            <a:pPr marL="0" indent="0">
              <a:buClr>
                <a:schemeClr val="tx1"/>
              </a:buClr>
              <a:buNone/>
              <a:defRPr/>
            </a:pPr>
            <a:r>
              <a:rPr lang="cs-CZ" sz="4200" b="1" dirty="0" smtClean="0">
                <a:solidFill>
                  <a:schemeClr val="bg1"/>
                </a:solidFill>
                <a:latin typeface="+mj-lt"/>
              </a:rPr>
              <a:t>    automobilních atd</a:t>
            </a:r>
            <a:r>
              <a:rPr lang="cs-CZ" sz="4200" b="1" dirty="0" smtClean="0">
                <a:solidFill>
                  <a:schemeClr val="bg1"/>
                </a:solidFill>
              </a:rPr>
              <a:t>.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4200" b="1" dirty="0" smtClean="0">
                <a:solidFill>
                  <a:schemeClr val="bg1"/>
                </a:solidFill>
                <a:latin typeface="Calibri" pitchFamily="34" charset="0"/>
              </a:rPr>
              <a:t>pracovat jako:</a:t>
            </a:r>
          </a:p>
          <a:p>
            <a:pPr marL="274320" indent="-274320">
              <a:buClr>
                <a:schemeClr val="tx1"/>
              </a:buClr>
              <a:buNone/>
              <a:defRPr/>
            </a:pPr>
            <a:r>
              <a:rPr lang="cs-CZ" sz="4200" dirty="0" smtClean="0">
                <a:solidFill>
                  <a:schemeClr val="bg1"/>
                </a:solidFill>
              </a:rPr>
              <a:t> </a:t>
            </a:r>
            <a:r>
              <a:rPr lang="cs-CZ" sz="4200" dirty="0" smtClean="0">
                <a:solidFill>
                  <a:schemeClr val="bg1"/>
                </a:solidFill>
                <a:latin typeface="+mj-lt"/>
              </a:rPr>
              <a:t>-  servisní </a:t>
            </a:r>
            <a:r>
              <a:rPr lang="cs-CZ" sz="4200" dirty="0">
                <a:solidFill>
                  <a:schemeClr val="bg1"/>
                </a:solidFill>
                <a:latin typeface="+mj-lt"/>
              </a:rPr>
              <a:t>technik v </a:t>
            </a:r>
            <a:r>
              <a:rPr lang="cs-CZ" sz="4200" dirty="0" smtClean="0">
                <a:solidFill>
                  <a:schemeClr val="bg1"/>
                </a:solidFill>
                <a:latin typeface="+mj-lt"/>
              </a:rPr>
              <a:t>autoservise</a:t>
            </a:r>
          </a:p>
          <a:p>
            <a:pPr marL="274320" indent="-274320">
              <a:buClr>
                <a:schemeClr val="tx1"/>
              </a:buClr>
              <a:buNone/>
              <a:defRPr/>
            </a:pPr>
            <a:r>
              <a:rPr lang="cs-CZ" sz="4200" dirty="0" smtClean="0">
                <a:solidFill>
                  <a:schemeClr val="bg1"/>
                </a:solidFill>
                <a:latin typeface="+mj-lt"/>
              </a:rPr>
              <a:t> -  pracovník </a:t>
            </a:r>
            <a:r>
              <a:rPr lang="cs-CZ" sz="4200" dirty="0">
                <a:solidFill>
                  <a:schemeClr val="bg1"/>
                </a:solidFill>
                <a:latin typeface="+mj-lt"/>
              </a:rPr>
              <a:t>ve stanici technické kontroly vozidel</a:t>
            </a:r>
            <a:endParaRPr lang="cs-CZ" sz="4200" dirty="0" smtClean="0">
              <a:solidFill>
                <a:schemeClr val="bg1"/>
              </a:solidFill>
              <a:latin typeface="+mj-lt"/>
            </a:endParaRPr>
          </a:p>
          <a:p>
            <a:pPr marL="274320" indent="-274320">
              <a:buClr>
                <a:schemeClr val="tx1"/>
              </a:buClr>
              <a:buNone/>
              <a:defRPr/>
            </a:pPr>
            <a:r>
              <a:rPr lang="cs-CZ" sz="4200" dirty="0" smtClean="0">
                <a:solidFill>
                  <a:schemeClr val="bg1"/>
                </a:solidFill>
                <a:latin typeface="+mj-lt"/>
              </a:rPr>
              <a:t> -  dopravní </a:t>
            </a:r>
            <a:r>
              <a:rPr lang="cs-CZ" sz="4200" dirty="0">
                <a:solidFill>
                  <a:schemeClr val="bg1"/>
                </a:solidFill>
                <a:latin typeface="+mj-lt"/>
              </a:rPr>
              <a:t>policista (po dalším nezbytném studiu </a:t>
            </a:r>
            <a:r>
              <a:rPr lang="cs-CZ" sz="4200" dirty="0" smtClean="0">
                <a:solidFill>
                  <a:schemeClr val="bg1"/>
                </a:solidFill>
                <a:latin typeface="+mj-lt"/>
              </a:rPr>
              <a:t>nebo   proškolení)</a:t>
            </a:r>
          </a:p>
          <a:p>
            <a:pPr marL="274320" indent="-274320">
              <a:buClr>
                <a:schemeClr val="tx1"/>
              </a:buClr>
              <a:buNone/>
              <a:defRPr/>
            </a:pPr>
            <a:r>
              <a:rPr lang="cs-CZ" sz="4200" dirty="0" smtClean="0">
                <a:solidFill>
                  <a:schemeClr val="bg1"/>
                </a:solidFill>
                <a:latin typeface="+mj-lt"/>
              </a:rPr>
              <a:t> -  technický </a:t>
            </a:r>
            <a:r>
              <a:rPr lang="cs-CZ" sz="4200" dirty="0">
                <a:solidFill>
                  <a:schemeClr val="bg1"/>
                </a:solidFill>
                <a:latin typeface="+mj-lt"/>
              </a:rPr>
              <a:t>pracovník v továrnách na výrobu </a:t>
            </a:r>
            <a:r>
              <a:rPr lang="cs-CZ" sz="4200" dirty="0" smtClean="0">
                <a:solidFill>
                  <a:schemeClr val="bg1"/>
                </a:solidFill>
                <a:latin typeface="+mj-lt"/>
              </a:rPr>
              <a:t>    </a:t>
            </a:r>
          </a:p>
          <a:p>
            <a:pPr marL="274320" indent="-274320">
              <a:buClr>
                <a:schemeClr val="tx1"/>
              </a:buClr>
              <a:buNone/>
              <a:defRPr/>
            </a:pPr>
            <a:r>
              <a:rPr lang="cs-CZ" sz="4200" dirty="0" smtClean="0">
                <a:solidFill>
                  <a:schemeClr val="bg1"/>
                </a:solidFill>
                <a:latin typeface="+mj-lt"/>
              </a:rPr>
              <a:t>    automobilů nebo </a:t>
            </a:r>
            <a:r>
              <a:rPr lang="cs-CZ" sz="4200" dirty="0">
                <a:solidFill>
                  <a:schemeClr val="bg1"/>
                </a:solidFill>
                <a:latin typeface="+mj-lt"/>
              </a:rPr>
              <a:t>jejich součástí</a:t>
            </a:r>
            <a:endParaRPr lang="cs-CZ" sz="4200" dirty="0" smtClean="0">
              <a:solidFill>
                <a:schemeClr val="bg1"/>
              </a:solidFill>
              <a:latin typeface="+mj-lt"/>
            </a:endParaRPr>
          </a:p>
          <a:p>
            <a:pPr marL="274320" indent="-274320">
              <a:buClr>
                <a:schemeClr val="tx1"/>
              </a:buClr>
              <a:buNone/>
              <a:defRPr/>
            </a:pPr>
            <a:r>
              <a:rPr lang="cs-CZ" sz="4200" dirty="0" smtClean="0">
                <a:solidFill>
                  <a:schemeClr val="bg1"/>
                </a:solidFill>
                <a:latin typeface="+mj-lt"/>
              </a:rPr>
              <a:t> -  obchodní </a:t>
            </a:r>
            <a:r>
              <a:rPr lang="cs-CZ" sz="4200" dirty="0">
                <a:solidFill>
                  <a:schemeClr val="bg1"/>
                </a:solidFill>
                <a:latin typeface="+mj-lt"/>
              </a:rPr>
              <a:t>zástupce. </a:t>
            </a:r>
          </a:p>
          <a:p>
            <a:pPr marL="274320" indent="-274320">
              <a:buClr>
                <a:schemeClr val="tx1"/>
              </a:buClr>
              <a:buNone/>
              <a:defRPr/>
            </a:pPr>
            <a:endParaRPr lang="cs-CZ" sz="4200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z="3200" b="1" dirty="0" smtClean="0">
                <a:solidFill>
                  <a:srgbClr val="FFFF00"/>
                </a:solidFill>
              </a:rPr>
              <a:t>Výhody studia na naší škole</a:t>
            </a:r>
            <a:endParaRPr lang="cs-CZ" sz="3200" b="1" dirty="0">
              <a:solidFill>
                <a:srgbClr val="FFFF00"/>
              </a:solidFill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solidFill>
                  <a:schemeClr val="bg1"/>
                </a:solidFill>
              </a:rPr>
              <a:t>Tradice školy </a:t>
            </a:r>
            <a:r>
              <a:rPr lang="cs-CZ" dirty="0" smtClean="0">
                <a:solidFill>
                  <a:schemeClr val="bg1"/>
                </a:solidFill>
              </a:rPr>
              <a:t>–95. let výročí od založení  školy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solidFill>
                  <a:schemeClr val="bg1"/>
                </a:solidFill>
              </a:rPr>
              <a:t>Pedagogický sbor </a:t>
            </a:r>
            <a:r>
              <a:rPr lang="cs-CZ" dirty="0" smtClean="0">
                <a:solidFill>
                  <a:schemeClr val="bg1"/>
                </a:solidFill>
              </a:rPr>
              <a:t>– zkušení učitelé s     dlouholetou praxí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solidFill>
                  <a:schemeClr val="bg1"/>
                </a:solidFill>
              </a:rPr>
              <a:t>Propojení školy s praxí </a:t>
            </a:r>
            <a:r>
              <a:rPr lang="cs-CZ" dirty="0" smtClean="0">
                <a:solidFill>
                  <a:schemeClr val="bg1"/>
                </a:solidFill>
              </a:rPr>
              <a:t>– provázanost s firmami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solidFill>
                  <a:schemeClr val="bg1"/>
                </a:solidFill>
              </a:rPr>
              <a:t>Státní škola </a:t>
            </a:r>
            <a:r>
              <a:rPr lang="cs-CZ" dirty="0" smtClean="0">
                <a:solidFill>
                  <a:schemeClr val="bg1"/>
                </a:solidFill>
              </a:rPr>
              <a:t>– žádné školné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solidFill>
                  <a:schemeClr val="bg1"/>
                </a:solidFill>
              </a:rPr>
              <a:t>Výukové materiály  </a:t>
            </a:r>
            <a:r>
              <a:rPr lang="cs-CZ" dirty="0" smtClean="0">
                <a:solidFill>
                  <a:schemeClr val="bg1"/>
                </a:solidFill>
              </a:rPr>
              <a:t>mají elektronickou podobu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solidFill>
                  <a:schemeClr val="bg1"/>
                </a:solidFill>
              </a:rPr>
              <a:t>Výuka</a:t>
            </a:r>
            <a:r>
              <a:rPr lang="cs-CZ" dirty="0" smtClean="0">
                <a:solidFill>
                  <a:schemeClr val="bg1"/>
                </a:solidFill>
              </a:rPr>
              <a:t> technické angličtiny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solidFill>
                  <a:schemeClr val="bg1"/>
                </a:solidFill>
              </a:rPr>
              <a:t>Možnost seznámení s řadou softwarových produkt</a:t>
            </a:r>
            <a:r>
              <a:rPr lang="cs-CZ" dirty="0" smtClean="0">
                <a:solidFill>
                  <a:schemeClr val="bg1"/>
                </a:solidFill>
              </a:rPr>
              <a:t>ů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solidFill>
                  <a:schemeClr val="bg1"/>
                </a:solidFill>
              </a:rPr>
              <a:t>Poznávací jazykové zájezdy </a:t>
            </a:r>
            <a:r>
              <a:rPr lang="cs-CZ" dirty="0" smtClean="0">
                <a:solidFill>
                  <a:schemeClr val="bg1"/>
                </a:solidFill>
              </a:rPr>
              <a:t>do zahraničí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solidFill>
                  <a:schemeClr val="bg1"/>
                </a:solidFill>
              </a:rPr>
              <a:t>Široká škála mimoškolních aktivit</a:t>
            </a:r>
          </a:p>
          <a:p>
            <a:pPr>
              <a:buNone/>
            </a:pPr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>
                <a:solidFill>
                  <a:schemeClr val="bg1"/>
                </a:solidFill>
                <a:latin typeface="Calibri" pitchFamily="34" charset="0"/>
              </a:rPr>
              <a:t>Školní aktivity – VÝLETY, EXKURZE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2" descr="C:\Users\sva\Pictures\007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54174" y="1481138"/>
            <a:ext cx="8035651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sva\Pictures\01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39552" y="980728"/>
            <a:ext cx="8064896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va\Pictures\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" y="908720"/>
            <a:ext cx="8636000" cy="4864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altLang="cs-CZ" sz="3600" b="1" dirty="0" smtClean="0">
                <a:solidFill>
                  <a:srgbClr val="FFFF00"/>
                </a:solidFill>
              </a:rPr>
              <a:t>Těšíme se na VÁS!</a:t>
            </a:r>
            <a:endParaRPr lang="cs-CZ" sz="3600" b="1" dirty="0">
              <a:solidFill>
                <a:srgbClr val="FFFF00"/>
              </a:solidFill>
            </a:endParaRPr>
          </a:p>
        </p:txBody>
      </p:sp>
      <p:pic>
        <p:nvPicPr>
          <p:cNvPr id="5" name="Picture 2" descr="C:\Users\sva\Pictures\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4174" y="1646238"/>
            <a:ext cx="8035651" cy="452596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400" b="1" dirty="0" smtClean="0">
                <a:solidFill>
                  <a:srgbClr val="FFFF00"/>
                </a:solidFill>
                <a:latin typeface="Calibri" pitchFamily="34" charset="0"/>
              </a:rPr>
              <a:t>Strojírenství – automobilní technika vyučované předměty:</a:t>
            </a:r>
            <a:endParaRPr lang="cs-CZ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526280"/>
          </a:xfrm>
        </p:spPr>
        <p:txBody>
          <a:bodyPr/>
          <a:lstStyle/>
          <a:p>
            <a:pPr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b="1" dirty="0" smtClean="0">
                <a:solidFill>
                  <a:schemeClr val="bg1"/>
                </a:solidFill>
                <a:latin typeface="Calibri" pitchFamily="34" charset="0"/>
              </a:rPr>
              <a:t> Strojírenská technologie</a:t>
            </a:r>
          </a:p>
          <a:p>
            <a:pPr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b="1" dirty="0" smtClean="0">
                <a:solidFill>
                  <a:schemeClr val="bg1"/>
                </a:solidFill>
                <a:latin typeface="Calibri" pitchFamily="34" charset="0"/>
              </a:rPr>
              <a:t> Stavba a provoz  strojů </a:t>
            </a:r>
          </a:p>
          <a:p>
            <a:pPr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b="1" dirty="0" smtClean="0">
                <a:solidFill>
                  <a:schemeClr val="bg1"/>
                </a:solidFill>
                <a:latin typeface="Calibri" pitchFamily="34" charset="0"/>
              </a:rPr>
              <a:t> Kontrola a měření</a:t>
            </a:r>
          </a:p>
          <a:p>
            <a:pPr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b="1" dirty="0" smtClean="0">
                <a:solidFill>
                  <a:schemeClr val="bg1"/>
                </a:solidFill>
                <a:latin typeface="Calibri" pitchFamily="34" charset="0"/>
              </a:rPr>
              <a:t> Technická dokumentace</a:t>
            </a:r>
          </a:p>
          <a:p>
            <a:pPr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b="1" dirty="0" smtClean="0">
                <a:solidFill>
                  <a:schemeClr val="bg1"/>
                </a:solidFill>
                <a:latin typeface="Calibri" pitchFamily="34" charset="0"/>
              </a:rPr>
              <a:t> Silniční vozidla</a:t>
            </a:r>
          </a:p>
          <a:p>
            <a:pPr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b="1" dirty="0" smtClean="0">
                <a:solidFill>
                  <a:schemeClr val="bg1"/>
                </a:solidFill>
                <a:latin typeface="Calibri" pitchFamily="34" charset="0"/>
              </a:rPr>
              <a:t> Diagnostika vozidel   </a:t>
            </a:r>
          </a:p>
          <a:p>
            <a:pPr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b="1" dirty="0" smtClean="0">
                <a:solidFill>
                  <a:schemeClr val="bg1"/>
                </a:solidFill>
                <a:latin typeface="Calibri" pitchFamily="34" charset="0"/>
              </a:rPr>
              <a:t> Mechanika</a:t>
            </a:r>
          </a:p>
          <a:p>
            <a:pPr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cs-CZ" altLang="cs-CZ" sz="2400" b="1" dirty="0" err="1" smtClean="0">
                <a:solidFill>
                  <a:schemeClr val="bg1"/>
                </a:solidFill>
                <a:latin typeface="Calibri" pitchFamily="34" charset="0"/>
              </a:rPr>
              <a:t>Autoelektrika</a:t>
            </a:r>
            <a:endParaRPr lang="cs-CZ" altLang="cs-CZ" sz="2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b="1" dirty="0" smtClean="0">
                <a:solidFill>
                  <a:schemeClr val="bg1"/>
                </a:solidFill>
                <a:latin typeface="Calibri" pitchFamily="34" charset="0"/>
              </a:rPr>
              <a:t> Praxe</a:t>
            </a:r>
          </a:p>
          <a:p>
            <a:endParaRPr lang="cs-CZ" dirty="0">
              <a:latin typeface="Calibri" pitchFamily="34" charset="0"/>
            </a:endParaRPr>
          </a:p>
        </p:txBody>
      </p:sp>
      <p:pic>
        <p:nvPicPr>
          <p:cNvPr id="1028" name="Picture 4" descr="C:\Users\sva\Pictures\images2T552IE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844824"/>
            <a:ext cx="2447925" cy="1866900"/>
          </a:xfrm>
          <a:prstGeom prst="rect">
            <a:avLst/>
          </a:prstGeom>
          <a:noFill/>
        </p:spPr>
      </p:pic>
      <p:pic>
        <p:nvPicPr>
          <p:cNvPr id="1030" name="Picture 6" descr="C:\Users\sva\Pictures\bez názv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005064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rgbClr val="FFFF00"/>
                </a:solidFill>
                <a:latin typeface="Calibri" pitchFamily="34" charset="0"/>
              </a:rPr>
              <a:t>Stavba a provoz strojů</a:t>
            </a:r>
            <a:r>
              <a:rPr lang="cs-CZ" sz="2800" b="1" dirty="0" smtClean="0">
                <a:solidFill>
                  <a:srgbClr val="FFFF00"/>
                </a:solidFill>
                <a:latin typeface="Calibri" pitchFamily="34" charset="0"/>
              </a:rPr>
              <a:t/>
            </a:r>
            <a:br>
              <a:rPr lang="cs-CZ" sz="2800" b="1" dirty="0" smtClean="0">
                <a:solidFill>
                  <a:srgbClr val="FFFF00"/>
                </a:solidFill>
                <a:latin typeface="Calibri" pitchFamily="34" charset="0"/>
              </a:rPr>
            </a:br>
            <a:r>
              <a:rPr lang="cs-CZ" sz="2400" b="1" dirty="0" smtClean="0">
                <a:solidFill>
                  <a:srgbClr val="FFFF00"/>
                </a:solidFill>
                <a:latin typeface="Calibri" pitchFamily="34" charset="0"/>
              </a:rPr>
              <a:t>(2. – 4. ročník)</a:t>
            </a:r>
            <a:endParaRPr lang="cs-CZ" sz="24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3074" name="Picture 2" descr="C:\Users\sva\Pictures\images2T552IE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564904"/>
            <a:ext cx="2448272" cy="2592288"/>
          </a:xfrm>
          <a:prstGeom prst="rect">
            <a:avLst/>
          </a:prstGeom>
          <a:noFill/>
        </p:spPr>
      </p:pic>
      <p:sp>
        <p:nvSpPr>
          <p:cNvPr id="7" name="Zástupný symbol pro obsah 6"/>
          <p:cNvSpPr>
            <a:spLocks noGrp="1"/>
          </p:cNvSpPr>
          <p:nvPr>
            <p:ph sz="half" idx="2"/>
          </p:nvPr>
        </p:nvSpPr>
        <p:spPr>
          <a:xfrm>
            <a:off x="3275856" y="2056093"/>
            <a:ext cx="5256583" cy="420024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cs-CZ" dirty="0" smtClean="0"/>
              <a:t>   </a:t>
            </a:r>
            <a:r>
              <a:rPr lang="cs-CZ" dirty="0" smtClean="0">
                <a:solidFill>
                  <a:schemeClr val="bg1"/>
                </a:solidFill>
              </a:rPr>
              <a:t>Cílem</a:t>
            </a:r>
            <a:r>
              <a:rPr lang="cs-CZ" b="1" dirty="0" smtClean="0">
                <a:solidFill>
                  <a:schemeClr val="bg1"/>
                </a:solidFill>
              </a:rPr>
              <a:t> </a:t>
            </a:r>
            <a:r>
              <a:rPr lang="cs-CZ" dirty="0" smtClean="0">
                <a:solidFill>
                  <a:schemeClr val="bg1"/>
                </a:solidFill>
              </a:rPr>
              <a:t>předmětu je umožnit žákům poznat základy stavby a provozu strojů tak, aby získali konkrétní představu o jejím využití nejen v rámci studia, ale zejména v praxi, např. dopravní prostředky, energetické prostředky atd. </a:t>
            </a:r>
            <a:endParaRPr lang="cs-CZ" b="1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cs-CZ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endParaRPr lang="cs-CZ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dirty="0" smtClean="0"/>
              <a:t>  </a:t>
            </a:r>
            <a:r>
              <a:rPr lang="cs-CZ" sz="3600" b="1" dirty="0" smtClean="0">
                <a:solidFill>
                  <a:srgbClr val="FFFF00"/>
                </a:solidFill>
              </a:rPr>
              <a:t>Strojírenská technologie</a:t>
            </a:r>
            <a:r>
              <a:rPr lang="cs-CZ" sz="3100" b="1" dirty="0" smtClean="0">
                <a:solidFill>
                  <a:srgbClr val="FFFF00"/>
                </a:solidFill>
              </a:rPr>
              <a:t/>
            </a:r>
            <a:br>
              <a:rPr lang="cs-CZ" sz="3100" b="1" dirty="0" smtClean="0">
                <a:solidFill>
                  <a:srgbClr val="FFFF00"/>
                </a:solidFill>
              </a:rPr>
            </a:br>
            <a:r>
              <a:rPr lang="cs-CZ" sz="3600" b="1" dirty="0">
                <a:solidFill>
                  <a:srgbClr val="FFFF00"/>
                </a:solidFill>
              </a:rPr>
              <a:t> </a:t>
            </a:r>
            <a:r>
              <a:rPr lang="cs-CZ" sz="3600" b="1" dirty="0" smtClean="0">
                <a:solidFill>
                  <a:srgbClr val="FFFF00"/>
                </a:solidFill>
              </a:rPr>
              <a:t>  </a:t>
            </a:r>
            <a:r>
              <a:rPr lang="cs-CZ" sz="3200" b="1" dirty="0" smtClean="0">
                <a:solidFill>
                  <a:srgbClr val="FFFF00"/>
                </a:solidFill>
              </a:rPr>
              <a:t>1. – 4. ročník</a:t>
            </a:r>
            <a:endParaRPr lang="cs-CZ" sz="3200" b="1" dirty="0">
              <a:solidFill>
                <a:srgbClr val="FFFF00"/>
              </a:solidFill>
            </a:endParaRPr>
          </a:p>
        </p:txBody>
      </p:sp>
      <p:sp>
        <p:nvSpPr>
          <p:cNvPr id="9" name="Zástupný symbol pro obsah 8"/>
          <p:cNvSpPr>
            <a:spLocks noGrp="1"/>
          </p:cNvSpPr>
          <p:nvPr>
            <p:ph sz="half" idx="1"/>
          </p:nvPr>
        </p:nvSpPr>
        <p:spPr>
          <a:xfrm>
            <a:off x="611560" y="1844824"/>
            <a:ext cx="7427168" cy="4434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>
                <a:solidFill>
                  <a:schemeClr val="bg1"/>
                </a:solidFill>
                <a:latin typeface="Calibri" pitchFamily="34" charset="0"/>
              </a:rPr>
              <a:t>Hlavní část učiva tvoří postupný přehled od stavby a složení materiálu až po jeho konečné zpracování ve výrobě.</a:t>
            </a:r>
            <a:endParaRPr lang="cs-CZ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buNone/>
            </a:pPr>
            <a:r>
              <a:rPr lang="cs-CZ" dirty="0" smtClean="0">
                <a:solidFill>
                  <a:schemeClr val="bg1"/>
                </a:solidFill>
                <a:latin typeface="Calibri" pitchFamily="34" charset="0"/>
              </a:rPr>
              <a:t>Zahrnuje  např. nauku o materiálu, polotovary,</a:t>
            </a:r>
          </a:p>
          <a:p>
            <a:pPr>
              <a:buNone/>
            </a:pPr>
            <a:r>
              <a:rPr lang="cs-CZ" dirty="0" smtClean="0">
                <a:solidFill>
                  <a:schemeClr val="bg1"/>
                </a:solidFill>
                <a:latin typeface="Calibri" pitchFamily="34" charset="0"/>
              </a:rPr>
              <a:t>základy obrábění,  slévání, přípravky.</a:t>
            </a:r>
          </a:p>
          <a:p>
            <a:pPr marL="0" indent="0">
              <a:buClr>
                <a:schemeClr val="tx1"/>
              </a:buClr>
              <a:buNone/>
            </a:pPr>
            <a:endParaRPr lang="cs-CZ" b="1" dirty="0"/>
          </a:p>
        </p:txBody>
      </p:sp>
      <p:pic>
        <p:nvPicPr>
          <p:cNvPr id="1028" name="obrázek 5" descr="C:\Users\gei\Desktop\Bez názvu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509120"/>
            <a:ext cx="4896544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obrázek 4" descr="C:\Users\gei\Desktop\Bez názvu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9309" y="-2008520"/>
            <a:ext cx="1808507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704088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Kontrola a měření </a:t>
            </a:r>
            <a:br>
              <a:rPr lang="cs-CZ" sz="3600" b="1" dirty="0" smtClean="0">
                <a:solidFill>
                  <a:srgbClr val="FFFF00"/>
                </a:solidFill>
              </a:rPr>
            </a:br>
            <a:r>
              <a:rPr lang="cs-CZ" sz="1800" b="1" dirty="0" smtClean="0"/>
              <a:t> </a:t>
            </a:r>
            <a:r>
              <a:rPr lang="cs-CZ" sz="3200" b="1" dirty="0" smtClean="0">
                <a:solidFill>
                  <a:srgbClr val="FFFF00"/>
                </a:solidFill>
              </a:rPr>
              <a:t>3. a 4. ročník</a:t>
            </a:r>
            <a:endParaRPr lang="cs-CZ" sz="2400" b="1" dirty="0">
              <a:solidFill>
                <a:srgbClr val="FFFF00"/>
              </a:solidFill>
            </a:endParaRPr>
          </a:p>
        </p:txBody>
      </p:sp>
      <p:pic>
        <p:nvPicPr>
          <p:cNvPr id="5" name="obrázek 4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060848"/>
            <a:ext cx="2514286" cy="1619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ástupný symbol pro obsah 6"/>
          <p:cNvSpPr>
            <a:spLocks noGrp="1"/>
          </p:cNvSpPr>
          <p:nvPr>
            <p:ph sz="half" idx="2"/>
          </p:nvPr>
        </p:nvSpPr>
        <p:spPr>
          <a:xfrm>
            <a:off x="3635896" y="2132856"/>
            <a:ext cx="5184576" cy="4434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dirty="0" smtClean="0">
                <a:solidFill>
                  <a:schemeClr val="bg1"/>
                </a:solidFill>
              </a:rPr>
              <a:t>Předmět Kontrola a měření</a:t>
            </a:r>
          </a:p>
          <a:p>
            <a:pPr>
              <a:buNone/>
            </a:pPr>
            <a:r>
              <a:rPr lang="cs-CZ" dirty="0" smtClean="0">
                <a:solidFill>
                  <a:schemeClr val="bg1"/>
                </a:solidFill>
              </a:rPr>
              <a:t>umožní žákům orientovat se</a:t>
            </a:r>
          </a:p>
          <a:p>
            <a:pPr>
              <a:buNone/>
            </a:pPr>
            <a:r>
              <a:rPr lang="cs-CZ" dirty="0" smtClean="0">
                <a:solidFill>
                  <a:schemeClr val="bg1"/>
                </a:solidFill>
              </a:rPr>
              <a:t>obecně ve strojírenství, </a:t>
            </a:r>
          </a:p>
          <a:p>
            <a:pPr>
              <a:buNone/>
            </a:pPr>
            <a:r>
              <a:rPr lang="cs-CZ" dirty="0" smtClean="0">
                <a:solidFill>
                  <a:schemeClr val="bg1"/>
                </a:solidFill>
              </a:rPr>
              <a:t>rozhodnout se, jaký návrh, </a:t>
            </a:r>
          </a:p>
          <a:p>
            <a:pPr>
              <a:buNone/>
            </a:pPr>
            <a:r>
              <a:rPr lang="cs-CZ" dirty="0" smtClean="0">
                <a:solidFill>
                  <a:schemeClr val="bg1"/>
                </a:solidFill>
              </a:rPr>
              <a:t>konstrukci stroje vyberou.</a:t>
            </a:r>
          </a:p>
          <a:p>
            <a:pPr>
              <a:buNone/>
            </a:pPr>
            <a:r>
              <a:rPr lang="cs-CZ" dirty="0" smtClean="0">
                <a:solidFill>
                  <a:schemeClr val="bg1"/>
                </a:solidFill>
              </a:rPr>
              <a:t>Naučí se provádět  např.</a:t>
            </a:r>
          </a:p>
          <a:p>
            <a:pPr>
              <a:buNone/>
            </a:pPr>
            <a:r>
              <a:rPr lang="cs-CZ" dirty="0" smtClean="0">
                <a:solidFill>
                  <a:schemeClr val="bg1"/>
                </a:solidFill>
              </a:rPr>
              <a:t>zkoušku tvrdosti,  drsnosti,</a:t>
            </a:r>
          </a:p>
          <a:p>
            <a:pPr>
              <a:buNone/>
            </a:pPr>
            <a:r>
              <a:rPr lang="cs-CZ" dirty="0" smtClean="0">
                <a:solidFill>
                  <a:schemeClr val="bg1"/>
                </a:solidFill>
              </a:rPr>
              <a:t>tahovou zkoušku atd.</a:t>
            </a:r>
            <a:endParaRPr lang="cs-CZ" b="1" dirty="0">
              <a:solidFill>
                <a:schemeClr val="bg1"/>
              </a:solidFill>
            </a:endParaRPr>
          </a:p>
        </p:txBody>
      </p:sp>
      <p:pic>
        <p:nvPicPr>
          <p:cNvPr id="6" name="obrázek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5516" y="4077072"/>
            <a:ext cx="250036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FFFF00"/>
                </a:solidFill>
                <a:latin typeface="Calibri" pitchFamily="34" charset="0"/>
              </a:rPr>
              <a:t>Silniční vozidla</a:t>
            </a:r>
            <a:endParaRPr lang="cs-CZ" sz="40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1935480"/>
            <a:ext cx="8291264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3200" b="1" dirty="0" smtClean="0">
                <a:solidFill>
                  <a:srgbClr val="FFFF00"/>
                </a:solidFill>
                <a:latin typeface="Calibri" pitchFamily="34" charset="0"/>
              </a:rPr>
              <a:t>2. – 4. ročník </a:t>
            </a:r>
            <a:endParaRPr lang="cs-CZ" dirty="0" smtClean="0">
              <a:latin typeface="Calibri" pitchFamily="34" charset="0"/>
            </a:endParaRPr>
          </a:p>
          <a:p>
            <a:pPr algn="just">
              <a:buNone/>
            </a:pPr>
            <a:r>
              <a:rPr lang="cs-CZ" sz="2800" dirty="0" smtClean="0">
                <a:solidFill>
                  <a:schemeClr val="bg1"/>
                </a:solidFill>
                <a:latin typeface="Calibri" pitchFamily="34" charset="0"/>
              </a:rPr>
              <a:t>Předmět Silniční vozidla je profilujícím předmětem</a:t>
            </a:r>
          </a:p>
          <a:p>
            <a:pPr algn="just">
              <a:buNone/>
            </a:pPr>
            <a:r>
              <a:rPr lang="cs-CZ" sz="2800" dirty="0" smtClean="0">
                <a:solidFill>
                  <a:schemeClr val="bg1"/>
                </a:solidFill>
                <a:latin typeface="Calibri" pitchFamily="34" charset="0"/>
              </a:rPr>
              <a:t>oboru.  Obsah zahrnuje poznatky  týkající se </a:t>
            </a:r>
          </a:p>
          <a:p>
            <a:pPr algn="just">
              <a:buClr>
                <a:schemeClr val="tx1"/>
              </a:buClr>
              <a:buNone/>
            </a:pPr>
            <a:r>
              <a:rPr lang="cs-CZ" sz="2800" dirty="0" smtClean="0">
                <a:solidFill>
                  <a:schemeClr val="bg1"/>
                </a:solidFill>
                <a:latin typeface="Calibri" pitchFamily="34" charset="0"/>
              </a:rPr>
              <a:t>karosérie, rámů, náprav, kol a pneumatik, mazání,</a:t>
            </a:r>
          </a:p>
          <a:p>
            <a:pPr algn="just">
              <a:buClr>
                <a:schemeClr val="tx1"/>
              </a:buClr>
              <a:buNone/>
            </a:pPr>
            <a:r>
              <a:rPr lang="cs-CZ" sz="2800" dirty="0" smtClean="0">
                <a:solidFill>
                  <a:schemeClr val="bg1"/>
                </a:solidFill>
                <a:latin typeface="Calibri" pitchFamily="34" charset="0"/>
              </a:rPr>
              <a:t>spojek, převodovek, vyfukovacích soustav, chlazení.</a:t>
            </a:r>
          </a:p>
          <a:p>
            <a:pPr>
              <a:buClr>
                <a:schemeClr val="tx1"/>
              </a:buClr>
              <a:buNone/>
            </a:pPr>
            <a:endParaRPr lang="cs-CZ" b="1" dirty="0" smtClean="0"/>
          </a:p>
        </p:txBody>
      </p:sp>
      <p:pic>
        <p:nvPicPr>
          <p:cNvPr id="7" name="Obrázek 6" descr="C:\Users\gei.SPS-VITKOVICE\AppData\Local\Microsoft\Windows\Temporary Internet Files\Content.Word\IMG-20141030-WA000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221088"/>
            <a:ext cx="3367210" cy="19442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FFFF00"/>
                </a:solidFill>
                <a:latin typeface="Calibri" pitchFamily="34" charset="0"/>
              </a:rPr>
              <a:t>Diagnostika vozidel</a:t>
            </a:r>
            <a:br>
              <a:rPr lang="cs-CZ" altLang="cs-CZ" sz="3600" b="1" dirty="0" smtClean="0">
                <a:solidFill>
                  <a:srgbClr val="FFFF00"/>
                </a:solidFill>
                <a:latin typeface="Calibri" pitchFamily="34" charset="0"/>
              </a:rPr>
            </a:br>
            <a:r>
              <a:rPr lang="cs-CZ" altLang="cs-CZ" sz="3600" b="1" dirty="0" smtClean="0">
                <a:solidFill>
                  <a:srgbClr val="FFFF00"/>
                </a:solidFill>
                <a:latin typeface="Calibri" pitchFamily="34" charset="0"/>
              </a:rPr>
              <a:t>(součástí rozšířené praxe)</a:t>
            </a:r>
            <a:endParaRPr lang="cs-CZ" sz="36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2" name="Zástupný symbol pro obsah 1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3861048"/>
            <a:ext cx="4038600" cy="2629388"/>
          </a:xfrm>
          <a:prstGeom prst="rect">
            <a:avLst/>
          </a:prstGeom>
        </p:spPr>
      </p:pic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251520" y="2056093"/>
            <a:ext cx="8424936" cy="4200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>
                <a:solidFill>
                  <a:schemeClr val="bg1"/>
                </a:solidFill>
                <a:latin typeface="Calibri" pitchFamily="34" charset="0"/>
              </a:rPr>
              <a:t>Seznámení s problematikou údržby a diagnostiky technického stavu motorových vozidel. </a:t>
            </a:r>
            <a:endParaRPr lang="cs-CZ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cs-CZ" sz="3600" b="1" dirty="0" smtClean="0">
                <a:solidFill>
                  <a:srgbClr val="FFFF00"/>
                </a:solidFill>
                <a:latin typeface="Calibri" pitchFamily="34" charset="0"/>
              </a:rPr>
              <a:t>Praxe</a:t>
            </a:r>
            <a:br>
              <a:rPr lang="cs-CZ" sz="3600" b="1" dirty="0" smtClean="0">
                <a:solidFill>
                  <a:srgbClr val="FFFF00"/>
                </a:solidFill>
                <a:latin typeface="Calibri" pitchFamily="34" charset="0"/>
              </a:rPr>
            </a:br>
            <a:r>
              <a:rPr lang="cs-CZ" sz="3200" b="1" dirty="0" smtClean="0">
                <a:solidFill>
                  <a:srgbClr val="FFFF00"/>
                </a:solidFill>
                <a:latin typeface="Calibri" pitchFamily="34" charset="0"/>
              </a:rPr>
              <a:t>2. - 4. ročník</a:t>
            </a:r>
            <a:endParaRPr lang="cs-CZ" sz="32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8" name="Zástupný symbol pro obsah 7" descr="C:\Users\gei.SPS-VITKOVICE\AppData\Local\Microsoft\Windows\Temporary Internet Files\Content.Outlook\PJ37DP68\IMG-20141030-WA0001.jpg"/>
          <p:cNvPicPr>
            <a:picLocks noGrp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776" y="3645024"/>
            <a:ext cx="4040188" cy="303014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7544" y="1700808"/>
            <a:ext cx="8424936" cy="5157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 smtClean="0">
                <a:solidFill>
                  <a:schemeClr val="bg1"/>
                </a:solidFill>
              </a:rPr>
              <a:t>Cílem předmětu PRAXE je umožnit žákům, aby poznali reálné pracovní prostředí, získali konkrétnější představu o svém oboru.</a:t>
            </a:r>
            <a:endParaRPr lang="cs-CZ" altLang="cs-CZ" sz="2800" b="1" u="sng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3000" b="1" dirty="0" smtClean="0"/>
          </a:p>
          <a:p>
            <a:pPr marL="0" indent="0">
              <a:buNone/>
            </a:pPr>
            <a:endParaRPr lang="cs-CZ" sz="3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076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Mechanika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cs-CZ" sz="3200" b="1" dirty="0" smtClean="0">
                <a:solidFill>
                  <a:srgbClr val="FFFF00"/>
                </a:solidFill>
                <a:latin typeface="Calibri" pitchFamily="34" charset="0"/>
              </a:rPr>
              <a:t>1.-3. ročník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chemeClr val="bg1"/>
                </a:solidFill>
                <a:latin typeface="Calibri" pitchFamily="34" charset="0"/>
              </a:rPr>
              <a:t>Cílem je pomáhat utvářet ucelený technický základ potřebný ke studiu navazujících odborných předmětů. 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chemeClr val="bg1"/>
                </a:solidFill>
                <a:latin typeface="Calibri" pitchFamily="34" charset="0"/>
              </a:rPr>
              <a:t>Učivo se týká  např. statiky,  pružnosti a pevnosti, dynamiky atd. </a:t>
            </a:r>
          </a:p>
          <a:p>
            <a:pPr marL="0" indent="0">
              <a:buNone/>
            </a:pPr>
            <a:r>
              <a:rPr lang="cs-CZ" sz="2400" dirty="0" smtClean="0"/>
              <a:t> </a:t>
            </a:r>
            <a:endParaRPr lang="cs-CZ" sz="2400" b="1" dirty="0" smtClean="0"/>
          </a:p>
          <a:p>
            <a:pPr marL="514350" indent="-514350">
              <a:buAutoNum type="arabicPeriod"/>
            </a:pPr>
            <a:endParaRPr lang="cs-CZ" sz="3200" dirty="0">
              <a:latin typeface="+mj-lt"/>
            </a:endParaRPr>
          </a:p>
        </p:txBody>
      </p:sp>
      <p:pic>
        <p:nvPicPr>
          <p:cNvPr id="4" name="Picture 4" descr="C:\Users\sva\Pictures\mobil_podium_17S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83568" y="4293096"/>
            <a:ext cx="7859216" cy="23672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tí písma">
  <a:themeElements>
    <a:clrScheme name="Lití písma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Lití písma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ití písma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776</TotalTime>
  <Words>418</Words>
  <Application>Microsoft Office PowerPoint</Application>
  <PresentationFormat>Předvádění na obrazovce (4:3)</PresentationFormat>
  <Paragraphs>91</Paragraphs>
  <Slides>17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Lití písma</vt:lpstr>
      <vt:lpstr>   Strojírenství</vt:lpstr>
      <vt:lpstr>Strojírenství – automobilní technika vyučované předměty:</vt:lpstr>
      <vt:lpstr>Stavba a provoz strojů (2. – 4. ročník)</vt:lpstr>
      <vt:lpstr>  Strojírenská technologie    1. – 4. ročník</vt:lpstr>
      <vt:lpstr>Kontrola a měření   3. a 4. ročník</vt:lpstr>
      <vt:lpstr>Silniční vozidla</vt:lpstr>
      <vt:lpstr>Diagnostika vozidel (součástí rozšířené praxe)</vt:lpstr>
      <vt:lpstr>Praxe 2. - 4. ročník</vt:lpstr>
      <vt:lpstr>Mechanika</vt:lpstr>
      <vt:lpstr>Autoelektrika 3.ročník</vt:lpstr>
      <vt:lpstr>Ekonomika</vt:lpstr>
      <vt:lpstr>         Co mohu dělat po maturitě?</vt:lpstr>
      <vt:lpstr>Výhody studia na naší škole</vt:lpstr>
      <vt:lpstr>Školní aktivity – VÝLETY, EXKURZE</vt:lpstr>
      <vt:lpstr>Prezentace aplikace PowerPoint</vt:lpstr>
      <vt:lpstr>Prezentace aplikace PowerPoint</vt:lpstr>
      <vt:lpstr>Těšíme se na VÁS!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EKONOMIKA  A  PODNIKÁNÍ</dc:title>
  <dc:creator>MOD</dc:creator>
  <cp:lastModifiedBy>Hrušková Lenka</cp:lastModifiedBy>
  <cp:revision>112</cp:revision>
  <dcterms:created xsi:type="dcterms:W3CDTF">2013-11-03T20:24:09Z</dcterms:created>
  <dcterms:modified xsi:type="dcterms:W3CDTF">2015-11-10T09:13:22Z</dcterms:modified>
</cp:coreProperties>
</file>