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6" r:id="rId2"/>
    <p:sldId id="258" r:id="rId3"/>
    <p:sldId id="270" r:id="rId4"/>
    <p:sldId id="257" r:id="rId5"/>
    <p:sldId id="259" r:id="rId6"/>
    <p:sldId id="260" r:id="rId7"/>
    <p:sldId id="261" r:id="rId8"/>
    <p:sldId id="262" r:id="rId9"/>
    <p:sldId id="263" r:id="rId10"/>
    <p:sldId id="275" r:id="rId11"/>
    <p:sldId id="276" r:id="rId12"/>
    <p:sldId id="278" r:id="rId13"/>
    <p:sldId id="264" r:id="rId14"/>
    <p:sldId id="266" r:id="rId15"/>
    <p:sldId id="267" r:id="rId16"/>
    <p:sldId id="268" r:id="rId17"/>
    <p:sldId id="271" r:id="rId18"/>
    <p:sldId id="272" r:id="rId19"/>
    <p:sldId id="274" r:id="rId20"/>
    <p:sldId id="269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64A46-58D7-4DCA-8155-22622352D9FE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6924B-D535-4C29-AD58-F66EBA8B7AF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5342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6924B-D535-4C29-AD58-F66EBA8B7AF8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51EED41-6B50-4EB6-B3A5-3B711EBE66F9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B1C26D-029D-437A-BE7E-31A26C55EB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</p:spPr>
        <p:txBody>
          <a:bodyPr>
            <a:noAutofit/>
          </a:bodyPr>
          <a:lstStyle/>
          <a:p>
            <a:pPr algn="l"/>
            <a:r>
              <a:rPr lang="cs-CZ" sz="4000" dirty="0" smtClean="0">
                <a:solidFill>
                  <a:srgbClr val="FFFF00"/>
                </a:solidFill>
              </a:rPr>
              <a:t> </a:t>
            </a:r>
            <a:r>
              <a:rPr lang="cs-CZ" sz="4000" b="1" dirty="0" smtClean="0">
                <a:solidFill>
                  <a:srgbClr val="FFFF00"/>
                </a:solidFill>
              </a:rPr>
              <a:t>Mechanik seřizovač - </a:t>
            </a:r>
            <a:r>
              <a:rPr lang="cs-CZ" sz="4000" b="1" dirty="0" err="1" smtClean="0">
                <a:solidFill>
                  <a:srgbClr val="FFFF00"/>
                </a:solidFill>
              </a:rPr>
              <a:t>mechatronik</a:t>
            </a:r>
            <a:endParaRPr lang="cs-CZ" sz="4000" b="1" dirty="0">
              <a:solidFill>
                <a:srgbClr val="FFFF00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8208912" cy="2929880"/>
          </a:xfrm>
        </p:spPr>
        <p:txBody>
          <a:bodyPr>
            <a:normAutofit/>
          </a:bodyPr>
          <a:lstStyle/>
          <a:p>
            <a:pPr algn="l"/>
            <a:r>
              <a:rPr lang="cs-CZ" sz="4800" b="1" dirty="0" smtClean="0">
                <a:solidFill>
                  <a:schemeClr val="bg1"/>
                </a:solidFill>
              </a:rPr>
              <a:t> </a:t>
            </a:r>
            <a:r>
              <a:rPr lang="cs-CZ" sz="4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Studijní obor: Mechanik seřizovač</a:t>
            </a:r>
          </a:p>
          <a:p>
            <a:pPr algn="l"/>
            <a:r>
              <a:rPr lang="cs-CZ" sz="3600" b="1" dirty="0" smtClean="0">
                <a:solidFill>
                  <a:srgbClr val="FFFF00"/>
                </a:solidFill>
                <a:latin typeface="Calibri" pitchFamily="34" charset="0"/>
              </a:rPr>
              <a:t>(</a:t>
            </a:r>
            <a:r>
              <a:rPr lang="cs-CZ" sz="3200" b="1" dirty="0" smtClean="0">
                <a:solidFill>
                  <a:srgbClr val="FFFF00"/>
                </a:solidFill>
                <a:latin typeface="Calibri" pitchFamily="34" charset="0"/>
              </a:rPr>
              <a:t>čtyřletý </a:t>
            </a:r>
            <a:r>
              <a:rPr lang="cs-CZ" sz="3200" b="1" dirty="0" smtClean="0">
                <a:solidFill>
                  <a:srgbClr val="FFFF00"/>
                </a:solidFill>
              </a:rPr>
              <a:t>-  ukončený maturitní  zkouškou)</a:t>
            </a:r>
          </a:p>
          <a:p>
            <a:pPr algn="l"/>
            <a:r>
              <a:rPr lang="cs-CZ" sz="3200" b="1" dirty="0" smtClean="0">
                <a:solidFill>
                  <a:srgbClr val="FFFF00"/>
                </a:solidFill>
              </a:rPr>
              <a:t>      </a:t>
            </a:r>
            <a:endParaRPr lang="cs-CZ" sz="3200" b="1" dirty="0">
              <a:solidFill>
                <a:srgbClr val="FFFF00"/>
              </a:solidFill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920472" y="547300"/>
            <a:ext cx="53030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Střední průmyslová škola, Ostrava–Vítkovice, příspěvková organizace</a:t>
            </a:r>
            <a:endParaRPr kumimoji="0" lang="cs-CZ" alt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" descr="C:\Documents and Settings\sva\Dokumenty\Obrázky\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0784"/>
            <a:ext cx="901700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Seznámení žáků s principem logického řízení, s řízením programovatelných automatů, automatizovaných soustav, průmyslových robotů. Získají přehled o problematice komplexní automatizace. </a:t>
            </a:r>
            <a:endParaRPr lang="cs-CZ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FF00"/>
                </a:solidFill>
                <a:latin typeface="Calibri" pitchFamily="34" charset="0"/>
              </a:rPr>
              <a:t>Mechatronika</a:t>
            </a:r>
            <a:endParaRPr lang="cs-CZ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3075" name="Picture 3" descr="C:\Users\sva\Pictures\02-fabian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293096"/>
            <a:ext cx="2278112" cy="170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  <a:latin typeface="Calibri" pitchFamily="34" charset="0"/>
              </a:rPr>
              <a:t>Elektrotechnika</a:t>
            </a:r>
            <a:endParaRPr lang="cs-CZ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Předmět pomůže objasnit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žákům především základní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vztahy v elektrotechnice a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připravit  je  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 řešení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problémů technické praxe</a:t>
            </a:r>
            <a:r>
              <a:rPr lang="cs-CZ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dirty="0">
              <a:solidFill>
                <a:schemeClr val="tx1"/>
              </a:solidFill>
              <a:latin typeface="Calibri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 descr="C:\Documents and Settings\sva\Dokumenty\Obrázky\elektrotechnika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81642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</a:rPr>
              <a:t>Elektronika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>
          <a:xfrm>
            <a:off x="4067944" y="2679192"/>
            <a:ext cx="4399400" cy="2838040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Předmět elektronika poskytuje žákům potřebné znalosti v oblasti elektronických součástek a jejich běžných obvodových zapojeních, o konstrukci elektronických přístrojů a zařízení.</a:t>
            </a:r>
            <a:endParaRPr lang="cs-CZ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2" descr="C:\Documents and Settings\sva\Dokumenty\Obrázky\imagesCAGJRRX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28083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40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Odborný výcvik</a:t>
            </a:r>
            <a:endParaRPr lang="cs-CZ" sz="48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C:\Users\sva\Pictures\imag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3240360" cy="2960127"/>
          </a:xfrm>
          <a:prstGeom prst="rect">
            <a:avLst/>
          </a:prstGeom>
          <a:noFill/>
        </p:spPr>
      </p:pic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>
          <a:xfrm>
            <a:off x="4211960" y="2492896"/>
            <a:ext cx="4474840" cy="331236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Obsahem vzdělávání je strojírenská 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problematika. 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Vedle toho se žáci seznamují se silnoproudými instalacemi a základy elektroniky, řeší také návrh a montáž jednoduchých elektronických výrobků.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dovedností nezbytných pro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vykonávání praktických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činností vyskytujících se při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výrobě na klasických a nebo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C obráběcích strojích a při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jejich programování 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B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studovat na vysoké škole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studovat vyšší odbornou školu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pracovat  jako obsluha, seřizovač, operátor nebo programátor CNC obráběcích strojů, linek a integrovaných výrobních úseků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kontrolní pracovníci vstupních a výstupních kontrol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správci technologického zařízení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konstrukční a provozní pracovníci ve výrobních podnicích státního i soukromého sektoru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provádět samostatnou podnikatelskou činnost ve své profesi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odborníkem při obsluze, seřizování a údržbě základních obráběcích strojů (soustruh, frézka, bruska, vrtačka)</a:t>
            </a:r>
          </a:p>
          <a:p>
            <a:pPr marL="0" indent="0">
              <a:buNone/>
            </a:pPr>
            <a:r>
              <a:rPr lang="cs-CZ" sz="7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4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pokračovat v nástavbovém maturitním studiu a získat tak střední odborné vzdělání s maturitou. 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mohu dělat po maturitě?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Téměř stoletá tradice školy</a:t>
            </a:r>
            <a:endParaRPr lang="cs-CZ" sz="7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Pedagogický sbor – zkušení učitelé </a:t>
            </a: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s dlouholetou </a:t>
            </a: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praxí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Propojení školy s praxí – provázanost s firmami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Státní škola – žádné školné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Výukové materiály  mají elektronickou podobu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Výuka technické angličtiny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Možnost seznámení s řadou softwarových produktů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Poznávací jazykové zájezdy do zahraničí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cs-CZ" sz="7400" b="1" dirty="0" smtClean="0">
                <a:solidFill>
                  <a:schemeClr val="tx1"/>
                </a:solidFill>
                <a:latin typeface="Calibri" pitchFamily="34" charset="0"/>
              </a:rPr>
              <a:t>Široká škála mimoškolních aktivit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cs-CZ" sz="7400" dirty="0" smtClean="0">
                <a:solidFill>
                  <a:schemeClr val="bg1"/>
                </a:solidFill>
                <a:latin typeface="Calibri" pitchFamily="34" charset="0"/>
              </a:rPr>
              <a:t>koly –95. let výročí od založení  školy</a:t>
            </a:r>
          </a:p>
          <a:p>
            <a:pPr marL="0" indent="-45720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cs-CZ" sz="2800" dirty="0" smtClean="0">
                <a:solidFill>
                  <a:schemeClr val="bg1"/>
                </a:solidFill>
              </a:rPr>
              <a:t>zkušení učitelé s     dlouholetou praxí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Výhody studia na naší škole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</a:rPr>
              <a:t>Přijímací zkoušky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4800" dirty="0" smtClean="0"/>
              <a:t>       </a:t>
            </a:r>
          </a:p>
          <a:p>
            <a:pPr>
              <a:buNone/>
            </a:pPr>
            <a:r>
              <a:rPr lang="cs-CZ" sz="4800" dirty="0" err="1" smtClean="0">
                <a:solidFill>
                  <a:schemeClr val="bg1"/>
                </a:solidFill>
              </a:rPr>
              <a:t>Záj1511emci</a:t>
            </a:r>
            <a:r>
              <a:rPr lang="cs-CZ" sz="4800" dirty="0" smtClean="0">
                <a:solidFill>
                  <a:schemeClr val="bg1"/>
                </a:solidFill>
              </a:rPr>
              <a:t> o tento obor přijímací     </a:t>
            </a:r>
          </a:p>
          <a:p>
            <a:pPr>
              <a:buNone/>
            </a:pPr>
            <a:r>
              <a:rPr lang="cs-CZ" sz="4800" dirty="0" smtClean="0">
                <a:solidFill>
                  <a:schemeClr val="bg1"/>
                </a:solidFill>
              </a:rPr>
              <a:t>            zkoušky nedělají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103784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chemeClr val="tx1"/>
                </a:solidFill>
                <a:latin typeface="Calibri" pitchFamily="34" charset="0"/>
              </a:rPr>
              <a:t>15. duben 2016</a:t>
            </a:r>
            <a:endParaRPr lang="cs-CZ" sz="4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3076" name="Picture 4" descr="C:\Users\sva\Pictures\de_20-04-2015-prijimaci-zkousky-na-g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140968"/>
            <a:ext cx="22098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va\Pictures\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2218" y="1916832"/>
            <a:ext cx="6127501" cy="4209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va\Pictures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48883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a\Pictures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" y="908720"/>
            <a:ext cx="8636000" cy="486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2276872"/>
            <a:ext cx="7408333" cy="4065315"/>
          </a:xfrm>
        </p:spPr>
        <p:txBody>
          <a:bodyPr>
            <a:no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Elektrotechnika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Počítačem řízené stroje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Strojírenská 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Strojnictví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err="1" smtClean="0">
                <a:solidFill>
                  <a:schemeClr val="tx1"/>
                </a:solidFill>
                <a:latin typeface="Calibri" pitchFamily="34" charset="0"/>
              </a:rPr>
              <a:t>Mechatronika</a:t>
            </a:r>
            <a:endParaRPr lang="cs-CZ" sz="1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Elektronika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Technické měření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Výrobní 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Informační a komunikační technologie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Odborný výcvik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s-CZ" sz="1800" b="1" dirty="0" smtClean="0">
                <a:solidFill>
                  <a:schemeClr val="tx1"/>
                </a:solidFill>
                <a:latin typeface="Calibri" pitchFamily="34" charset="0"/>
              </a:rPr>
              <a:t>Technické kreslení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Vyučované odborné předměty</a:t>
            </a:r>
            <a:r>
              <a:rPr lang="cs-CZ" b="1" dirty="0" smtClean="0">
                <a:solidFill>
                  <a:srgbClr val="FFFF00"/>
                </a:solidFill>
              </a:rPr>
              <a:t>:</a:t>
            </a:r>
            <a:endParaRPr lang="cs-CZ" b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sva\Pictures\ws_tws2_murlubric_643180b3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68544" y="2564904"/>
            <a:ext cx="2790825" cy="2065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va\Pictures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12218" y="2674938"/>
            <a:ext cx="6127501" cy="3451225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4800" b="1" dirty="0" smtClean="0">
                <a:solidFill>
                  <a:srgbClr val="FFFF00"/>
                </a:solidFill>
                <a:latin typeface="Calibri" pitchFamily="34" charset="0"/>
              </a:rPr>
              <a:t>Těšíme se na VÁS!</a:t>
            </a:r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3954752"/>
          </a:xfrm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itchFamily="34" charset="0"/>
              </a:rPr>
              <a:t>Daný obor je zaměřený na přípravu pracovníků pro 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itchFamily="34" charset="0"/>
              </a:rPr>
              <a:t>řízení, seřizování, obsluhu a údržbu všech druhů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itchFamily="34" charset="0"/>
              </a:rPr>
              <a:t>obráběcích strojů, obráběcích center, výrobních linek.</a:t>
            </a:r>
          </a:p>
          <a:p>
            <a:endParaRPr lang="cs-CZ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itchFamily="34" charset="0"/>
              </a:rPr>
              <a:t>Výuka probíhá v moderních učebnách vybavených </a:t>
            </a:r>
          </a:p>
          <a:p>
            <a:pPr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itchFamily="34" charset="0"/>
              </a:rPr>
              <a:t>potřebnou technikou. </a:t>
            </a:r>
            <a:endParaRPr lang="cs-CZ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</a:rPr>
              <a:t>Pojetí  studijního oboru</a:t>
            </a:r>
            <a:endParaRPr lang="cs-CZ" b="1" dirty="0">
              <a:solidFill>
                <a:srgbClr val="FFFF00"/>
              </a:solidFill>
            </a:endParaRPr>
          </a:p>
        </p:txBody>
      </p:sp>
      <p:pic>
        <p:nvPicPr>
          <p:cNvPr id="6" name="Picture 2" descr="C:\Users\sva\Pictures\seřizovač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25144"/>
            <a:ext cx="1973580" cy="147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va\Pictures\201102041006_p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2133600" cy="21336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Informační a komunikační technologie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39552" y="2204864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Žáci se naučí pracovat s prostředky informačních a komunikačních technologií - zpracovávat informace. </a:t>
            </a:r>
          </a:p>
          <a:p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Osvojí si používání základního a aplikačního programového vybavení počítače, internetu. </a:t>
            </a:r>
            <a:r>
              <a:rPr lang="cs-CZ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sítě Internet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Technické kreslení</a:t>
            </a:r>
            <a:endParaRPr lang="cs-CZ" sz="4800" b="1" dirty="0">
              <a:solidFill>
                <a:srgbClr val="FFFF0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683568" y="191683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Žáci se naučí prostřednictvím náčrtů a výkresů vyjádřit tvar a rozměry strojních součástí a sestav. Představu o provedení strojních součástí také bude zpracovávat pomocí 3D počítačového programu . </a:t>
            </a:r>
          </a:p>
        </p:txBody>
      </p:sp>
      <p:pic>
        <p:nvPicPr>
          <p:cNvPr id="1026" name="Picture 2" descr="C:\Users\sva\Pictures\tech.kr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486492"/>
            <a:ext cx="4680520" cy="1754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Strojnictví</a:t>
            </a:r>
            <a:endParaRPr lang="cs-CZ" sz="4800" b="1" dirty="0">
              <a:solidFill>
                <a:srgbClr val="FFFF00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2671208" cy="63976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355976" y="2276872"/>
            <a:ext cx="4473823" cy="705147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  <a:latin typeface="Calibri" pitchFamily="34" charset="0"/>
              </a:rPr>
              <a:t>Cílem předmětu  je:</a:t>
            </a:r>
            <a:endParaRPr lang="cs-CZ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860031" y="2852937"/>
            <a:ext cx="3816425" cy="30243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  <a:latin typeface="+mj-lt"/>
              </a:rPr>
              <a:t>poskytnout žákům</a:t>
            </a:r>
          </a:p>
          <a:p>
            <a:pPr>
              <a:buNone/>
            </a:pPr>
            <a:endParaRPr lang="cs-CZ" sz="6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cs-CZ" sz="9600" b="1" dirty="0" smtClean="0">
                <a:solidFill>
                  <a:schemeClr val="tx1"/>
                </a:solidFill>
                <a:latin typeface="Calibri" pitchFamily="34" charset="0"/>
              </a:rPr>
              <a:t>poskytnout žákům odborné</a:t>
            </a:r>
          </a:p>
          <a:p>
            <a:pPr>
              <a:buNone/>
            </a:pPr>
            <a:r>
              <a:rPr lang="cs-CZ" sz="9600" b="1" dirty="0" smtClean="0">
                <a:solidFill>
                  <a:schemeClr val="tx1"/>
                </a:solidFill>
                <a:latin typeface="Calibri" pitchFamily="34" charset="0"/>
              </a:rPr>
              <a:t>teoretické vědomosti  o</a:t>
            </a:r>
          </a:p>
          <a:p>
            <a:pPr>
              <a:buNone/>
            </a:pPr>
            <a:r>
              <a:rPr lang="cs-CZ" sz="9600" b="1" dirty="0" smtClean="0">
                <a:solidFill>
                  <a:schemeClr val="tx1"/>
                </a:solidFill>
                <a:latin typeface="Calibri" pitchFamily="34" charset="0"/>
              </a:rPr>
              <a:t>základních strojních</a:t>
            </a:r>
          </a:p>
          <a:p>
            <a:pPr>
              <a:buNone/>
            </a:pPr>
            <a:r>
              <a:rPr lang="cs-CZ" sz="9600" b="1" dirty="0" smtClean="0">
                <a:solidFill>
                  <a:schemeClr val="tx1"/>
                </a:solidFill>
                <a:latin typeface="Calibri" pitchFamily="34" charset="0"/>
              </a:rPr>
              <a:t>součástech, spojích, strojích</a:t>
            </a:r>
          </a:p>
          <a:p>
            <a:pPr>
              <a:buNone/>
            </a:pPr>
            <a:r>
              <a:rPr lang="cs-CZ" sz="9600" b="1" dirty="0" smtClean="0">
                <a:solidFill>
                  <a:schemeClr val="tx1"/>
                </a:solidFill>
                <a:latin typeface="Calibri" pitchFamily="34" charset="0"/>
              </a:rPr>
              <a:t>a zařízení. </a:t>
            </a:r>
          </a:p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  <a:latin typeface="+mj-lt"/>
              </a:rPr>
              <a:t>vědomosti o základních</a:t>
            </a:r>
          </a:p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  <a:latin typeface="+mj-lt"/>
              </a:rPr>
              <a:t>strojních součástech,</a:t>
            </a:r>
          </a:p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  <a:latin typeface="+mj-lt"/>
              </a:rPr>
              <a:t>spojích, strojích a zařízení. </a:t>
            </a:r>
            <a:endParaRPr lang="cs-CZ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0" name="Picture 2" descr="C:\Users\sva\Pictures\images6P2NPKI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64904"/>
            <a:ext cx="295232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va\Pictures\ws_tws2_murlubric_643180b3d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5696" y="3861048"/>
            <a:ext cx="2790825" cy="1944216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Strojírenská technologie</a:t>
            </a:r>
            <a:endParaRPr lang="cs-CZ" sz="4800" b="1" dirty="0">
              <a:solidFill>
                <a:srgbClr val="FFFF00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4294967295"/>
          </p:nvPr>
        </p:nvSpPr>
        <p:spPr>
          <a:xfrm>
            <a:off x="467544" y="1916831"/>
            <a:ext cx="7848872" cy="4283943"/>
          </a:xfrm>
        </p:spPr>
        <p:txBody>
          <a:bodyPr>
            <a:noAutofit/>
          </a:bodyPr>
          <a:lstStyle/>
          <a:p>
            <a:endParaRPr lang="cs-CZ" sz="2800" dirty="0" smtClean="0"/>
          </a:p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Získání vědomostí o způsobech přeměny polotovarů v hotové výrobky, včetně znalostí o materiálech, jednoduchých znalostí o strojích a nástrojích</a:t>
            </a:r>
            <a:r>
              <a:rPr lang="cs-CZ" b="1" dirty="0" smtClean="0">
                <a:solidFill>
                  <a:schemeClr val="tx1"/>
                </a:solidFill>
              </a:rPr>
              <a:t>. </a:t>
            </a:r>
            <a:endParaRPr lang="cs-CZ" b="1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cs-CZ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cs-CZ" sz="2800" dirty="0" smtClean="0">
                <a:latin typeface="Calibri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2132856"/>
            <a:ext cx="7408333" cy="4026760"/>
          </a:xfrm>
        </p:spPr>
        <p:txBody>
          <a:bodyPr/>
          <a:lstStyle/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</a:rPr>
              <a:t>Předmět poskytuje žákům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Daný předmět poskytne žákům teoretické znalosti,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které uplatní především při seřizování výrobních strojů, </a:t>
            </a:r>
          </a:p>
          <a:p>
            <a:pPr algn="just">
              <a:buNone/>
            </a:pP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linek a zařízení ve strojírenství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  <a:r>
              <a:rPr lang="cs-CZ" i="1" dirty="0" smtClean="0">
                <a:solidFill>
                  <a:schemeClr val="tx1"/>
                </a:solidFill>
              </a:rPr>
              <a:t> </a:t>
            </a:r>
            <a:r>
              <a:rPr lang="cs-CZ" i="1" dirty="0" smtClean="0">
                <a:solidFill>
                  <a:schemeClr val="bg1"/>
                </a:solidFill>
              </a:rPr>
              <a:t>metod obrábění. </a:t>
            </a:r>
          </a:p>
          <a:p>
            <a:pPr algn="just"/>
            <a:endParaRPr lang="cs-CZ" dirty="0" smtClean="0">
              <a:solidFill>
                <a:schemeClr val="bg1"/>
              </a:solidFill>
            </a:endParaRP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Výrobní technologie</a:t>
            </a:r>
            <a:endParaRPr lang="cs-CZ" sz="4800" b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sva\Pictures\2013_02_06_Zarozen_009_ZF%20Friedrichshaf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576" y="4005064"/>
            <a:ext cx="284480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cs-CZ" dirty="0" smtClean="0">
              <a:solidFill>
                <a:schemeClr val="bg1"/>
              </a:solidFill>
              <a:latin typeface="+mj-lt"/>
            </a:endParaRP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Cílem předmětu  je získání základních odborných znalostí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z oblasti ekonomiky, které umožní efektivní jednání a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hospodárné chování, žáci jsou připravováni na možné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samostatné podnikání v  oboru.  Seznámí se s pojmy jako</a:t>
            </a:r>
          </a:p>
          <a:p>
            <a:pPr algn="just"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jsou mzdy, bankovnictví,majetek,podnik, jeho funkce </a:t>
            </a:r>
          </a:p>
          <a:p>
            <a:pPr>
              <a:buNone/>
            </a:pPr>
            <a:r>
              <a:rPr lang="cs-CZ" dirty="0" smtClean="0">
                <a:solidFill>
                  <a:schemeClr val="bg1"/>
                </a:solidFill>
                <a:latin typeface="+mj-lt"/>
              </a:rPr>
              <a:t>atd.</a:t>
            </a:r>
            <a:endParaRPr lang="cs-CZ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FF00"/>
                </a:solidFill>
              </a:rPr>
              <a:t>Ekonomika </a:t>
            </a:r>
            <a:endParaRPr lang="cs-CZ" sz="4800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sva\Pictures\imagesVEMU3D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16832"/>
            <a:ext cx="1990725" cy="1457325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1187624" y="3573016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Předmět ekonomika seznamuje žáky se základními ekonomickými vztahy a s ekonomickým prostředím, ve kterém se jako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zaměstnanci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budou pohybovat.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Naučí se porozumět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podstatě podnikatelské činnosti a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správně se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orientovat v ekonomických souvislostech reálného života.  </a:t>
            </a:r>
            <a:endParaRPr lang="cs-CZ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962</TotalTime>
  <Words>627</Words>
  <Application>Microsoft Office PowerPoint</Application>
  <PresentationFormat>Předvádění na obrazovce (4:3)</PresentationFormat>
  <Paragraphs>119</Paragraphs>
  <Slides>20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Vlnění</vt:lpstr>
      <vt:lpstr> Mechanik seřizovač - mechatronik</vt:lpstr>
      <vt:lpstr>Vyučované odborné předměty:</vt:lpstr>
      <vt:lpstr>Pojetí  studijního oboru</vt:lpstr>
      <vt:lpstr>Informační a komunikační technologie</vt:lpstr>
      <vt:lpstr>Technické kreslení</vt:lpstr>
      <vt:lpstr>Strojnictví</vt:lpstr>
      <vt:lpstr>Strojírenská technologie</vt:lpstr>
      <vt:lpstr>Výrobní technologie</vt:lpstr>
      <vt:lpstr>Ekonomika </vt:lpstr>
      <vt:lpstr>Mechatronika</vt:lpstr>
      <vt:lpstr>Elektrotechnika</vt:lpstr>
      <vt:lpstr>Elektronika</vt:lpstr>
      <vt:lpstr>Odborný výcvik</vt:lpstr>
      <vt:lpstr>Co mohu dělat po maturitě?</vt:lpstr>
      <vt:lpstr>Výhody studia na naší škole</vt:lpstr>
      <vt:lpstr>Přijímací zkoušky</vt:lpstr>
      <vt:lpstr>Snímek 17</vt:lpstr>
      <vt:lpstr>Snímek 18</vt:lpstr>
      <vt:lpstr>Snímek 19</vt:lpstr>
      <vt:lpstr>Těšíme se na VÁS!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sva</dc:creator>
  <cp:lastModifiedBy>Mac</cp:lastModifiedBy>
  <cp:revision>71</cp:revision>
  <dcterms:created xsi:type="dcterms:W3CDTF">2015-10-28T20:46:40Z</dcterms:created>
  <dcterms:modified xsi:type="dcterms:W3CDTF">2015-11-05T06:42:22Z</dcterms:modified>
</cp:coreProperties>
</file>