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</p:sldMasterIdLst>
  <p:notesMasterIdLst>
    <p:notesMasterId r:id="rId21"/>
  </p:notesMasterIdLst>
  <p:handoutMasterIdLst>
    <p:handoutMasterId r:id="rId22"/>
  </p:handoutMasterIdLst>
  <p:sldIdLst>
    <p:sldId id="257" r:id="rId2"/>
    <p:sldId id="261" r:id="rId3"/>
    <p:sldId id="278" r:id="rId4"/>
    <p:sldId id="263" r:id="rId5"/>
    <p:sldId id="273" r:id="rId6"/>
    <p:sldId id="274" r:id="rId7"/>
    <p:sldId id="275" r:id="rId8"/>
    <p:sldId id="276" r:id="rId9"/>
    <p:sldId id="277" r:id="rId10"/>
    <p:sldId id="267" r:id="rId11"/>
    <p:sldId id="280" r:id="rId12"/>
    <p:sldId id="282" r:id="rId13"/>
    <p:sldId id="269" r:id="rId14"/>
    <p:sldId id="270" r:id="rId15"/>
    <p:sldId id="283" r:id="rId16"/>
    <p:sldId id="284" r:id="rId17"/>
    <p:sldId id="285" r:id="rId18"/>
    <p:sldId id="281" r:id="rId19"/>
    <p:sldId id="279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767" autoAdjust="0"/>
  </p:normalViewPr>
  <p:slideViewPr>
    <p:cSldViewPr>
      <p:cViewPr>
        <p:scale>
          <a:sx n="59" d="100"/>
          <a:sy n="59" d="100"/>
        </p:scale>
        <p:origin x="-1458" y="-10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1EB94-55D8-418D-BBC2-72E7309FA05F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14145-584A-47F7-8F7A-8F5D2FADAA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5273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C35B3-D7C6-4483-9D56-59B2D92F7197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DEEF2-708C-466F-99D4-5C3E46F03C1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5671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B1628D-4CAF-4746-BF26-7202F0A9925D}" type="slidenum">
              <a:rPr lang="cs-CZ" altLang="cs-CZ" smtClean="0"/>
              <a:pPr/>
              <a:t>1</a:t>
            </a:fld>
            <a:endParaRPr lang="cs-CZ" altLang="cs-CZ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189346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390200-6C59-4476-B351-09056C7F6707}" type="slidenum">
              <a:rPr lang="cs-CZ" altLang="cs-CZ" smtClean="0"/>
              <a:pPr/>
              <a:t>4</a:t>
            </a:fld>
            <a:endParaRPr lang="cs-CZ" altLang="cs-CZ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294330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DEEF2-708C-466F-99D4-5C3E46F03C1A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9671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DEEF2-708C-466F-99D4-5C3E46F03C1A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2320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DEEF2-708C-466F-99D4-5C3E46F03C1A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4432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DEEF2-708C-466F-99D4-5C3E46F03C1A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3293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DEEF2-708C-466F-99D4-5C3E46F03C1A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232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2A0CE-85E2-4CD9-934F-B1758CE7490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03208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effbullas.com/wp-content/uploads/2013/12/The-Facebook-Conversion-Formula-A-Blueprint-for-Turning-Fans-into-Customers.jpg" TargetMode="External"/><Relationship Id="rId3" Type="http://schemas.openxmlformats.org/officeDocument/2006/relationships/hyperlink" Target="http://www.bevemo.nl/OMGalder/images/spur_gear.png" TargetMode="External"/><Relationship Id="rId7" Type="http://schemas.openxmlformats.org/officeDocument/2006/relationships/hyperlink" Target="http://twistedsifter.com/2012/11/animated-gifs-that-explain-how-things-work/" TargetMode="External"/><Relationship Id="rId2" Type="http://schemas.openxmlformats.org/officeDocument/2006/relationships/hyperlink" Target="http://www.kidstoday.in/wp-content/uploads/2011/12/computer_cartoon_character_waving_0521-1004-3015-4021_SMU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mermfgco.com/images/Mig_tig_stick-welding_v.jpg" TargetMode="External"/><Relationship Id="rId11" Type="http://schemas.openxmlformats.org/officeDocument/2006/relationships/hyperlink" Target="http://jp14.r0tt.com/l_81056e00-b007-11e2-8af0-75ed2db00014.jpg" TargetMode="External"/><Relationship Id="rId5" Type="http://schemas.openxmlformats.org/officeDocument/2006/relationships/hyperlink" Target="http://media-cache-ec0.pinimg.com/736x/31/3d/fd/313dfdbd85e2b4115ed7ecbfc311c9fc.jpg" TargetMode="External"/><Relationship Id="rId10" Type="http://schemas.openxmlformats.org/officeDocument/2006/relationships/hyperlink" Target="http://www.rezinfo.hu/files/image/tartalom/rezcsoszereles/rezcsovek_gyartasa/rezcsoszereles_ferdehenger.jpg" TargetMode="External"/><Relationship Id="rId4" Type="http://schemas.openxmlformats.org/officeDocument/2006/relationships/hyperlink" Target="http://www.toonpool.com/user/651/files/cnc_mill_and_computer_kid_512975.jpg" TargetMode="External"/><Relationship Id="rId9" Type="http://schemas.openxmlformats.org/officeDocument/2006/relationships/hyperlink" Target="https://0.s3.envato.com/files/74672288/Nut&amp;Bolt(590x590)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74705"/>
            <a:ext cx="7772400" cy="1614135"/>
          </a:xfrm>
          <a:extLst/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8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Strojírenství </a:t>
            </a:r>
            <a:endParaRPr lang="cs-CZ" sz="8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844824"/>
            <a:ext cx="7702624" cy="1080120"/>
          </a:xfrm>
        </p:spPr>
        <p:txBody>
          <a:bodyPr>
            <a:noAutofit/>
          </a:bodyPr>
          <a:lstStyle/>
          <a:p>
            <a:pPr marR="0" eaLnBrk="1" hangingPunct="1">
              <a:spcBef>
                <a:spcPts val="0"/>
              </a:spcBef>
            </a:pPr>
            <a:r>
              <a:rPr lang="cs-CZ" alt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Studijní obor:  </a:t>
            </a:r>
            <a:r>
              <a:rPr lang="cs-CZ" altLang="cs-CZ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Výpočetní technika</a:t>
            </a:r>
          </a:p>
        </p:txBody>
      </p:sp>
      <p:pic>
        <p:nvPicPr>
          <p:cNvPr id="4" name="Obrázek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1008"/>
            <a:ext cx="5396830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Documents and Settings\sva\Dokumenty\Obrázky\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32656"/>
            <a:ext cx="901700" cy="90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11560" y="620688"/>
            <a:ext cx="8153400" cy="1186607"/>
          </a:xfrm>
        </p:spPr>
        <p:txBody>
          <a:bodyPr>
            <a:normAutofit/>
          </a:bodyPr>
          <a:lstStyle/>
          <a:p>
            <a:pPr algn="ctr"/>
            <a:r>
              <a:rPr lang="cs-CZ" alt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Praxe</a:t>
            </a:r>
            <a:endParaRPr lang="cs-CZ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2348880"/>
            <a:ext cx="8291264" cy="396044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r>
              <a:rPr lang="cs-CZ" sz="9600" dirty="0" smtClean="0"/>
              <a:t>Cílem předmětu PRAXE je umožnit žákům, aby poznali reálné pracovní prostředí, získali konkrétnější představu o svém oboru.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endParaRPr lang="cs-CZ" altLang="cs-CZ" sz="9600" b="1" u="sng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r>
              <a:rPr lang="cs-CZ" altLang="cs-CZ" sz="9600" b="1" u="sng" dirty="0" smtClean="0">
                <a:solidFill>
                  <a:schemeClr val="tx1"/>
                </a:solidFill>
              </a:rPr>
              <a:t>2. ročník a 3. ročník</a:t>
            </a:r>
            <a:r>
              <a:rPr lang="cs-CZ" altLang="cs-CZ" sz="9600" u="sng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cs-CZ" altLang="cs-CZ" sz="9600" dirty="0">
                <a:solidFill>
                  <a:schemeClr val="tx1"/>
                </a:solidFill>
              </a:rPr>
              <a:t>P</a:t>
            </a:r>
            <a:r>
              <a:rPr lang="cs-CZ" altLang="cs-CZ" sz="9600" dirty="0" smtClean="0">
                <a:solidFill>
                  <a:schemeClr val="tx1"/>
                </a:solidFill>
              </a:rPr>
              <a:t>ilování, svařování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cs-CZ" altLang="cs-CZ" sz="9600" dirty="0" smtClean="0">
                <a:solidFill>
                  <a:schemeClr val="tx1"/>
                </a:solidFill>
              </a:rPr>
              <a:t>Soustružení, frézování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cs-CZ" altLang="cs-CZ" sz="9600" dirty="0" smtClean="0">
                <a:solidFill>
                  <a:schemeClr val="tx1"/>
                </a:solidFill>
              </a:rPr>
              <a:t>Program </a:t>
            </a:r>
            <a:r>
              <a:rPr lang="cs-CZ" altLang="cs-CZ" sz="9600" dirty="0" err="1" smtClean="0">
                <a:solidFill>
                  <a:schemeClr val="tx1"/>
                </a:solidFill>
              </a:rPr>
              <a:t>Mikroprog</a:t>
            </a:r>
            <a:r>
              <a:rPr lang="cs-CZ" altLang="cs-CZ" sz="9600" dirty="0" smtClean="0">
                <a:solidFill>
                  <a:schemeClr val="tx1"/>
                </a:solidFill>
              </a:rPr>
              <a:t> a </a:t>
            </a:r>
            <a:r>
              <a:rPr lang="cs-CZ" altLang="cs-CZ" sz="9600" dirty="0" err="1" smtClean="0">
                <a:solidFill>
                  <a:schemeClr val="tx1"/>
                </a:solidFill>
              </a:rPr>
              <a:t>Heidenhain</a:t>
            </a:r>
            <a:endParaRPr lang="cs-CZ" altLang="cs-CZ" sz="96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457201" y="1412776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(Jsme zruční a učíme se ovládnout stroje.)</a:t>
            </a:r>
            <a:endParaRPr lang="cs-CZ" sz="4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pic>
        <p:nvPicPr>
          <p:cNvPr id="2052" name="Picture 4" descr="C:\Users\sva\Pictures\cartoon-wel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501008"/>
            <a:ext cx="1800200" cy="26642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44008" y="188640"/>
            <a:ext cx="3975059" cy="864096"/>
          </a:xfrm>
        </p:spPr>
        <p:txBody>
          <a:bodyPr>
            <a:normAutofit/>
          </a:bodyPr>
          <a:lstStyle/>
          <a:p>
            <a:r>
              <a:rPr lang="cs-CZ" sz="4400" dirty="0" smtClean="0"/>
              <a:t>    Ekonomika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404664"/>
            <a:ext cx="4438755" cy="548640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2800" b="1" u="sng" dirty="0" smtClean="0"/>
              <a:t>3. a 4. ročník</a:t>
            </a:r>
          </a:p>
          <a:p>
            <a:pPr>
              <a:buClr>
                <a:schemeClr val="tx1"/>
              </a:buClr>
              <a:buNone/>
            </a:pPr>
            <a:endParaRPr lang="cs-CZ" b="1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2400" dirty="0" smtClean="0"/>
              <a:t>Podnik a jeho činnosti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2400" dirty="0" smtClean="0"/>
              <a:t>Pracovně-právní vztahy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2400" dirty="0"/>
              <a:t> </a:t>
            </a:r>
            <a:r>
              <a:rPr lang="cs-CZ" sz="2400" dirty="0" smtClean="0"/>
              <a:t>Podnikání</a:t>
            </a:r>
            <a:endParaRPr lang="cs-CZ" sz="2400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2400" dirty="0" smtClean="0"/>
              <a:t>Obchodní </a:t>
            </a:r>
            <a:r>
              <a:rPr lang="cs-CZ" sz="2400" dirty="0"/>
              <a:t>společnosti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2400" dirty="0" smtClean="0"/>
              <a:t>Daně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2400" dirty="0" smtClean="0"/>
              <a:t>Bankovnictví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2400" dirty="0"/>
              <a:t> </a:t>
            </a:r>
            <a:r>
              <a:rPr lang="cs-CZ" sz="2400" dirty="0" smtClean="0"/>
              <a:t>Mzdy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2400" dirty="0" smtClean="0"/>
              <a:t>Finance podniku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endParaRPr lang="cs-CZ" sz="3200" b="1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endParaRPr lang="cs-CZ" b="1" dirty="0"/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04048" y="1052737"/>
            <a:ext cx="3615019" cy="1440160"/>
          </a:xfrm>
        </p:spPr>
        <p:txBody>
          <a:bodyPr>
            <a:normAutofit/>
          </a:bodyPr>
          <a:lstStyle/>
          <a:p>
            <a:pPr algn="ctr"/>
            <a:r>
              <a:rPr lang="cs-CZ" sz="4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(Vše si umíme dobře spočítat !!!)</a:t>
            </a:r>
            <a:endParaRPr lang="cs-CZ" sz="4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pic>
        <p:nvPicPr>
          <p:cNvPr id="4098" name="Picture 2" descr="C:\Users\sva\Pictures\507037,1284701238,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348880"/>
            <a:ext cx="2880320" cy="3168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406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600" dirty="0" smtClean="0"/>
              <a:t>Aplikovaná ekonomie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cs-CZ" sz="4400" b="1" i="1" dirty="0" smtClean="0">
                <a:solidFill>
                  <a:srgbClr val="FFC000"/>
                </a:solidFill>
                <a:latin typeface="Gabriola" pitchFamily="82" charset="0"/>
              </a:rPr>
              <a:t>(Učíme se týmové práci, samostatnému</a:t>
            </a:r>
          </a:p>
          <a:p>
            <a:pPr>
              <a:spcBef>
                <a:spcPts val="0"/>
              </a:spcBef>
              <a:buNone/>
            </a:pPr>
            <a:r>
              <a:rPr lang="cs-CZ" sz="4400" b="1" i="1" dirty="0" smtClean="0">
                <a:solidFill>
                  <a:srgbClr val="FFC000"/>
                </a:solidFill>
                <a:latin typeface="Gabriola" pitchFamily="82" charset="0"/>
              </a:rPr>
              <a:t>rozhodování, přibližujeme se praxi)</a:t>
            </a:r>
          </a:p>
          <a:p>
            <a:pPr>
              <a:spcBef>
                <a:spcPts val="0"/>
              </a:spcBef>
              <a:buNone/>
            </a:pPr>
            <a:r>
              <a:rPr lang="cs-CZ" sz="2400" dirty="0" smtClean="0"/>
              <a:t>Studenti založí vlastní obchodní společnost, která je vedena</a:t>
            </a:r>
          </a:p>
          <a:p>
            <a:pPr>
              <a:spcBef>
                <a:spcPts val="0"/>
              </a:spcBef>
              <a:buNone/>
            </a:pPr>
            <a:r>
              <a:rPr lang="cs-CZ" sz="2400" dirty="0" smtClean="0"/>
              <a:t>učitelem. Probíhají činnosti od jejího vzniku až po její ukončení</a:t>
            </a:r>
          </a:p>
          <a:p>
            <a:pPr>
              <a:spcBef>
                <a:spcPts val="0"/>
              </a:spcBef>
              <a:buNone/>
            </a:pPr>
            <a:r>
              <a:rPr lang="cs-CZ" sz="2400" dirty="0" smtClean="0"/>
              <a:t>po období 1 roku. Jedná se o reálnou činnost, nikoliv fiktivní. </a:t>
            </a:r>
          </a:p>
          <a:p>
            <a:pPr>
              <a:spcBef>
                <a:spcPts val="0"/>
              </a:spcBef>
              <a:buNone/>
            </a:pPr>
            <a:endParaRPr lang="cs-CZ" sz="3000" dirty="0" smtClean="0"/>
          </a:p>
          <a:p>
            <a:pPr>
              <a:spcBef>
                <a:spcPts val="0"/>
              </a:spcBef>
              <a:buNone/>
            </a:pPr>
            <a:endParaRPr lang="cs-CZ" sz="4400" b="1" i="1" dirty="0">
              <a:solidFill>
                <a:srgbClr val="FFC000"/>
              </a:solidFill>
              <a:latin typeface="Gabriola" pitchFamily="82" charset="0"/>
            </a:endParaRPr>
          </a:p>
        </p:txBody>
      </p:sp>
      <p:pic>
        <p:nvPicPr>
          <p:cNvPr id="4" name="Picture 2" descr="C:\Documents and Settings\sva\Plocha\Nový obráze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792088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3400" y="332656"/>
            <a:ext cx="8153400" cy="1524000"/>
          </a:xfrm>
        </p:spPr>
        <p:txBody>
          <a:bodyPr>
            <a:normAutofit/>
          </a:bodyPr>
          <a:lstStyle/>
          <a:p>
            <a:pPr algn="ctr"/>
            <a:r>
              <a:rPr lang="cs-CZ" alt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mohu dělat po maturitě?</a:t>
            </a:r>
            <a:endParaRPr lang="cs-CZ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331582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2800" dirty="0" smtClean="0"/>
              <a:t> studovat na vysoké škole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2800" dirty="0" smtClean="0"/>
              <a:t> studovat vyšší odbornou školu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2800" dirty="0" smtClean="0"/>
              <a:t> pracovat jako: konstruktér, technolog, programátor CNC strojů, dílenský mistr, kontrolor jakosti, plánovač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2800" dirty="0"/>
              <a:t>z</a:t>
            </a:r>
            <a:r>
              <a:rPr lang="cs-CZ" sz="2800" smtClean="0"/>
              <a:t>aložit </a:t>
            </a:r>
            <a:r>
              <a:rPr lang="cs-CZ" sz="2800" dirty="0" smtClean="0"/>
              <a:t>si vlastní firmu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endParaRPr lang="cs-CZ" sz="2800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755576" y="3717032"/>
            <a:ext cx="82089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 kde mohu pracovat?</a:t>
            </a:r>
          </a:p>
          <a:p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Ve všech podnicích, kde mají stroje!</a:t>
            </a:r>
          </a:p>
          <a:p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 je jen málo takových, kde žádné nejsou</a:t>
            </a:r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sym typeface="Wingdings" panose="05000000000000000000" pitchFamily="2" charset="2"/>
              </a:rPr>
              <a:t></a:t>
            </a:r>
            <a:endParaRPr lang="cs-CZ" sz="4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91263" cy="1235968"/>
          </a:xfrm>
        </p:spPr>
        <p:txBody>
          <a:bodyPr>
            <a:normAutofit/>
          </a:bodyPr>
          <a:lstStyle/>
          <a:p>
            <a:pPr algn="ctr"/>
            <a:r>
              <a:rPr 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Výhody studia na naší škole</a:t>
            </a:r>
            <a:endParaRPr lang="cs-CZ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625344"/>
            <a:ext cx="8291264" cy="4900000"/>
          </a:xfrm>
        </p:spPr>
        <p:txBody>
          <a:bodyPr>
            <a:normAutofit/>
          </a:bodyPr>
          <a:lstStyle/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400" dirty="0" smtClean="0"/>
              <a:t>Tradice školy – 95. let výročí od založení  školy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400" dirty="0" smtClean="0"/>
              <a:t>Pedagogický sbor – zkušení učitelé s     dlouholetou praxí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400" dirty="0" smtClean="0"/>
              <a:t>Propojení školy s praxí – provázanost s firmami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400" dirty="0" smtClean="0"/>
              <a:t>Státní škola – žádné školné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400" dirty="0" smtClean="0"/>
              <a:t>Výukové materiály  mají elektronickou podobu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400" dirty="0" smtClean="0"/>
              <a:t>Výuka technické angličtiny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400" dirty="0" smtClean="0"/>
              <a:t>Možnost seznámení s řadou softwarových produktů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400" dirty="0" smtClean="0"/>
              <a:t>Poznávací jazykové zájezdy do zahraničí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2400" dirty="0" smtClean="0"/>
              <a:t>Široká škála mimoškolních aktivit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Calibri" pitchFamily="34" charset="0"/>
              </a:rPr>
              <a:t>Školní aktivity – VÝLETY, EXKURZE</a:t>
            </a:r>
            <a:endParaRPr lang="cs-CZ" dirty="0"/>
          </a:p>
        </p:txBody>
      </p:sp>
      <p:pic>
        <p:nvPicPr>
          <p:cNvPr id="4" name="Picture 2" descr="C:\Users\sva\Pictures\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4174" y="1600200"/>
            <a:ext cx="803565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a\Pictures\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" y="996950"/>
            <a:ext cx="8636000" cy="486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va\Pictures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42493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va\Pictures\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1412776"/>
            <a:ext cx="8035651" cy="4525962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altLang="cs-CZ" sz="5400" b="1" dirty="0" smtClean="0">
                <a:latin typeface="Calibri" pitchFamily="34" charset="0"/>
              </a:rPr>
              <a:t>Těšíme se na VÁS!</a:t>
            </a:r>
            <a:endParaRPr lang="cs-CZ" sz="54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533400"/>
            <a:ext cx="8215064" cy="5847928"/>
          </a:xfrm>
        </p:spPr>
        <p:txBody>
          <a:bodyPr>
            <a:normAutofit fontScale="62500" lnSpcReduction="20000"/>
          </a:bodyPr>
          <a:lstStyle/>
          <a:p>
            <a:r>
              <a:rPr lang="cs-CZ" dirty="0" smtClean="0"/>
              <a:t>Zdroje obrázků:</a:t>
            </a:r>
          </a:p>
          <a:p>
            <a:r>
              <a:rPr lang="cs-CZ" u="sng" dirty="0">
                <a:hlinkClick r:id="rId2"/>
              </a:rPr>
              <a:t>http://www.kidstoday.in/wp-content/uploads/2011/12/computer_cartoon_character_waving_0521-1004-3015-4021_SMU.jpg</a:t>
            </a:r>
            <a:endParaRPr lang="cs-CZ" dirty="0"/>
          </a:p>
          <a:p>
            <a:r>
              <a:rPr lang="cs-CZ" u="sng" dirty="0">
                <a:hlinkClick r:id="rId3"/>
              </a:rPr>
              <a:t>http://www.bevemo.nl/OMGalder/images/spur_gear.png</a:t>
            </a:r>
            <a:endParaRPr lang="cs-CZ" dirty="0"/>
          </a:p>
          <a:p>
            <a:r>
              <a:rPr lang="cs-CZ" u="sng" dirty="0">
                <a:hlinkClick r:id="rId4"/>
              </a:rPr>
              <a:t>http://www.toonpool.com/user/651/files/cnc_mill_and_computer_kid_512975.jpg</a:t>
            </a:r>
            <a:endParaRPr lang="cs-CZ" dirty="0"/>
          </a:p>
          <a:p>
            <a:r>
              <a:rPr lang="cs-CZ" u="sng" dirty="0">
                <a:hlinkClick r:id="rId5"/>
              </a:rPr>
              <a:t>http://media-cache-ec0.pinimg.com/736x/31/3d/fd/313dfdbd85e2b4115ed7ecbfc311c9fc.jpg</a:t>
            </a:r>
            <a:endParaRPr lang="cs-CZ" dirty="0"/>
          </a:p>
          <a:p>
            <a:r>
              <a:rPr lang="cs-CZ" u="sng" dirty="0">
                <a:hlinkClick r:id="rId6"/>
              </a:rPr>
              <a:t>http://</a:t>
            </a:r>
            <a:r>
              <a:rPr lang="cs-CZ" u="sng" dirty="0" smtClean="0">
                <a:hlinkClick r:id="rId6"/>
              </a:rPr>
              <a:t>www.amermfgco.com/images/Mig_tig_stick-welding_v.jpg</a:t>
            </a:r>
            <a:endParaRPr lang="cs-CZ" u="sng" dirty="0" smtClean="0"/>
          </a:p>
          <a:p>
            <a:r>
              <a:rPr lang="cs-CZ" u="sng" dirty="0">
                <a:hlinkClick r:id="rId7"/>
              </a:rPr>
              <a:t>http://twistedsifter.com/2012/11/animated-gifs-that-explain-how-things-work/</a:t>
            </a:r>
            <a:endParaRPr lang="cs-CZ" dirty="0"/>
          </a:p>
          <a:p>
            <a:r>
              <a:rPr lang="cs-CZ" u="sng" dirty="0">
                <a:hlinkClick r:id="rId8"/>
              </a:rPr>
              <a:t>http://www.jeffbullas.com/wp-content/uploads/2013/12/The-Facebook-Conversion-Formula-A-Blueprint-for-Turning-Fans-into-Customers.jpg</a:t>
            </a:r>
            <a:endParaRPr lang="cs-CZ" dirty="0"/>
          </a:p>
          <a:p>
            <a:r>
              <a:rPr lang="cs-CZ" u="sng" dirty="0">
                <a:hlinkClick r:id="rId9"/>
              </a:rPr>
              <a:t>https://0.s3.envato.com/files/74672288/Nut&amp;Bolt(590x590).jpg</a:t>
            </a:r>
            <a:endParaRPr lang="cs-CZ" dirty="0"/>
          </a:p>
          <a:p>
            <a:r>
              <a:rPr lang="cs-CZ" u="sng" dirty="0">
                <a:hlinkClick r:id="rId10"/>
              </a:rPr>
              <a:t>http://www.rezinfo.hu/files/image/tartalom/rezcsoszereles/rezcsovek_gyartasa/rezcsoszereles_ferdehenger.jpg</a:t>
            </a:r>
            <a:endParaRPr lang="cs-CZ" dirty="0"/>
          </a:p>
          <a:p>
            <a:r>
              <a:rPr lang="cs-CZ" u="sng" dirty="0">
                <a:hlinkClick r:id="rId11"/>
              </a:rPr>
              <a:t>http://</a:t>
            </a:r>
            <a:r>
              <a:rPr lang="cs-CZ" u="sng" dirty="0" smtClean="0">
                <a:hlinkClick r:id="rId11"/>
              </a:rPr>
              <a:t>jp14.r0tt.com/l_81056e00-b007-11e2-8af0-75ed2db00014.jpg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014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5"/>
          <p:cNvSpPr>
            <a:spLocks noGrp="1"/>
          </p:cNvSpPr>
          <p:nvPr>
            <p:ph type="title"/>
          </p:nvPr>
        </p:nvSpPr>
        <p:spPr>
          <a:xfrm>
            <a:off x="442913" y="557808"/>
            <a:ext cx="8243887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altLang="cs-CZ" sz="3600" dirty="0" smtClean="0"/>
              <a:t> </a:t>
            </a:r>
            <a:r>
              <a:rPr lang="cs-CZ" altLang="cs-CZ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Strojírenství – výpočetní technika</a:t>
            </a:r>
            <a:br>
              <a:rPr lang="cs-CZ" altLang="cs-CZ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altLang="cs-CZ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vyučované  odborné předměty</a:t>
            </a:r>
          </a:p>
        </p:txBody>
      </p:sp>
      <p:sp>
        <p:nvSpPr>
          <p:cNvPr id="13314" name="Zástupný symbol pro obsah 6"/>
          <p:cNvSpPr>
            <a:spLocks noGrp="1"/>
          </p:cNvSpPr>
          <p:nvPr>
            <p:ph idx="1"/>
          </p:nvPr>
        </p:nvSpPr>
        <p:spPr>
          <a:xfrm>
            <a:off x="827584" y="1988840"/>
            <a:ext cx="7859216" cy="4869160"/>
          </a:xfrm>
        </p:spPr>
        <p:txBody>
          <a:bodyPr>
            <a:normAutofit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dirty="0" smtClean="0">
                <a:solidFill>
                  <a:schemeClr val="bg1"/>
                </a:solidFill>
              </a:rPr>
              <a:t> </a:t>
            </a:r>
            <a:r>
              <a:rPr lang="cs-CZ" altLang="cs-CZ" sz="2400" dirty="0" smtClean="0"/>
              <a:t>Informační a komunikační technologie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dirty="0"/>
              <a:t> </a:t>
            </a:r>
            <a:r>
              <a:rPr lang="cs-CZ" altLang="cs-CZ" sz="2400" dirty="0" smtClean="0"/>
              <a:t>Technické kreslení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dirty="0"/>
              <a:t> </a:t>
            </a:r>
            <a:r>
              <a:rPr lang="cs-CZ" altLang="cs-CZ" sz="2400" dirty="0" smtClean="0"/>
              <a:t>Stavba </a:t>
            </a:r>
            <a:r>
              <a:rPr lang="cs-CZ" altLang="cs-CZ" sz="2400" dirty="0"/>
              <a:t>a provoz </a:t>
            </a:r>
            <a:r>
              <a:rPr lang="cs-CZ" altLang="cs-CZ" sz="2400" dirty="0" smtClean="0"/>
              <a:t>strojů  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dirty="0"/>
              <a:t> </a:t>
            </a:r>
            <a:r>
              <a:rPr lang="cs-CZ" altLang="cs-CZ" sz="2400" dirty="0" smtClean="0"/>
              <a:t>Strojírenská technologie 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dirty="0"/>
              <a:t> </a:t>
            </a:r>
            <a:r>
              <a:rPr lang="cs-CZ" altLang="cs-CZ" sz="2400" dirty="0" smtClean="0"/>
              <a:t>Konstruování v CAD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dirty="0"/>
              <a:t> Kontrola a měření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dirty="0" smtClean="0"/>
              <a:t> Počítačem řízené stroje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dirty="0"/>
              <a:t> </a:t>
            </a:r>
            <a:r>
              <a:rPr lang="cs-CZ" altLang="cs-CZ" sz="2400" dirty="0" smtClean="0"/>
              <a:t>Ekonomika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dirty="0" smtClean="0"/>
              <a:t>Aplikovaná ekonomie</a:t>
            </a:r>
          </a:p>
        </p:txBody>
      </p:sp>
      <p:pic>
        <p:nvPicPr>
          <p:cNvPr id="1029" name="Picture 5" descr="C:\Users\sva\Pictures\imagesAU8KHXX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996952"/>
            <a:ext cx="1754006" cy="230884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548680"/>
            <a:ext cx="8215064" cy="936104"/>
          </a:xfrm>
        </p:spPr>
        <p:txBody>
          <a:bodyPr>
            <a:normAutofit/>
          </a:bodyPr>
          <a:lstStyle/>
          <a:p>
            <a:pPr algn="ctr"/>
            <a:r>
              <a:rPr lang="cs-CZ" altLang="cs-CZ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Technické kreslení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2492896"/>
            <a:ext cx="4326632" cy="3960440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cs-CZ" altLang="cs-CZ" sz="2400" b="1" dirty="0">
                <a:solidFill>
                  <a:schemeClr val="tx1"/>
                </a:solidFill>
              </a:rPr>
              <a:t> </a:t>
            </a:r>
            <a:r>
              <a:rPr lang="cs-CZ" altLang="cs-CZ" sz="2400" b="1" u="sng" dirty="0">
                <a:solidFill>
                  <a:schemeClr val="tx1"/>
                </a:solidFill>
              </a:rPr>
              <a:t>1. ročník a 2. ročník</a:t>
            </a:r>
            <a:r>
              <a:rPr lang="cs-CZ" altLang="cs-CZ" sz="2400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dirty="0" smtClean="0"/>
              <a:t>Cílem předmětu je umožnit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dirty="0" smtClean="0"/>
              <a:t>žákům, aby se orientovali v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dirty="0" smtClean="0"/>
              <a:t>technické dokumentaci.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cs-CZ" sz="2400" dirty="0" smtClean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dirty="0" smtClean="0"/>
              <a:t> Budou se učit:</a:t>
            </a:r>
            <a:endParaRPr lang="cs-CZ" altLang="cs-CZ" sz="24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sz="2400" dirty="0" smtClean="0">
                <a:solidFill>
                  <a:schemeClr val="tx1"/>
                </a:solidFill>
              </a:rPr>
              <a:t>technickému  zobrazování</a:t>
            </a:r>
            <a:endParaRPr lang="cs-CZ" altLang="cs-CZ" sz="2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sz="2400" dirty="0" smtClean="0">
                <a:solidFill>
                  <a:schemeClr val="tx1"/>
                </a:solidFill>
              </a:rPr>
              <a:t>kreslení </a:t>
            </a:r>
            <a:r>
              <a:rPr lang="cs-CZ" altLang="cs-CZ" sz="2400" dirty="0">
                <a:solidFill>
                  <a:schemeClr val="tx1"/>
                </a:solidFill>
              </a:rPr>
              <a:t>výkresů </a:t>
            </a:r>
            <a:r>
              <a:rPr lang="cs-CZ" altLang="cs-CZ" sz="2400" dirty="0" smtClean="0">
                <a:solidFill>
                  <a:schemeClr val="tx1"/>
                </a:solidFill>
              </a:rPr>
              <a:t>součástí a </a:t>
            </a:r>
            <a:r>
              <a:rPr lang="cs-CZ" altLang="cs-CZ" sz="2400" dirty="0" smtClean="0">
                <a:solidFill>
                  <a:schemeClr val="tx1"/>
                </a:solidFill>
              </a:rPr>
              <a:t>sestav.</a:t>
            </a:r>
            <a:endParaRPr lang="cs-CZ" altLang="cs-CZ" sz="2400" dirty="0">
              <a:solidFill>
                <a:schemeClr val="tx1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05408" y="1340768"/>
            <a:ext cx="8071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cs typeface="MV Boli" panose="02000500030200090000" pitchFamily="2" charset="0"/>
              </a:rPr>
              <a:t>(</a:t>
            </a:r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cs typeface="MV Boli" panose="02000500030200090000" pitchFamily="2" charset="0"/>
              </a:rPr>
              <a:t>Vidíme </a:t>
            </a:r>
            <a:r>
              <a:rPr lang="cs-CZ" sz="4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cs typeface="MV Boli" panose="02000500030200090000" pitchFamily="2" charset="0"/>
              </a:rPr>
              <a:t>trojrozměrně a kreslíme naplacato</a:t>
            </a:r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valdi" panose="03020602050506090804" pitchFamily="66" charset="0"/>
                <a:cs typeface="MV Boli" panose="02000500030200090000" pitchFamily="2" charset="0"/>
              </a:rPr>
              <a:t>.)</a:t>
            </a:r>
            <a:endParaRPr lang="cs-CZ" sz="4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ázek 5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3528392" cy="43431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825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79"/>
            <a:ext cx="8280920" cy="116589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Informační </a:t>
            </a:r>
            <a:r>
              <a:rPr lang="cs-CZ" altLang="cs-CZ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komunikační </a:t>
            </a:r>
            <a:r>
              <a:rPr lang="cs-CZ" alt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technologie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584" y="2636912"/>
            <a:ext cx="5281215" cy="4032449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altLang="cs-CZ" sz="28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cs-CZ" altLang="cs-CZ" sz="2800" b="1" u="sng" dirty="0" smtClean="0">
                <a:solidFill>
                  <a:schemeClr val="tx1"/>
                </a:solidFill>
              </a:rPr>
              <a:t>1., 2. </a:t>
            </a:r>
            <a:r>
              <a:rPr lang="cs-CZ" altLang="cs-CZ" sz="2800" b="1" u="sng" dirty="0">
                <a:solidFill>
                  <a:schemeClr val="tx1"/>
                </a:solidFill>
              </a:rPr>
              <a:t>ročník a </a:t>
            </a:r>
            <a:r>
              <a:rPr lang="cs-CZ" altLang="cs-CZ" sz="2800" b="1" u="sng" dirty="0" smtClean="0">
                <a:solidFill>
                  <a:schemeClr val="tx1"/>
                </a:solidFill>
              </a:rPr>
              <a:t>4. ročník</a:t>
            </a:r>
            <a:r>
              <a:rPr lang="cs-CZ" altLang="cs-CZ" sz="2800" u="sng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sz="2800" dirty="0">
                <a:solidFill>
                  <a:schemeClr val="tx1"/>
                </a:solidFill>
              </a:rPr>
              <a:t>Hardware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sz="2800" dirty="0">
                <a:solidFill>
                  <a:schemeClr val="tx1"/>
                </a:solidFill>
              </a:rPr>
              <a:t>Software (</a:t>
            </a:r>
            <a:r>
              <a:rPr lang="cs-CZ" altLang="cs-CZ" sz="2800" dirty="0" err="1">
                <a:solidFill>
                  <a:schemeClr val="tx1"/>
                </a:solidFill>
              </a:rPr>
              <a:t>excel</a:t>
            </a:r>
            <a:r>
              <a:rPr lang="cs-CZ" altLang="cs-CZ" sz="2800" dirty="0">
                <a:solidFill>
                  <a:schemeClr val="tx1"/>
                </a:solidFill>
              </a:rPr>
              <a:t>, </a:t>
            </a:r>
            <a:r>
              <a:rPr lang="cs-CZ" altLang="cs-CZ" sz="2800" dirty="0" err="1">
                <a:solidFill>
                  <a:schemeClr val="tx1"/>
                </a:solidFill>
              </a:rPr>
              <a:t>word</a:t>
            </a:r>
            <a:r>
              <a:rPr lang="cs-CZ" altLang="cs-CZ" sz="2800" dirty="0">
                <a:solidFill>
                  <a:schemeClr val="tx1"/>
                </a:solidFill>
              </a:rPr>
              <a:t>, </a:t>
            </a:r>
            <a:r>
              <a:rPr lang="cs-CZ" altLang="cs-CZ" sz="2800" dirty="0" err="1">
                <a:solidFill>
                  <a:schemeClr val="tx1"/>
                </a:solidFill>
              </a:rPr>
              <a:t>power</a:t>
            </a:r>
            <a:r>
              <a:rPr lang="cs-CZ" altLang="cs-CZ" sz="2800" dirty="0">
                <a:solidFill>
                  <a:schemeClr val="tx1"/>
                </a:solidFill>
              </a:rPr>
              <a:t> </a:t>
            </a:r>
            <a:r>
              <a:rPr lang="cs-CZ" altLang="cs-CZ" sz="2800" dirty="0" smtClean="0">
                <a:solidFill>
                  <a:schemeClr val="tx1"/>
                </a:solidFill>
              </a:rPr>
              <a:t>point)</a:t>
            </a:r>
            <a:r>
              <a:rPr lang="cs-CZ" altLang="cs-CZ" sz="2800" dirty="0">
                <a:solidFill>
                  <a:schemeClr val="tx1"/>
                </a:solidFill>
              </a:rPr>
              <a:t>	 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sz="2800" dirty="0">
                <a:solidFill>
                  <a:schemeClr val="tx1"/>
                </a:solidFill>
              </a:rPr>
              <a:t>Počítačové sítě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cs-CZ" altLang="cs-CZ" sz="2800" dirty="0">
                <a:solidFill>
                  <a:schemeClr val="tx1"/>
                </a:solidFill>
              </a:rPr>
              <a:t>Kreslení 2D výkresů - </a:t>
            </a:r>
            <a:r>
              <a:rPr lang="cs-CZ" altLang="cs-CZ" sz="2800" dirty="0" smtClean="0">
                <a:solidFill>
                  <a:schemeClr val="tx1"/>
                </a:solidFill>
              </a:rPr>
              <a:t>AUTOCAD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sz="2800" dirty="0" smtClean="0">
                <a:solidFill>
                  <a:schemeClr val="tx1"/>
                </a:solidFill>
              </a:rPr>
              <a:t>Programování - </a:t>
            </a:r>
            <a:r>
              <a:rPr lang="cs-CZ" altLang="cs-CZ" sz="2800" dirty="0" err="1" smtClean="0">
                <a:solidFill>
                  <a:schemeClr val="tx1"/>
                </a:solidFill>
              </a:rPr>
              <a:t>CorelDraw</a:t>
            </a:r>
            <a:endParaRPr lang="cs-CZ" altLang="cs-CZ" sz="2800" dirty="0">
              <a:solidFill>
                <a:schemeClr val="tx1"/>
              </a:solidFill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611560" y="1700808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cs typeface="MV Boli" panose="02000500030200090000" pitchFamily="2" charset="0"/>
              </a:rPr>
              <a:t>(Rozumíme počítačům a už nekreslíme ručně.)</a:t>
            </a:r>
            <a:endParaRPr lang="cs-CZ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cs typeface="MV Boli" panose="02000500030200090000" pitchFamily="2" charset="0"/>
            </a:endParaRPr>
          </a:p>
        </p:txBody>
      </p:sp>
      <p:pic>
        <p:nvPicPr>
          <p:cNvPr id="5" name="Obrázek 4"/>
          <p:cNvPicPr/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2160" y="3789040"/>
            <a:ext cx="2880320" cy="28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cs-CZ" altLang="cs-CZ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Stavba a provoz </a:t>
            </a:r>
            <a:r>
              <a:rPr lang="cs-CZ" alt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strojů</a:t>
            </a:r>
            <a:endParaRPr lang="cs-CZ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27484" y="2348880"/>
            <a:ext cx="8104956" cy="396044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q"/>
            </a:pPr>
            <a:r>
              <a:rPr lang="cs-CZ" altLang="cs-CZ" sz="2800" b="1" dirty="0" smtClean="0">
                <a:solidFill>
                  <a:schemeClr val="tx1"/>
                </a:solidFill>
              </a:rPr>
              <a:t> </a:t>
            </a:r>
            <a:r>
              <a:rPr lang="cs-CZ" altLang="cs-CZ" sz="2800" b="1" u="sng" dirty="0" smtClean="0">
                <a:solidFill>
                  <a:schemeClr val="tx1"/>
                </a:solidFill>
              </a:rPr>
              <a:t>2. ročník - </a:t>
            </a:r>
            <a:r>
              <a:rPr lang="cs-CZ" altLang="cs-CZ" sz="2800" b="1" u="sng" dirty="0">
                <a:solidFill>
                  <a:schemeClr val="tx1"/>
                </a:solidFill>
              </a:rPr>
              <a:t>4</a:t>
            </a:r>
            <a:r>
              <a:rPr lang="cs-CZ" altLang="cs-CZ" sz="2800" b="1" u="sng" dirty="0" smtClean="0">
                <a:solidFill>
                  <a:schemeClr val="tx1"/>
                </a:solidFill>
              </a:rPr>
              <a:t>. ročník</a:t>
            </a:r>
            <a:r>
              <a:rPr lang="cs-CZ" altLang="cs-CZ" sz="2800" u="sng" dirty="0" smtClean="0">
                <a:solidFill>
                  <a:schemeClr val="tx1"/>
                </a:solidFill>
              </a:rPr>
              <a:t> 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r>
              <a:rPr lang="cs-CZ" sz="2400" dirty="0" smtClean="0"/>
              <a:t>     Zvládnutí předmětu umožňuje žákům orientovat se v konstrukčním provedení různých druhů strojů a zařízení např. </a:t>
            </a:r>
            <a:endParaRPr lang="cs-CZ" altLang="cs-CZ" sz="2400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r>
              <a:rPr lang="cs-CZ" altLang="cs-CZ" sz="2400" dirty="0" smtClean="0">
                <a:solidFill>
                  <a:schemeClr val="tx1"/>
                </a:solidFill>
              </a:rPr>
              <a:t>     strojní součásti,spojky, jeřáby, motory, čerpadla atd.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endParaRPr lang="cs-CZ" altLang="cs-CZ" sz="2400" dirty="0">
              <a:solidFill>
                <a:schemeClr val="tx1"/>
              </a:solidFill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09786" y="1371285"/>
            <a:ext cx="84649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(</a:t>
            </a:r>
            <a:r>
              <a:rPr lang="cs-CZ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Učíme se, z čeho se stroje skládají a jak fungují.)</a:t>
            </a:r>
            <a:endParaRPr lang="cs-CZ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pic>
        <p:nvPicPr>
          <p:cNvPr id="1028" name="Picture 4" descr="C:\Users\sva\Pictures\images49GLLE2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365104"/>
            <a:ext cx="3600400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095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199" y="413792"/>
            <a:ext cx="8272463" cy="1143000"/>
          </a:xfrm>
        </p:spPr>
        <p:txBody>
          <a:bodyPr>
            <a:normAutofit/>
          </a:bodyPr>
          <a:lstStyle/>
          <a:p>
            <a:pPr algn="ctr"/>
            <a:r>
              <a:rPr lang="cs-CZ" altLang="cs-CZ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Strojírenská </a:t>
            </a:r>
            <a:r>
              <a:rPr lang="cs-CZ" alt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technologie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199" y="2132856"/>
            <a:ext cx="7211145" cy="438194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q"/>
            </a:pPr>
            <a:r>
              <a:rPr lang="cs-CZ" altLang="cs-CZ" b="1" dirty="0">
                <a:solidFill>
                  <a:schemeClr val="tx1"/>
                </a:solidFill>
              </a:rPr>
              <a:t> </a:t>
            </a:r>
            <a:r>
              <a:rPr lang="cs-CZ" altLang="cs-CZ" sz="2800" b="1" u="sng" dirty="0" smtClean="0">
                <a:solidFill>
                  <a:schemeClr val="tx1"/>
                </a:solidFill>
              </a:rPr>
              <a:t>1. - </a:t>
            </a:r>
            <a:r>
              <a:rPr lang="cs-CZ" altLang="cs-CZ" sz="2800" b="1" u="sng" dirty="0">
                <a:solidFill>
                  <a:schemeClr val="tx1"/>
                </a:solidFill>
              </a:rPr>
              <a:t>4</a:t>
            </a:r>
            <a:r>
              <a:rPr lang="cs-CZ" altLang="cs-CZ" sz="2800" b="1" u="sng" dirty="0" smtClean="0">
                <a:solidFill>
                  <a:schemeClr val="tx1"/>
                </a:solidFill>
              </a:rPr>
              <a:t>. ročník</a:t>
            </a:r>
            <a:r>
              <a:rPr lang="cs-CZ" altLang="cs-CZ" sz="2800" u="sng" dirty="0" smtClean="0">
                <a:solidFill>
                  <a:schemeClr val="tx1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cs-CZ" sz="2400" dirty="0" smtClean="0"/>
              <a:t>Hlavní část učiva tvoří postupný přehled od stavby a složení materiálu až po jeho konečné zpracování ve výrobě.Zahrnuje  např.  technické materiály, polotovary, základy obrábění,  slévání,  svařování, speciální způsoby výroby atd.</a:t>
            </a:r>
          </a:p>
          <a:p>
            <a:pPr algn="just">
              <a:buNone/>
            </a:pPr>
            <a:r>
              <a:rPr lang="cs-CZ" sz="2400" dirty="0" smtClean="0"/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q"/>
            </a:pPr>
            <a:endParaRPr lang="cs-CZ" altLang="cs-CZ" sz="7400" u="sng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q"/>
            </a:pPr>
            <a:endParaRPr lang="cs-CZ" altLang="cs-CZ" sz="7400" u="sng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q"/>
            </a:pPr>
            <a:endParaRPr lang="cs-CZ" altLang="cs-CZ" sz="2800" u="sng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q"/>
            </a:pPr>
            <a:endParaRPr lang="cs-CZ" altLang="cs-CZ" sz="2800" u="sng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q"/>
            </a:pPr>
            <a:endParaRPr lang="cs-CZ" altLang="cs-CZ" sz="2800" u="sng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endParaRPr lang="cs-CZ" altLang="cs-CZ" sz="4800" dirty="0" smtClean="0">
              <a:solidFill>
                <a:schemeClr val="tx1"/>
              </a:solidFill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442913" y="1268760"/>
            <a:ext cx="8286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(Učíme se, jak se co vyrábí.)</a:t>
            </a:r>
            <a:endParaRPr lang="cs-CZ" sz="4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129809"/>
            <a:ext cx="5001766" cy="1395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543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cs-CZ" altLang="cs-CZ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Konstruování v </a:t>
            </a:r>
            <a:r>
              <a:rPr lang="cs-CZ" alt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2564904"/>
            <a:ext cx="8147248" cy="388843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q"/>
            </a:pPr>
            <a:r>
              <a:rPr lang="cs-CZ" altLang="cs-CZ" sz="2800" dirty="0">
                <a:solidFill>
                  <a:schemeClr val="tx1"/>
                </a:solidFill>
              </a:rPr>
              <a:t> </a:t>
            </a:r>
            <a:r>
              <a:rPr lang="cs-CZ" altLang="cs-CZ" sz="2800" b="1" u="sng" dirty="0" smtClean="0">
                <a:solidFill>
                  <a:schemeClr val="tx1"/>
                </a:solidFill>
              </a:rPr>
              <a:t>4. ročník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cs-CZ" sz="2400" dirty="0" smtClean="0"/>
              <a:t>Cílem předmětu je umožnit žákům, aby poznali možnosti počítačových programů z oblasti CAD a CAM.</a:t>
            </a:r>
            <a:endParaRPr lang="cs-CZ" altLang="cs-CZ" sz="2400" b="1" u="sng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sz="2400" dirty="0" smtClean="0"/>
              <a:t>Program Autodesk </a:t>
            </a:r>
            <a:r>
              <a:rPr lang="cs-CZ" altLang="cs-CZ" sz="2400" dirty="0" err="1" smtClean="0"/>
              <a:t>Inventor</a:t>
            </a:r>
            <a:endParaRPr lang="cs-CZ" altLang="cs-CZ" sz="2400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cs-CZ" altLang="cs-CZ" sz="2400" dirty="0" smtClean="0"/>
              <a:t>Kreslení 3D modelů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r>
              <a:rPr lang="cs-CZ" altLang="cs-CZ" sz="2400" dirty="0"/>
              <a:t> </a:t>
            </a:r>
            <a:r>
              <a:rPr lang="cs-CZ" altLang="cs-CZ" sz="2400" dirty="0" smtClean="0"/>
              <a:t>   a jednoduchých sestav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457200" y="1435423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(Díly skládačky do sebe konečně zapadají.)</a:t>
            </a:r>
            <a:endParaRPr lang="cs-CZ" sz="4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pic>
        <p:nvPicPr>
          <p:cNvPr id="3078" name="Picture 6" descr="C:\Users\sva\Pictures\reposi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266629"/>
            <a:ext cx="3010669" cy="25913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754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cs-CZ" altLang="cs-CZ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Kontrola a </a:t>
            </a:r>
            <a:r>
              <a:rPr lang="cs-CZ" alt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měření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67544" y="3717032"/>
            <a:ext cx="6059016" cy="252028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q"/>
            </a:pPr>
            <a:r>
              <a:rPr lang="cs-CZ" altLang="cs-CZ" sz="2800" dirty="0" smtClean="0">
                <a:solidFill>
                  <a:schemeClr val="tx1"/>
                </a:solidFill>
              </a:rPr>
              <a:t> </a:t>
            </a:r>
            <a:r>
              <a:rPr lang="cs-CZ" altLang="cs-CZ" sz="2800" b="1" u="sng" dirty="0" smtClean="0">
                <a:solidFill>
                  <a:schemeClr val="tx1"/>
                </a:solidFill>
              </a:rPr>
              <a:t>3. a 4. ročník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cs-CZ" altLang="cs-CZ" sz="2800" dirty="0" smtClean="0">
                <a:solidFill>
                  <a:schemeClr val="tx1"/>
                </a:solidFill>
              </a:rPr>
              <a:t> </a:t>
            </a:r>
            <a:r>
              <a:rPr lang="cs-CZ" altLang="cs-CZ" sz="2400" dirty="0" smtClean="0">
                <a:solidFill>
                  <a:schemeClr val="tx1"/>
                </a:solidFill>
              </a:rPr>
              <a:t>Měřidla</a:t>
            </a:r>
            <a:endParaRPr lang="cs-CZ" altLang="cs-CZ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cs-CZ" altLang="cs-CZ" sz="2400" dirty="0" smtClean="0">
                <a:solidFill>
                  <a:schemeClr val="tx1"/>
                </a:solidFill>
              </a:rPr>
              <a:t> Měření rozměrů</a:t>
            </a:r>
            <a:endParaRPr lang="cs-CZ" altLang="cs-CZ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cs-CZ" altLang="cs-CZ" sz="2400" dirty="0" smtClean="0">
                <a:solidFill>
                  <a:schemeClr val="tx1"/>
                </a:solidFill>
              </a:rPr>
              <a:t> Měření vlastností (tvrdost, pevnost)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457200" y="1340768"/>
            <a:ext cx="82153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cs typeface="MV Boli" panose="02000500030200090000" pitchFamily="2" charset="0"/>
              </a:rPr>
              <a:t>(</a:t>
            </a:r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cs typeface="MV Boli" panose="02000500030200090000" pitchFamily="2" charset="0"/>
              </a:rPr>
              <a:t>To, co vyrobíme, zkontrolujeme a změříme.)</a:t>
            </a:r>
            <a:endParaRPr lang="cs-CZ" sz="4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cs typeface="MV Boli" panose="02000500030200090000" pitchFamily="2" charset="0"/>
            </a:endParaRPr>
          </a:p>
        </p:txBody>
      </p:sp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380" y="2348880"/>
            <a:ext cx="5753100" cy="2162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561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cs-CZ" altLang="cs-CZ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Počítačem řízené </a:t>
            </a:r>
            <a:r>
              <a:rPr lang="cs-CZ" alt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stroje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395536" y="2708920"/>
            <a:ext cx="3610745" cy="388131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q"/>
            </a:pPr>
            <a:r>
              <a:rPr lang="cs-CZ" altLang="cs-CZ" sz="2800" dirty="0">
                <a:solidFill>
                  <a:schemeClr val="tx1"/>
                </a:solidFill>
              </a:rPr>
              <a:t> </a:t>
            </a:r>
            <a:r>
              <a:rPr lang="cs-CZ" altLang="cs-CZ" sz="2800" b="1" u="sng" dirty="0" smtClean="0">
                <a:solidFill>
                  <a:schemeClr val="tx1"/>
                </a:solidFill>
              </a:rPr>
              <a:t>3. ročník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cs-CZ" altLang="cs-CZ" sz="2800" dirty="0" smtClean="0">
                <a:solidFill>
                  <a:schemeClr val="tx1"/>
                </a:solidFill>
              </a:rPr>
              <a:t> </a:t>
            </a:r>
            <a:r>
              <a:rPr lang="cs-CZ" altLang="cs-CZ" sz="2400" dirty="0" smtClean="0">
                <a:solidFill>
                  <a:schemeClr val="tx1"/>
                </a:solidFill>
              </a:rPr>
              <a:t>Kreslení a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r>
              <a:rPr lang="cs-CZ" altLang="cs-CZ" sz="2400" dirty="0">
                <a:solidFill>
                  <a:schemeClr val="tx1"/>
                </a:solidFill>
              </a:rPr>
              <a:t> </a:t>
            </a:r>
            <a:r>
              <a:rPr lang="cs-CZ" altLang="cs-CZ" sz="2400" dirty="0" smtClean="0">
                <a:solidFill>
                  <a:schemeClr val="tx1"/>
                </a:solidFill>
              </a:rPr>
              <a:t>    programování na PC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cs-CZ" altLang="cs-CZ" sz="2400" dirty="0" smtClean="0">
                <a:solidFill>
                  <a:schemeClr val="tx1"/>
                </a:solidFill>
              </a:rPr>
              <a:t> Program KOVOPROG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cs-CZ" altLang="cs-CZ" sz="2400" dirty="0" smtClean="0">
                <a:solidFill>
                  <a:schemeClr val="tx1"/>
                </a:solidFill>
              </a:rPr>
              <a:t> Program EDGECAM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471488" y="1340768"/>
            <a:ext cx="8215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(Poručíme strojům, aby pracovaly samy.)</a:t>
            </a:r>
            <a:endParaRPr lang="cs-CZ" sz="4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464" y="2708920"/>
            <a:ext cx="4572000" cy="3486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006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1427</TotalTime>
  <Words>633</Words>
  <Application>Microsoft Office PowerPoint</Application>
  <PresentationFormat>Předvádění na obrazovce (4:3)</PresentationFormat>
  <Paragraphs>129</Paragraphs>
  <Slides>19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sady Office</vt:lpstr>
      <vt:lpstr>Strojírenství </vt:lpstr>
      <vt:lpstr> Strojírenství – výpočetní technika          vyučované  odborné předměty</vt:lpstr>
      <vt:lpstr>Technické kreslení</vt:lpstr>
      <vt:lpstr>Informační a komunikační technologie</vt:lpstr>
      <vt:lpstr>Stavba a provoz strojů</vt:lpstr>
      <vt:lpstr>Strojírenská technologie</vt:lpstr>
      <vt:lpstr>Konstruování v CAD</vt:lpstr>
      <vt:lpstr>Kontrola a měření</vt:lpstr>
      <vt:lpstr>Počítačem řízené stroje</vt:lpstr>
      <vt:lpstr> Praxe</vt:lpstr>
      <vt:lpstr>    Ekonomika</vt:lpstr>
      <vt:lpstr>Aplikovaná ekonomie</vt:lpstr>
      <vt:lpstr>Co mohu dělat po maturitě?</vt:lpstr>
      <vt:lpstr>Výhody studia na naší škole</vt:lpstr>
      <vt:lpstr>Školní aktivity – VÝLETY, EXKURZE</vt:lpstr>
      <vt:lpstr>Prezentace aplikace PowerPoint</vt:lpstr>
      <vt:lpstr>Prezentace aplikace PowerPoint</vt:lpstr>
      <vt:lpstr>Těšíme se na VÁS!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EKONOMIKA  A  PODNIKÁNÍ</dc:title>
  <dc:creator>MOD</dc:creator>
  <cp:lastModifiedBy>Hrušková Lenka</cp:lastModifiedBy>
  <cp:revision>192</cp:revision>
  <dcterms:created xsi:type="dcterms:W3CDTF">2013-11-03T20:24:09Z</dcterms:created>
  <dcterms:modified xsi:type="dcterms:W3CDTF">2015-11-10T09:11:55Z</dcterms:modified>
</cp:coreProperties>
</file>