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notesMasterIdLst>
    <p:notesMasterId r:id="rId19"/>
  </p:notesMasterIdLst>
  <p:sldIdLst>
    <p:sldId id="265" r:id="rId2"/>
    <p:sldId id="266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57" r:id="rId15"/>
    <p:sldId id="258" r:id="rId16"/>
    <p:sldId id="263" r:id="rId17"/>
    <p:sldId id="264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lasta" initials="v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15" autoAdjust="0"/>
    <p:restoredTop sz="94660"/>
  </p:normalViewPr>
  <p:slideViewPr>
    <p:cSldViewPr>
      <p:cViewPr>
        <p:scale>
          <a:sx n="98" d="100"/>
          <a:sy n="98" d="100"/>
        </p:scale>
        <p:origin x="378" y="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07-01-15T17:38:14.570" idx="1">
    <p:pos x="5377" y="1405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D66EB-51E0-4E9E-88E5-BDB0AE665D36}" type="datetimeFigureOut">
              <a:rPr lang="cs-CZ" smtClean="0"/>
              <a:pPr/>
              <a:t>31.5.2012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EC2C66-6578-46AA-A254-C1E60E65CAF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132D86-5B26-417E-9E42-E2CB763E522E}" type="slidenum">
              <a:rPr lang="cs-CZ"/>
              <a:pPr/>
              <a:t>3</a:t>
            </a:fld>
            <a:endParaRPr lang="cs-CZ"/>
          </a:p>
        </p:txBody>
      </p:sp>
      <p:sp>
        <p:nvSpPr>
          <p:cNvPr id="211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E74B48-AD4D-4065-94C5-BC4327CDD919}" type="slidenum">
              <a:rPr lang="cs-CZ"/>
              <a:pPr/>
              <a:t>12</a:t>
            </a:fld>
            <a:endParaRPr lang="cs-CZ"/>
          </a:p>
        </p:txBody>
      </p:sp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C32DBA-4AB1-40BB-8F1C-8BAE6786A7A1}" type="slidenum">
              <a:rPr lang="cs-CZ"/>
              <a:pPr/>
              <a:t>13</a:t>
            </a:fld>
            <a:endParaRPr lang="cs-CZ"/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D81B88-830E-40B5-9A07-279420D3B874}" type="slidenum">
              <a:rPr lang="cs-CZ"/>
              <a:pPr/>
              <a:t>4</a:t>
            </a:fld>
            <a:endParaRPr lang="cs-CZ"/>
          </a:p>
        </p:txBody>
      </p:sp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41E9E2-C735-4FDD-8877-0E69372301D1}" type="slidenum">
              <a:rPr lang="cs-CZ"/>
              <a:pPr/>
              <a:t>5</a:t>
            </a:fld>
            <a:endParaRPr lang="cs-CZ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228AED-E1AF-44A7-AE4C-79A34FD6519A}" type="slidenum">
              <a:rPr lang="cs-CZ"/>
              <a:pPr/>
              <a:t>6</a:t>
            </a:fld>
            <a:endParaRPr lang="cs-CZ"/>
          </a:p>
        </p:txBody>
      </p:sp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8FA2CA-1BF0-4414-B76C-19542DCAD7FC}" type="slidenum">
              <a:rPr lang="cs-CZ"/>
              <a:pPr/>
              <a:t>7</a:t>
            </a:fld>
            <a:endParaRPr lang="cs-CZ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CE6D4E-FA81-40F9-AE0C-EB565FCE20E5}" type="slidenum">
              <a:rPr lang="cs-CZ"/>
              <a:pPr/>
              <a:t>8</a:t>
            </a:fld>
            <a:endParaRPr lang="cs-CZ"/>
          </a:p>
        </p:txBody>
      </p:sp>
      <p:sp>
        <p:nvSpPr>
          <p:cNvPr id="22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A1C025-881A-4498-8AC5-134E1BC68F60}" type="slidenum">
              <a:rPr lang="cs-CZ"/>
              <a:pPr/>
              <a:t>9</a:t>
            </a:fld>
            <a:endParaRPr lang="cs-CZ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F05EEF-8FFC-41E1-8593-B25B303D208A}" type="slidenum">
              <a:rPr lang="cs-CZ"/>
              <a:pPr/>
              <a:t>10</a:t>
            </a:fld>
            <a:endParaRPr lang="cs-CZ"/>
          </a:p>
        </p:txBody>
      </p:sp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E9F6F3-90BA-4569-82E6-EF5D7CF6543B}" type="slidenum">
              <a:rPr lang="cs-CZ"/>
              <a:pPr/>
              <a:t>11</a:t>
            </a:fld>
            <a:endParaRPr lang="cs-CZ"/>
          </a:p>
        </p:txBody>
      </p:sp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6256-B05F-4F12-B238-34D511E506F1}" type="datetimeFigureOut">
              <a:rPr lang="cs-CZ" smtClean="0"/>
              <a:pPr/>
              <a:t>31.5.2012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AEAA4-603A-41C8-9CD1-DA3B96ACC7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6256-B05F-4F12-B238-34D511E506F1}" type="datetimeFigureOut">
              <a:rPr lang="cs-CZ" smtClean="0"/>
              <a:pPr/>
              <a:t>31.5.2012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AEAA4-603A-41C8-9CD1-DA3B96ACC7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6256-B05F-4F12-B238-34D511E506F1}" type="datetimeFigureOut">
              <a:rPr lang="cs-CZ" smtClean="0"/>
              <a:pPr/>
              <a:t>31.5.2012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AEAA4-603A-41C8-9CD1-DA3B96ACC7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3E67EE7-96B7-48F4-BFE5-0C39AD157D7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>
  <p:cSld name="Nadpis, 2 malé a 1 velký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9ADD06F-113B-4FA1-B6CF-D36ACC6A5DB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7FC1E79-8F28-4BE4-AF18-9A962D1B3F1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8333BC3-DB06-4912-BBE5-7618218A07C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2D7A6A1-8585-4B46-B315-B73B4D5DE65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9F6D064-4F36-4B29-A146-608BD7A8B69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FCB4142-8D38-4C91-96D9-06363F879BE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6256-B05F-4F12-B238-34D511E506F1}" type="datetimeFigureOut">
              <a:rPr lang="cs-CZ" smtClean="0"/>
              <a:pPr/>
              <a:t>31.5.2012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AEAA4-603A-41C8-9CD1-DA3B96ACC7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6256-B05F-4F12-B238-34D511E506F1}" type="datetimeFigureOut">
              <a:rPr lang="cs-CZ" smtClean="0"/>
              <a:pPr/>
              <a:t>31.5.2012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AEAA4-603A-41C8-9CD1-DA3B96ACC7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6256-B05F-4F12-B238-34D511E506F1}" type="datetimeFigureOut">
              <a:rPr lang="cs-CZ" smtClean="0"/>
              <a:pPr/>
              <a:t>31.5.2012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AEAA4-603A-41C8-9CD1-DA3B96ACC7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6256-B05F-4F12-B238-34D511E506F1}" type="datetimeFigureOut">
              <a:rPr lang="cs-CZ" smtClean="0"/>
              <a:pPr/>
              <a:t>31.5.2012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AEAA4-603A-41C8-9CD1-DA3B96ACC7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6256-B05F-4F12-B238-34D511E506F1}" type="datetimeFigureOut">
              <a:rPr lang="cs-CZ" smtClean="0"/>
              <a:pPr/>
              <a:t>31.5.2012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AEAA4-603A-41C8-9CD1-DA3B96ACC7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6256-B05F-4F12-B238-34D511E506F1}" type="datetimeFigureOut">
              <a:rPr lang="cs-CZ" smtClean="0"/>
              <a:pPr/>
              <a:t>31.5.2012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AEAA4-603A-41C8-9CD1-DA3B96ACC7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6256-B05F-4F12-B238-34D511E506F1}" type="datetimeFigureOut">
              <a:rPr lang="cs-CZ" smtClean="0"/>
              <a:pPr/>
              <a:t>31.5.2012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AEAA4-603A-41C8-9CD1-DA3B96ACC7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6256-B05F-4F12-B238-34D511E506F1}" type="datetimeFigureOut">
              <a:rPr lang="cs-CZ" smtClean="0"/>
              <a:pPr/>
              <a:t>31.5.2012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AEAA4-603A-41C8-9CD1-DA3B96ACC7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86256-B05F-4F12-B238-34D511E506F1}" type="datetimeFigureOut">
              <a:rPr lang="cs-CZ" smtClean="0"/>
              <a:pPr/>
              <a:t>31.5.2012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AEAA4-603A-41C8-9CD1-DA3B96ACC7D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  <p:sldLayoutId id="2147483796" r:id="rId17"/>
    <p:sldLayoutId id="2147483797" r:id="rId1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5" Type="http://schemas.openxmlformats.org/officeDocument/2006/relationships/comments" Target="../comments/comment1.x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3" descr="OPVK_hor_zakladni_logolink_RGB_c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613" y="765175"/>
            <a:ext cx="57531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bdélník 2"/>
          <p:cNvSpPr/>
          <p:nvPr/>
        </p:nvSpPr>
        <p:spPr>
          <a:xfrm>
            <a:off x="611560" y="1916832"/>
            <a:ext cx="72728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200" b="1" dirty="0" smtClean="0"/>
          </a:p>
          <a:p>
            <a:r>
              <a:rPr lang="cs-CZ" sz="1200" b="1" dirty="0" smtClean="0"/>
              <a:t>Název školy:</a:t>
            </a:r>
            <a:r>
              <a:rPr lang="cs-CZ" sz="1200" dirty="0" smtClean="0"/>
              <a:t> Střední průmyslová škola, Ostrava - Vítkovice,příspěvková organizace</a:t>
            </a:r>
          </a:p>
          <a:p>
            <a:endParaRPr lang="cs-CZ" sz="1200" b="1" dirty="0" smtClean="0"/>
          </a:p>
          <a:p>
            <a:r>
              <a:rPr lang="cs-CZ" sz="1200" b="1" dirty="0" smtClean="0"/>
              <a:t>Autor:</a:t>
            </a:r>
            <a:r>
              <a:rPr lang="cs-CZ" sz="1200" dirty="0" smtClean="0"/>
              <a:t> 		Ing. Vlasta  </a:t>
            </a:r>
            <a:r>
              <a:rPr lang="cs-CZ" sz="1200" dirty="0" err="1" smtClean="0"/>
              <a:t>Švachová</a:t>
            </a:r>
            <a:endParaRPr lang="cs-CZ" sz="1200" dirty="0" smtClean="0"/>
          </a:p>
          <a:p>
            <a:endParaRPr lang="cs-CZ" sz="1200" b="1" dirty="0" smtClean="0"/>
          </a:p>
          <a:p>
            <a:r>
              <a:rPr lang="cs-CZ" sz="1200" b="1" dirty="0" smtClean="0"/>
              <a:t>Datum:</a:t>
            </a:r>
            <a:r>
              <a:rPr lang="cs-CZ" sz="1200" dirty="0" smtClean="0"/>
              <a:t> 		14. 5. 2012</a:t>
            </a:r>
          </a:p>
          <a:p>
            <a:endParaRPr lang="cs-CZ" sz="1200" b="1" dirty="0" smtClean="0"/>
          </a:p>
          <a:p>
            <a:r>
              <a:rPr lang="cs-CZ" sz="1200" b="1" dirty="0" smtClean="0"/>
              <a:t>Název:</a:t>
            </a:r>
            <a:r>
              <a:rPr lang="cs-CZ" sz="1200" dirty="0" smtClean="0"/>
              <a:t> 		VY_32_INOVACE_9.3.6</a:t>
            </a:r>
          </a:p>
          <a:p>
            <a:endParaRPr lang="cs-CZ" sz="1200" dirty="0" smtClean="0"/>
          </a:p>
          <a:p>
            <a:r>
              <a:rPr lang="cs-CZ" sz="1200" b="1" dirty="0" smtClean="0"/>
              <a:t>Číslo projektu:</a:t>
            </a:r>
            <a:r>
              <a:rPr lang="cs-CZ" sz="1200" dirty="0" smtClean="0"/>
              <a:t> 	CZ.1.07/1.5.00/34.0125</a:t>
            </a:r>
          </a:p>
          <a:p>
            <a:endParaRPr lang="cs-CZ" sz="1200" b="1" dirty="0" smtClean="0"/>
          </a:p>
          <a:p>
            <a:r>
              <a:rPr lang="cs-CZ" sz="1200" b="1" dirty="0" smtClean="0"/>
              <a:t>Téma:</a:t>
            </a:r>
            <a:r>
              <a:rPr lang="cs-CZ" sz="1200" dirty="0" smtClean="0"/>
              <a:t>  		Obchodní společnosti a jejich členění - prezentace</a:t>
            </a:r>
          </a:p>
          <a:p>
            <a:endParaRPr lang="cs-CZ" sz="1200" b="1" dirty="0" smtClean="0"/>
          </a:p>
          <a:p>
            <a:r>
              <a:rPr lang="cs-CZ" sz="1200" b="1" dirty="0" smtClean="0"/>
              <a:t>Anotace:</a:t>
            </a:r>
            <a:r>
              <a:rPr lang="cs-CZ" sz="1200" dirty="0" smtClean="0"/>
              <a:t>                           Prezentace slouží k opakování  obchodních společností a jejich členění. Žáci </a:t>
            </a:r>
          </a:p>
          <a:p>
            <a:r>
              <a:rPr lang="cs-CZ" sz="1200" dirty="0" smtClean="0"/>
              <a:t>                                            si interaktivně, ústně i písemně opakují dané učivo.</a:t>
            </a:r>
            <a:br>
              <a:rPr lang="cs-CZ" sz="1200" dirty="0" smtClean="0"/>
            </a:b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>
                <a:solidFill>
                  <a:srgbClr val="FF0000"/>
                </a:solidFill>
              </a:rPr>
              <a:t>Charakteristika veřejné obchodní společnosti</a:t>
            </a:r>
            <a:r>
              <a:rPr lang="cs-CZ" sz="4000" dirty="0"/>
              <a:t>:</a:t>
            </a:r>
          </a:p>
        </p:txBody>
      </p:sp>
      <p:sp>
        <p:nvSpPr>
          <p:cNvPr id="95238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cs-CZ" sz="2800"/>
              <a:t>Min. 2  osoby podnikají pod společným ob-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800"/>
              <a:t>   chodním jménem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2800"/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cs-CZ" sz="2800"/>
              <a:t>Ručení i svým soukromým majetkem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2800"/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cs-CZ" sz="2800"/>
              <a:t>Každý společník může se podílet na řízení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2800"/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cs-CZ" sz="2800"/>
              <a:t>Dělení zisku se rozděluje na základě společenské smlouvy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cs-CZ" sz="4000" dirty="0">
                <a:solidFill>
                  <a:srgbClr val="FF0000"/>
                </a:solidFill>
              </a:rPr>
              <a:t>Charakteristika  komanditní společnosti:</a:t>
            </a:r>
            <a:br>
              <a:rPr lang="cs-CZ" sz="4000" dirty="0">
                <a:solidFill>
                  <a:srgbClr val="FF0000"/>
                </a:solidFill>
              </a:rPr>
            </a:b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96268" name="Rectangle 1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Char char="ü"/>
            </a:pPr>
            <a:r>
              <a:rPr lang="cs-CZ" dirty="0"/>
              <a:t>Min. 1 komplementář a 1 komanditista</a:t>
            </a:r>
          </a:p>
          <a:p>
            <a:pPr>
              <a:buClr>
                <a:schemeClr val="tx1"/>
              </a:buClr>
              <a:buFont typeface="Wingdings" pitchFamily="2" charset="2"/>
              <a:buChar char="ü"/>
            </a:pPr>
            <a:r>
              <a:rPr lang="cs-CZ" dirty="0"/>
              <a:t>Vklad povinný pro komanditistu Kč 5 000,-</a:t>
            </a:r>
          </a:p>
          <a:p>
            <a:pPr>
              <a:buClr>
                <a:schemeClr val="tx1"/>
              </a:buClr>
              <a:buFont typeface="Wingdings" pitchFamily="2" charset="2"/>
              <a:buChar char="ü"/>
            </a:pPr>
            <a:r>
              <a:rPr lang="cs-CZ" dirty="0"/>
              <a:t>Ručení komanditisty jen do výše splácení,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cs-CZ" dirty="0"/>
              <a:t>    komplementář veškerým majetkem</a:t>
            </a:r>
          </a:p>
          <a:p>
            <a:pPr>
              <a:buClr>
                <a:schemeClr val="tx1"/>
              </a:buClr>
              <a:buFont typeface="Wingdings" pitchFamily="2" charset="2"/>
              <a:buChar char="ü"/>
            </a:pPr>
            <a:r>
              <a:rPr lang="cs-CZ" dirty="0"/>
              <a:t>Dělení zisku na základě společenské smlouvy</a:t>
            </a:r>
          </a:p>
          <a:p>
            <a:pPr>
              <a:buClr>
                <a:schemeClr val="tx1"/>
              </a:buClr>
              <a:buFont typeface="Wingdings" pitchFamily="2" charset="2"/>
              <a:buChar char="ü"/>
            </a:pPr>
            <a:r>
              <a:rPr lang="cs-CZ" dirty="0"/>
              <a:t>Řídícím orgánem - komplementář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>
                <a:solidFill>
                  <a:srgbClr val="FF0000"/>
                </a:solidFill>
              </a:rPr>
              <a:t>Charakteristika společnosti s ručením omezeným</a:t>
            </a:r>
            <a:r>
              <a:rPr lang="cs-CZ" sz="4000" dirty="0"/>
              <a:t>:</a:t>
            </a:r>
          </a:p>
        </p:txBody>
      </p:sp>
      <p:sp>
        <p:nvSpPr>
          <p:cNvPr id="97293" name="Rectangle 1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59713" cy="45259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cs-CZ"/>
              <a:t>Maximální počet společníků je 50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/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cs-CZ"/>
              <a:t>Povinný vklad Kč 200 000,-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</a:pPr>
            <a:endParaRPr lang="cs-CZ"/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cs-CZ"/>
              <a:t>Společníci ručí jen do výše svého nesplaceného vkladu, společnost ručí celým svým majetkem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</a:pPr>
            <a:endParaRPr lang="cs-CZ"/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cs-CZ"/>
              <a:t>Společnost vede jednatel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</a:pPr>
            <a:endParaRPr lang="cs-CZ"/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cs-CZ"/>
              <a:t>Dělení zisku – na základě usnesení valné hromady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rgbClr val="FF0000"/>
                </a:solidFill>
              </a:rPr>
              <a:t>Charakteristika akciové společnosti:</a:t>
            </a:r>
          </a:p>
        </p:txBody>
      </p:sp>
      <p:sp>
        <p:nvSpPr>
          <p:cNvPr id="98394" name="Rectangle 90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34845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cs-CZ"/>
              <a:t>Nejméně 2 společníci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/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cs-CZ"/>
              <a:t>Povinný vklad 2 000 000,- Kč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ü"/>
            </a:pPr>
            <a:endParaRPr lang="cs-CZ"/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cs-CZ"/>
              <a:t>Ručení společníků žádné, ručí pouze společnost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ü"/>
            </a:pPr>
            <a:endParaRPr lang="cs-CZ"/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cs-CZ"/>
              <a:t> Řízení je v rukou valné hromady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ü"/>
            </a:pPr>
            <a:endParaRPr lang="cs-CZ"/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cs-CZ"/>
              <a:t>Akcionáři mají nárok na podíl na zisku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ü"/>
            </a:pPr>
            <a:endParaRPr lang="cs-CZ"/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ü"/>
            </a:pPr>
            <a:endParaRPr lang="cs-CZ"/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/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1600" y="836712"/>
            <a:ext cx="7772400" cy="1470025"/>
          </a:xfrm>
        </p:spPr>
        <p:txBody>
          <a:bodyPr>
            <a:normAutofit/>
          </a:bodyPr>
          <a:lstStyle/>
          <a:p>
            <a:r>
              <a:rPr lang="cs-CZ" dirty="0" smtClean="0"/>
              <a:t>- Akciová společnost získává svůj majetek vydáním akcií.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2636912"/>
            <a:ext cx="6400800" cy="1752600"/>
          </a:xfrm>
        </p:spPr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tx1"/>
                </a:solidFill>
              </a:rPr>
              <a:t>- </a:t>
            </a:r>
            <a:r>
              <a:rPr lang="cs-CZ" sz="4400" dirty="0" smtClean="0">
                <a:solidFill>
                  <a:srgbClr val="FF0000"/>
                </a:solidFill>
              </a:rPr>
              <a:t>Akcie</a:t>
            </a:r>
            <a:r>
              <a:rPr lang="cs-CZ" sz="4400" dirty="0" smtClean="0">
                <a:solidFill>
                  <a:schemeClr val="tx1"/>
                </a:solidFill>
              </a:rPr>
              <a:t> je cenný papír, který dává právo akcionáři podílet se na řízení společnosti a na zisku. </a:t>
            </a:r>
            <a:endParaRPr lang="cs-CZ" sz="4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smtClean="0"/>
              <a:t>Rozdělování majetku při zániku společnosti: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1916832"/>
            <a:ext cx="8208912" cy="28623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42950" indent="-742950">
              <a:buAutoNum type="arabicParenR"/>
            </a:pPr>
            <a:r>
              <a:rPr lang="cs-CZ" sz="3600" dirty="0" smtClean="0"/>
              <a:t>Podílet se na zisku = akcionář má právo na výplatu části zisku </a:t>
            </a:r>
            <a:r>
              <a:rPr lang="cs-CZ" sz="3600" dirty="0" smtClean="0">
                <a:solidFill>
                  <a:srgbClr val="FF0000"/>
                </a:solidFill>
              </a:rPr>
              <a:t>dividenda</a:t>
            </a:r>
            <a:r>
              <a:rPr lang="cs-CZ" sz="3600" dirty="0" smtClean="0"/>
              <a:t>(= podíl na zisku)</a:t>
            </a:r>
          </a:p>
          <a:p>
            <a:pPr marL="742950" indent="-742950">
              <a:buAutoNum type="arabicParenR"/>
            </a:pPr>
            <a:r>
              <a:rPr lang="cs-CZ" sz="3600" dirty="0" smtClean="0"/>
              <a:t>Podílet se </a:t>
            </a:r>
            <a:r>
              <a:rPr lang="cs-CZ" sz="3600" dirty="0" smtClean="0">
                <a:solidFill>
                  <a:srgbClr val="FF0000"/>
                </a:solidFill>
              </a:rPr>
              <a:t>na řízení společnosti </a:t>
            </a:r>
            <a:r>
              <a:rPr lang="cs-CZ" sz="3600" dirty="0" smtClean="0"/>
              <a:t>= právo hlasovat a tím řídit společnost.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Druhy akcií: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AutoNum type="arabicParenR"/>
            </a:pPr>
            <a:r>
              <a:rPr lang="cs-CZ" dirty="0" smtClean="0">
                <a:solidFill>
                  <a:srgbClr val="FF0000"/>
                </a:solidFill>
              </a:rPr>
              <a:t>Akcie na jméno</a:t>
            </a:r>
            <a:r>
              <a:rPr lang="cs-CZ" dirty="0" smtClean="0"/>
              <a:t>– převod této akcie na jinou osobu probíhá tzv. rukopisem. A.a. vede přesný jmenný seznam akcionářů a změna majitele akcie musí být zaznamenána i na jmenném seznamu akcionářů. </a:t>
            </a:r>
          </a:p>
          <a:p>
            <a:pPr marL="514350" indent="-514350">
              <a:buAutoNum type="arabicParenR"/>
            </a:pPr>
            <a:r>
              <a:rPr lang="cs-CZ" dirty="0" smtClean="0">
                <a:solidFill>
                  <a:srgbClr val="FF0000"/>
                </a:solidFill>
              </a:rPr>
              <a:t>Akcie na majitele </a:t>
            </a:r>
            <a:r>
              <a:rPr lang="cs-CZ" dirty="0" smtClean="0"/>
              <a:t>– je převoditelná předáním jiné osobě.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Zvláštní druhy akcií jsou: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514350" indent="-514350" algn="just">
              <a:buAutoNum type="arabicParenR"/>
            </a:pPr>
            <a:r>
              <a:rPr lang="cs-CZ" dirty="0" smtClean="0">
                <a:solidFill>
                  <a:srgbClr val="FF0000"/>
                </a:solidFill>
              </a:rPr>
              <a:t>Akcie zaměstnanecké</a:t>
            </a:r>
            <a:r>
              <a:rPr lang="cs-CZ" dirty="0" smtClean="0"/>
              <a:t>– jsou prodávány vlastním zaměstnancům za výhodnějších podmínek. Jsou to akcie na jméno. Množství vydaných zaměstnaneckých akcií je omezeno 5% zisku společnosti.</a:t>
            </a:r>
          </a:p>
          <a:p>
            <a:pPr marL="514350" indent="-514350" algn="just">
              <a:buAutoNum type="arabicParenR"/>
            </a:pPr>
            <a:r>
              <a:rPr lang="cs-CZ" dirty="0" smtClean="0">
                <a:solidFill>
                  <a:srgbClr val="FF0000"/>
                </a:solidFill>
              </a:rPr>
              <a:t>Akcie prioritní</a:t>
            </a:r>
            <a:r>
              <a:rPr lang="cs-CZ" dirty="0" smtClean="0"/>
              <a:t>– je s nimi spojeno přednostní právo na dividendu.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OBCHODNÍ SPOLEČNOSTI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ČLENĚNÍ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567011"/>
          </a:xfrm>
        </p:spPr>
        <p:txBody>
          <a:bodyPr/>
          <a:lstStyle/>
          <a:p>
            <a:r>
              <a:rPr lang="cs-CZ" b="1" dirty="0"/>
              <a:t>Co je naším cílem?</a:t>
            </a:r>
          </a:p>
        </p:txBody>
      </p:sp>
      <p:pic>
        <p:nvPicPr>
          <p:cNvPr id="100410" name="Picture 58" descr="MCj03516100000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3668917" y="1922895"/>
            <a:ext cx="1806166" cy="1540598"/>
          </a:xfrm>
          <a:noFill/>
          <a:ln/>
        </p:spPr>
      </p:pic>
      <p:sp>
        <p:nvSpPr>
          <p:cNvPr id="100413" name="Rectangle 61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>
              <a:buFont typeface="Wingdings" pitchFamily="2" charset="2"/>
              <a:buNone/>
            </a:pPr>
            <a:r>
              <a:rPr lang="cs-CZ" dirty="0"/>
              <a:t>Pochopit důvody vzniku obchodních </a:t>
            </a:r>
            <a:r>
              <a:rPr lang="cs-CZ" dirty="0" smtClean="0"/>
              <a:t>společností</a:t>
            </a:r>
            <a:r>
              <a:rPr lang="cs-CZ" dirty="0"/>
              <a:t>, jejich význam pro tržní ekonomiku a </a:t>
            </a:r>
            <a:r>
              <a:rPr lang="cs-CZ" dirty="0" smtClean="0"/>
              <a:t>umět </a:t>
            </a:r>
            <a:r>
              <a:rPr lang="cs-CZ" dirty="0"/>
              <a:t>rozlišit  jejich  jednotlivé </a:t>
            </a:r>
            <a:r>
              <a:rPr lang="cs-CZ" dirty="0" smtClean="0"/>
              <a:t>formy.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/>
              <a:t>A jaké důvody vedou ke vzniku obchodní společnosti?</a:t>
            </a:r>
          </a:p>
        </p:txBody>
      </p:sp>
      <p:pic>
        <p:nvPicPr>
          <p:cNvPr id="183300" name="Picture 4" descr="MCj00905610000[1]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 rot="10800000" flipH="1" flipV="1">
            <a:off x="2771800" y="1556792"/>
            <a:ext cx="2989263" cy="1800200"/>
          </a:xfrm>
          <a:noFill/>
          <a:ln/>
        </p:spPr>
      </p:pic>
      <p:sp>
        <p:nvSpPr>
          <p:cNvPr id="183302" name="Rectangle 6"/>
          <p:cNvSpPr>
            <a:spLocks noGrp="1" noChangeArrowheads="1"/>
          </p:cNvSpPr>
          <p:nvPr>
            <p:ph sz="quarter" idx="2"/>
          </p:nvPr>
        </p:nvSpPr>
        <p:spPr>
          <a:xfrm>
            <a:off x="457200" y="3938588"/>
            <a:ext cx="7570788" cy="2187575"/>
          </a:xfrm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None/>
            </a:pPr>
            <a:r>
              <a:rPr lang="cs-CZ" sz="2800" dirty="0"/>
              <a:t>   Jedná se o omezení podnikatelského rizika, kdy odpovědnost se přesouvá z 1 </a:t>
            </a:r>
            <a:r>
              <a:rPr lang="cs-CZ" sz="2800" dirty="0" smtClean="0"/>
              <a:t>společníka </a:t>
            </a:r>
            <a:r>
              <a:rPr lang="cs-CZ" sz="2800" dirty="0"/>
              <a:t>na více společníků. Větší </a:t>
            </a:r>
            <a:r>
              <a:rPr lang="cs-CZ" sz="2800" dirty="0" smtClean="0"/>
              <a:t>kapitál,větší </a:t>
            </a:r>
            <a:r>
              <a:rPr lang="cs-CZ" sz="2800" dirty="0"/>
              <a:t>zisky, větší počet pracovních </a:t>
            </a:r>
            <a:r>
              <a:rPr lang="cs-CZ" sz="2800" dirty="0" smtClean="0"/>
              <a:t>příležitostí         to </a:t>
            </a:r>
            <a:r>
              <a:rPr lang="cs-CZ" sz="2800" dirty="0"/>
              <a:t>jsou největší výhody obchodních společností.</a:t>
            </a:r>
          </a:p>
        </p:txBody>
      </p:sp>
      <p:sp>
        <p:nvSpPr>
          <p:cNvPr id="5" name="Šipka doprava 4"/>
          <p:cNvSpPr/>
          <p:nvPr/>
        </p:nvSpPr>
        <p:spPr>
          <a:xfrm>
            <a:off x="4644008" y="5229200"/>
            <a:ext cx="504056" cy="1897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>
            <a:normAutofit/>
          </a:bodyPr>
          <a:lstStyle/>
          <a:p>
            <a:r>
              <a:rPr lang="cs-CZ" b="1"/>
              <a:t>Druhy obchodních společností:            </a:t>
            </a:r>
          </a:p>
        </p:txBody>
      </p:sp>
      <p:pic>
        <p:nvPicPr>
          <p:cNvPr id="46118" name="Picture 38" descr="MCj03966500000[1]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23850" y="1700213"/>
            <a:ext cx="1871663" cy="1906587"/>
          </a:xfrm>
          <a:noFill/>
          <a:ln/>
        </p:spPr>
      </p:pic>
      <p:graphicFrame>
        <p:nvGraphicFramePr>
          <p:cNvPr id="46166" name="Group 86"/>
          <p:cNvGraphicFramePr>
            <a:graphicFrameLocks noGrp="1"/>
          </p:cNvGraphicFramePr>
          <p:nvPr>
            <p:ph sz="quarter" idx="2"/>
          </p:nvPr>
        </p:nvGraphicFramePr>
        <p:xfrm>
          <a:off x="2411413" y="1600200"/>
          <a:ext cx="6275387" cy="5748528"/>
        </p:xfrm>
        <a:graphic>
          <a:graphicData uri="http://schemas.openxmlformats.org/drawingml/2006/table">
            <a:tbl>
              <a:tblPr/>
              <a:tblGrid>
                <a:gridCol w="6275387"/>
              </a:tblGrid>
              <a:tr h="2185988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Osobní:</a:t>
                      </a: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cs-CZ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a)  </a:t>
                      </a:r>
                      <a:r>
                        <a:rPr kumimoji="0" lang="cs-CZ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veřejná obchodní společnost 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b)  komanditní společnost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Kapitálové: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AutoNum type="alphaLcParenR"/>
                        <a:tabLst/>
                      </a:pPr>
                      <a:r>
                        <a:rPr kumimoji="0" lang="cs-CZ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společnost s ručením 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  omezeným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b) akciová společnost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6156" name="Picture 76" descr="MCj04039810000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179388" y="5229225"/>
            <a:ext cx="1800225" cy="1341438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Znaky osobních společností:</a:t>
            </a:r>
          </a:p>
        </p:txBody>
      </p:sp>
      <p:pic>
        <p:nvPicPr>
          <p:cNvPr id="62469" name="Picture 5" descr="MCj04150740000[1]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858016" y="1500174"/>
            <a:ext cx="581109" cy="928694"/>
          </a:xfrm>
          <a:noFill/>
          <a:ln/>
        </p:spPr>
      </p:pic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395288" y="1928802"/>
            <a:ext cx="76327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1">
              <a:buFont typeface="Wingdings" pitchFamily="2" charset="2"/>
              <a:buChar char="ü"/>
            </a:pPr>
            <a:r>
              <a:rPr lang="cs-CZ" sz="3200" dirty="0" smtClean="0"/>
              <a:t>Ručení </a:t>
            </a:r>
            <a:r>
              <a:rPr lang="cs-CZ" sz="3200" dirty="0"/>
              <a:t>za závazky neomezeně,    </a:t>
            </a:r>
          </a:p>
          <a:p>
            <a:pPr lvl="1">
              <a:buFont typeface="Wingdings" pitchFamily="2" charset="2"/>
              <a:buNone/>
            </a:pPr>
            <a:r>
              <a:rPr lang="cs-CZ" sz="3200" dirty="0"/>
              <a:t>   společně a nerozdílně                </a:t>
            </a:r>
          </a:p>
          <a:p>
            <a:pPr lvl="1">
              <a:buFont typeface="Wingdings" pitchFamily="2" charset="2"/>
              <a:buChar char="ü"/>
            </a:pPr>
            <a:r>
              <a:rPr lang="cs-CZ" sz="3200" dirty="0"/>
              <a:t>Osobní účast na řízení společnosti</a:t>
            </a:r>
          </a:p>
          <a:p>
            <a:pPr lvl="1">
              <a:buFont typeface="Wingdings" pitchFamily="2" charset="2"/>
              <a:buChar char="ü"/>
            </a:pPr>
            <a:r>
              <a:rPr lang="cs-CZ" sz="3200" dirty="0"/>
              <a:t>Tvorba základního jmění není   </a:t>
            </a:r>
          </a:p>
          <a:p>
            <a:pPr lvl="1">
              <a:buFont typeface="Wingdings" pitchFamily="2" charset="2"/>
              <a:buNone/>
            </a:pPr>
            <a:r>
              <a:rPr lang="cs-CZ" sz="3200" dirty="0"/>
              <a:t>   povinná</a:t>
            </a:r>
          </a:p>
          <a:p>
            <a:pPr lvl="1">
              <a:buFont typeface="Wingdings" pitchFamily="2" charset="2"/>
              <a:buChar char="ü"/>
            </a:pPr>
            <a:r>
              <a:rPr lang="cs-CZ" sz="3200" dirty="0"/>
              <a:t>Dělení zisku  - zúročí se vklady, </a:t>
            </a:r>
          </a:p>
          <a:p>
            <a:pPr lvl="1">
              <a:buFont typeface="Wingdings" pitchFamily="2" charset="2"/>
              <a:buNone/>
            </a:pPr>
            <a:r>
              <a:rPr lang="cs-CZ" sz="3200" dirty="0"/>
              <a:t>  </a:t>
            </a:r>
            <a:r>
              <a:rPr lang="cs-CZ" sz="3200" dirty="0" smtClean="0"/>
              <a:t>  zůstatek </a:t>
            </a:r>
            <a:r>
              <a:rPr lang="cs-CZ" sz="3200" dirty="0"/>
              <a:t>se rozdělí podle počtu členů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Znaky kapitálových společností:</a:t>
            </a:r>
          </a:p>
        </p:txBody>
      </p:sp>
      <p:sp>
        <p:nvSpPr>
          <p:cNvPr id="54283" name="Rectangle 11"/>
          <p:cNvSpPr>
            <a:spLocks noGrp="1" noChangeArrowheads="1"/>
          </p:cNvSpPr>
          <p:nvPr>
            <p:ph sz="half" idx="1"/>
          </p:nvPr>
        </p:nvSpPr>
        <p:spPr>
          <a:xfrm>
            <a:off x="457200" y="1600200"/>
            <a:ext cx="5915025" cy="4525963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pitchFamily="2" charset="2"/>
              <a:buChar char="ü"/>
            </a:pPr>
            <a:r>
              <a:rPr lang="cs-CZ" sz="3200"/>
              <a:t>Společníci ručí omezeně nebo vůbec</a:t>
            </a:r>
          </a:p>
          <a:p>
            <a:pPr>
              <a:buClr>
                <a:schemeClr val="tx1"/>
              </a:buClr>
              <a:buFont typeface="Wingdings" pitchFamily="2" charset="2"/>
              <a:buChar char="ü"/>
            </a:pPr>
            <a:r>
              <a:rPr lang="cs-CZ" sz="3200"/>
              <a:t>Společnost řídí společné orgány</a:t>
            </a:r>
          </a:p>
          <a:p>
            <a:pPr>
              <a:buClr>
                <a:schemeClr val="tx1"/>
              </a:buClr>
              <a:buFont typeface="Wingdings" pitchFamily="2" charset="2"/>
              <a:buChar char="ü"/>
            </a:pPr>
            <a:r>
              <a:rPr lang="cs-CZ" sz="3200"/>
              <a:t>Povinná tvorba základního jmění</a:t>
            </a:r>
          </a:p>
          <a:p>
            <a:pPr>
              <a:buClr>
                <a:schemeClr val="tx1"/>
              </a:buClr>
              <a:buFont typeface="Wingdings" pitchFamily="2" charset="2"/>
              <a:buChar char="ü"/>
            </a:pPr>
            <a:r>
              <a:rPr lang="cs-CZ" sz="3200"/>
              <a:t>Vzniká podíl na zisku podle usnesení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cs-CZ" sz="3200"/>
              <a:t>   orgánů společnosti </a:t>
            </a:r>
          </a:p>
        </p:txBody>
      </p:sp>
      <p:pic>
        <p:nvPicPr>
          <p:cNvPr id="54284" name="Picture 12" descr="j0233018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380399" y="2555710"/>
            <a:ext cx="2574202" cy="261494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rgbClr val="FF0000"/>
                </a:solidFill>
              </a:rPr>
              <a:t>Jak založit obchodní společnost:</a:t>
            </a:r>
          </a:p>
        </p:txBody>
      </p:sp>
      <p:sp>
        <p:nvSpPr>
          <p:cNvPr id="93190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6346825" cy="4525963"/>
          </a:xfrm>
        </p:spPr>
        <p:txBody>
          <a:bodyPr/>
          <a:lstStyle/>
          <a:p>
            <a:pPr marL="533400" indent="-5334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cs-CZ" u="sng" dirty="0"/>
              <a:t>fáze: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r>
              <a:rPr lang="cs-CZ" dirty="0"/>
              <a:t>     Založení společnosti – </a:t>
            </a:r>
            <a:r>
              <a:rPr lang="cs-CZ" dirty="0" smtClean="0"/>
              <a:t>vyhotovení společenské </a:t>
            </a:r>
            <a:r>
              <a:rPr lang="cs-CZ" dirty="0"/>
              <a:t>smlouvy - písemná forma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r>
              <a:rPr lang="cs-CZ" dirty="0" smtClean="0"/>
              <a:t>2</a:t>
            </a:r>
            <a:r>
              <a:rPr lang="cs-CZ" dirty="0"/>
              <a:t>. f</a:t>
            </a:r>
            <a:r>
              <a:rPr lang="cs-CZ" u="sng" dirty="0"/>
              <a:t>áze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r>
              <a:rPr lang="cs-CZ" dirty="0"/>
              <a:t>    Vznik společnosti – </a:t>
            </a:r>
            <a:r>
              <a:rPr lang="cs-CZ" dirty="0" smtClean="0"/>
              <a:t>zápis do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r>
              <a:rPr lang="cs-CZ" dirty="0"/>
              <a:t> </a:t>
            </a:r>
            <a:r>
              <a:rPr lang="cs-CZ" dirty="0" smtClean="0"/>
              <a:t>    obchodního </a:t>
            </a:r>
            <a:r>
              <a:rPr lang="cs-CZ" dirty="0"/>
              <a:t>rejstříku</a:t>
            </a:r>
          </a:p>
        </p:txBody>
      </p:sp>
      <p:pic>
        <p:nvPicPr>
          <p:cNvPr id="93188" name="Picture 4" descr="MCPE03704_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948488" y="2852738"/>
            <a:ext cx="1655762" cy="1808162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rgbClr val="FF0000"/>
                </a:solidFill>
              </a:rPr>
              <a:t>Způsoby zrušení obchodní společnosti:</a:t>
            </a:r>
          </a:p>
        </p:txBody>
      </p:sp>
      <p:sp>
        <p:nvSpPr>
          <p:cNvPr id="94248" name="Rectangle 40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700213"/>
            <a:ext cx="8497887" cy="4525962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cs-CZ" dirty="0">
                <a:solidFill>
                  <a:srgbClr val="FF0000"/>
                </a:solidFill>
              </a:rPr>
              <a:t>1. fáze: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cs-CZ" sz="1600" dirty="0"/>
              <a:t> </a:t>
            </a:r>
            <a:r>
              <a:rPr lang="cs-CZ" dirty="0"/>
              <a:t>a)</a:t>
            </a:r>
            <a:r>
              <a:rPr lang="cs-CZ" sz="1600" dirty="0"/>
              <a:t> </a:t>
            </a:r>
            <a:r>
              <a:rPr lang="cs-CZ" sz="2800" u="sng" dirty="0">
                <a:solidFill>
                  <a:srgbClr val="FF0000"/>
                </a:solidFill>
              </a:rPr>
              <a:t>S likvidací</a:t>
            </a:r>
            <a:r>
              <a:rPr lang="cs-CZ" sz="2800" dirty="0"/>
              <a:t>-firma přestane existovat, je-li firma předlužena-vyhlášen konkurs 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2800" dirty="0"/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cs-CZ" sz="2800" dirty="0"/>
              <a:t> b) </a:t>
            </a:r>
            <a:r>
              <a:rPr lang="cs-CZ" sz="2800" u="sng" dirty="0">
                <a:solidFill>
                  <a:srgbClr val="FF0000"/>
                </a:solidFill>
              </a:rPr>
              <a:t>bez likvidace </a:t>
            </a:r>
            <a:r>
              <a:rPr lang="cs-CZ" sz="2800" dirty="0"/>
              <a:t>– stávající firma zanikne a     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cs-CZ" sz="2800" dirty="0"/>
              <a:t>     vznikne firma jiná (např. sloučením,   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cs-CZ" sz="2800" dirty="0"/>
              <a:t>     prodejem firmy, rozdělením,…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ü"/>
            </a:pPr>
            <a:endParaRPr lang="cs-CZ" sz="2800" dirty="0"/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cs-CZ" sz="2800" dirty="0">
                <a:solidFill>
                  <a:srgbClr val="FF0000"/>
                </a:solidFill>
              </a:rPr>
              <a:t>2. fáze: 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cs-CZ" sz="2800" dirty="0"/>
              <a:t>    společnost zaniká výmazem z obch. rejstříku</a:t>
            </a:r>
          </a:p>
        </p:txBody>
      </p:sp>
      <p:pic>
        <p:nvPicPr>
          <p:cNvPr id="94237" name="Picture 29" descr="MCj02999750000[1]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 rot="10800000" flipH="1" flipV="1">
            <a:off x="7596188" y="981075"/>
            <a:ext cx="1127125" cy="1392238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583</Words>
  <Application>Microsoft Office PowerPoint</Application>
  <PresentationFormat>Předvádění na obrazovce (4:3)</PresentationFormat>
  <Paragraphs>120</Paragraphs>
  <Slides>17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Snímek 1</vt:lpstr>
      <vt:lpstr>OBCHODNÍ SPOLEČNOSTI</vt:lpstr>
      <vt:lpstr>Co je naším cílem?</vt:lpstr>
      <vt:lpstr>A jaké důvody vedou ke vzniku obchodní společnosti?</vt:lpstr>
      <vt:lpstr>Druhy obchodních společností:            </vt:lpstr>
      <vt:lpstr>Znaky osobních společností:</vt:lpstr>
      <vt:lpstr>Znaky kapitálových společností:</vt:lpstr>
      <vt:lpstr>Jak založit obchodní společnost:</vt:lpstr>
      <vt:lpstr>Způsoby zrušení obchodní společnosti:</vt:lpstr>
      <vt:lpstr>Charakteristika veřejné obchodní společnosti:</vt:lpstr>
      <vt:lpstr>Charakteristika  komanditní společnosti: </vt:lpstr>
      <vt:lpstr>Charakteristika společnosti s ručením omezeným:</vt:lpstr>
      <vt:lpstr>Charakteristika akciové společnosti:</vt:lpstr>
      <vt:lpstr>- Akciová společnost získává svůj majetek vydáním akcií.</vt:lpstr>
      <vt:lpstr>Rozdělování majetku při zániku společnosti:</vt:lpstr>
      <vt:lpstr>Druhy akcií:</vt:lpstr>
      <vt:lpstr>Zvláštní druhy akcií jsou: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Akcie</dc:title>
  <dc:creator>Schmidt</dc:creator>
  <cp:lastModifiedBy>sva</cp:lastModifiedBy>
  <cp:revision>10</cp:revision>
  <dcterms:created xsi:type="dcterms:W3CDTF">2012-04-16T16:07:39Z</dcterms:created>
  <dcterms:modified xsi:type="dcterms:W3CDTF">2012-05-31T11:12:12Z</dcterms:modified>
</cp:coreProperties>
</file>