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9"/>
  </p:notesMasterIdLst>
  <p:sldIdLst>
    <p:sldId id="272" r:id="rId2"/>
    <p:sldId id="277" r:id="rId3"/>
    <p:sldId id="278" r:id="rId4"/>
    <p:sldId id="276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0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16F2D997-D9C4-4EF7-9FEF-70E39505A4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22F10FA4-1561-440B-A9DB-352F329E36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10F2314-59AF-40AC-9A7D-1BA946528D2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3" name="Rectangle 5">
            <a:extLst>
              <a:ext uri="{FF2B5EF4-FFF2-40B4-BE49-F238E27FC236}">
                <a16:creationId xmlns:a16="http://schemas.microsoft.com/office/drawing/2014/main" id="{7F223973-75A4-475F-B93C-F08CAEABD0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211974" name="Rectangle 6">
            <a:extLst>
              <a:ext uri="{FF2B5EF4-FFF2-40B4-BE49-F238E27FC236}">
                <a16:creationId xmlns:a16="http://schemas.microsoft.com/office/drawing/2014/main" id="{E5A171A2-9A11-4E47-8FE6-753597B289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5" name="Rectangle 7">
            <a:extLst>
              <a:ext uri="{FF2B5EF4-FFF2-40B4-BE49-F238E27FC236}">
                <a16:creationId xmlns:a16="http://schemas.microsoft.com/office/drawing/2014/main" id="{4146C808-3448-427B-BD7E-4DC42EABBD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5C8D8B-6041-475A-AC67-6669D9ECE8C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04FD28F3-DDF8-4226-9AE8-22A41A5C67AA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Skupina 15">
            <a:extLst>
              <a:ext uri="{FF2B5EF4-FFF2-40B4-BE49-F238E27FC236}">
                <a16:creationId xmlns:a16="http://schemas.microsoft.com/office/drawing/2014/main" id="{6617F2AD-EDC6-436A-A935-5ECBA4DD7669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16">
              <a:extLst>
                <a:ext uri="{FF2B5EF4-FFF2-40B4-BE49-F238E27FC236}">
                  <a16:creationId xmlns:a16="http://schemas.microsoft.com/office/drawing/2014/main" id="{0F469B94-D292-4039-A25E-31FBE2AE7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Volný tvar 18">
              <a:extLst>
                <a:ext uri="{FF2B5EF4-FFF2-40B4-BE49-F238E27FC236}">
                  <a16:creationId xmlns:a16="http://schemas.microsoft.com/office/drawing/2014/main" id="{B2EC0397-8B24-42DF-BDEF-3EE7E6ED8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Volný tvar 19">
              <a:extLst>
                <a:ext uri="{FF2B5EF4-FFF2-40B4-BE49-F238E27FC236}">
                  <a16:creationId xmlns:a16="http://schemas.microsoft.com/office/drawing/2014/main" id="{EA3A49D0-9639-45BD-88B5-6B01CB4C9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20">
              <a:extLst>
                <a:ext uri="{FF2B5EF4-FFF2-40B4-BE49-F238E27FC236}">
                  <a16:creationId xmlns:a16="http://schemas.microsoft.com/office/drawing/2014/main" id="{10EDD319-2697-4463-BF49-839C932B04BC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>
            <a:extLst>
              <a:ext uri="{FF2B5EF4-FFF2-40B4-BE49-F238E27FC236}">
                <a16:creationId xmlns:a16="http://schemas.microsoft.com/office/drawing/2014/main" id="{D20F65B4-08B7-4840-8367-62C54823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zápatí 18">
            <a:extLst>
              <a:ext uri="{FF2B5EF4-FFF2-40B4-BE49-F238E27FC236}">
                <a16:creationId xmlns:a16="http://schemas.microsoft.com/office/drawing/2014/main" id="{9899FA07-25AF-4378-8FB6-0A0A8AFE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>
            <a:extLst>
              <a:ext uri="{FF2B5EF4-FFF2-40B4-BE49-F238E27FC236}">
                <a16:creationId xmlns:a16="http://schemas.microsoft.com/office/drawing/2014/main" id="{9EBA3F27-FEC7-4C0F-A119-5907A0EC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9BDE5E-A0BA-4BF4-A5F4-BD47C7B977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297910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4D624E87-2FB4-4533-882A-79E91F9EB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DFA637CF-CAFA-4ACC-AD34-E5DD0576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D6F6C32A-4463-4517-BDDD-610D6B88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1A2E1-A606-4980-8089-E25B7864C6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09670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E50D4B68-11E4-4848-96D4-626043CC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C3EC2DE5-E37C-4744-B661-02C0B878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7B559A86-5151-4F27-9CAB-BB6B1F1D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39729-AE64-4CBF-A362-EB6F522A13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8357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F5C15090-C004-4634-82EC-B6C87D56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9879CC98-577C-48E5-A075-99B6B1C5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1AF837FA-E862-4D09-B107-171FEBEC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1F849-E832-4247-8C4A-02A8CA0EC4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93939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10">
            <a:extLst>
              <a:ext uri="{FF2B5EF4-FFF2-40B4-BE49-F238E27FC236}">
                <a16:creationId xmlns:a16="http://schemas.microsoft.com/office/drawing/2014/main" id="{6449D5D0-0FA7-4C3F-AD94-D72003BE05C2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vojitá šipka 15">
            <a:extLst>
              <a:ext uri="{FF2B5EF4-FFF2-40B4-BE49-F238E27FC236}">
                <a16:creationId xmlns:a16="http://schemas.microsoft.com/office/drawing/2014/main" id="{E49776ED-6357-4F4E-9ECB-07F697FC77EE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F9F3815F-B759-4097-8A10-F88FECC9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25EF1EAB-9E9B-4069-B650-71C32204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6BBED664-00A2-49DB-AE55-39AD2A4B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F7B25-5546-438F-BE7D-F318A20E07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979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D041DA-66E4-41EE-97A1-D4A18E145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D4000B-A984-4820-9699-9035EDAD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165EA7-0747-472A-AA35-6AA5823A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282D8-19FA-4C91-BC96-CA92E86AFF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7495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45C1911-1F1A-4F5D-AA71-489B50D0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1A0ECB9-D9F7-450B-BBAE-91A3A3B8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D29BD0-BD8B-45D7-83DF-6168A9F2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36549-0C39-4C52-847A-EE62248B43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0735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8C4569-52C1-418A-BE17-4A51004B7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6373ED-DD27-44E6-BEE1-C09316A4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4FC3C-4F77-4DEB-B4A0-BAAF6A06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90922-6C1B-481D-9947-8B0BEE4C59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3437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82C2D848-0BA4-46E9-9522-95724AC1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>
            <a:extLst>
              <a:ext uri="{FF2B5EF4-FFF2-40B4-BE49-F238E27FC236}">
                <a16:creationId xmlns:a16="http://schemas.microsoft.com/office/drawing/2014/main" id="{FD910C77-B9CA-4E90-95C8-B48CCD30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>
            <a:extLst>
              <a:ext uri="{FF2B5EF4-FFF2-40B4-BE49-F238E27FC236}">
                <a16:creationId xmlns:a16="http://schemas.microsoft.com/office/drawing/2014/main" id="{B1EE26C7-8B44-4C09-B625-90357853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5C7CD-BED4-4C61-8172-4F345423AF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3830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2029C2-6E7C-46B2-8033-BCFD2983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DF6B83-6184-457E-AEB0-6ABEA7E9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122D5C-D109-489C-9AB2-67E138AC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8879E-F123-471A-94BE-6EBE02457C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9511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10">
            <a:extLst>
              <a:ext uri="{FF2B5EF4-FFF2-40B4-BE49-F238E27FC236}">
                <a16:creationId xmlns:a16="http://schemas.microsoft.com/office/drawing/2014/main" id="{3D0E3E4D-CF06-4FC0-A013-7453516AC90B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Volný tvar 15">
            <a:extLst>
              <a:ext uri="{FF2B5EF4-FFF2-40B4-BE49-F238E27FC236}">
                <a16:creationId xmlns:a16="http://schemas.microsoft.com/office/drawing/2014/main" id="{413F5A43-DD4A-4904-BC45-AED7C8D65EEE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Pravoúhlý trojúhelník 6">
            <a:extLst>
              <a:ext uri="{FF2B5EF4-FFF2-40B4-BE49-F238E27FC236}">
                <a16:creationId xmlns:a16="http://schemas.microsoft.com/office/drawing/2014/main" id="{23E574C6-DA44-4F97-85C1-836DA9DD39A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18">
            <a:extLst>
              <a:ext uri="{FF2B5EF4-FFF2-40B4-BE49-F238E27FC236}">
                <a16:creationId xmlns:a16="http://schemas.microsoft.com/office/drawing/2014/main" id="{E51B6A4D-1AF3-4C12-BA39-7ED39663BA40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9">
            <a:extLst>
              <a:ext uri="{FF2B5EF4-FFF2-40B4-BE49-F238E27FC236}">
                <a16:creationId xmlns:a16="http://schemas.microsoft.com/office/drawing/2014/main" id="{51530D44-04CD-4385-8430-EBBB89B60342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vojitá šipka 20">
            <a:extLst>
              <a:ext uri="{FF2B5EF4-FFF2-40B4-BE49-F238E27FC236}">
                <a16:creationId xmlns:a16="http://schemas.microsoft.com/office/drawing/2014/main" id="{81B6237B-B700-406C-BEF2-B1B4E49B6BB3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>
            <a:extLst>
              <a:ext uri="{FF2B5EF4-FFF2-40B4-BE49-F238E27FC236}">
                <a16:creationId xmlns:a16="http://schemas.microsoft.com/office/drawing/2014/main" id="{FECA3C20-86BC-4804-8501-1574C47BB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zápatí 5">
            <a:extLst>
              <a:ext uri="{FF2B5EF4-FFF2-40B4-BE49-F238E27FC236}">
                <a16:creationId xmlns:a16="http://schemas.microsoft.com/office/drawing/2014/main" id="{30B7249C-2340-4392-B8D3-A22D67C1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>
            <a:extLst>
              <a:ext uri="{FF2B5EF4-FFF2-40B4-BE49-F238E27FC236}">
                <a16:creationId xmlns:a16="http://schemas.microsoft.com/office/drawing/2014/main" id="{08591C64-539A-494E-B052-F4E741ED7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CA3FE-B270-45D8-AAB3-C97549AB31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0248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>
            <a:extLst>
              <a:ext uri="{FF2B5EF4-FFF2-40B4-BE49-F238E27FC236}">
                <a16:creationId xmlns:a16="http://schemas.microsoft.com/office/drawing/2014/main" id="{5246EB7C-7C8F-402B-B9FD-FE47FE3C3DA9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Volný tvar 11">
            <a:extLst>
              <a:ext uri="{FF2B5EF4-FFF2-40B4-BE49-F238E27FC236}">
                <a16:creationId xmlns:a16="http://schemas.microsoft.com/office/drawing/2014/main" id="{9F89EC2F-9D5F-4BB8-913B-453CAD1E60C2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Pravoúhlý trojúhelník 13">
            <a:extLst>
              <a:ext uri="{FF2B5EF4-FFF2-40B4-BE49-F238E27FC236}">
                <a16:creationId xmlns:a16="http://schemas.microsoft.com/office/drawing/2014/main" id="{A76C96E5-6126-45A5-81CF-F1CE6D6668E9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0DD6C8F2-2CA1-4539-9BED-8A539C817069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>
            <a:extLst>
              <a:ext uri="{FF2B5EF4-FFF2-40B4-BE49-F238E27FC236}">
                <a16:creationId xmlns:a16="http://schemas.microsoft.com/office/drawing/2014/main" id="{8F0AD83D-B783-4358-A0AD-E9B9CAC9C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" name="Zástupný symbol pro text 29">
            <a:extLst>
              <a:ext uri="{FF2B5EF4-FFF2-40B4-BE49-F238E27FC236}">
                <a16:creationId xmlns:a16="http://schemas.microsoft.com/office/drawing/2014/main" id="{DDE33970-69FB-46A2-AB85-9454769B34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D130328E-5DEA-478E-A9FE-D99BC9FFA5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AD03882F-9E9D-424F-953E-8CC0CAE39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>
            <a:extLst>
              <a:ext uri="{FF2B5EF4-FFF2-40B4-BE49-F238E27FC236}">
                <a16:creationId xmlns:a16="http://schemas.microsoft.com/office/drawing/2014/main" id="{8114AAF6-742F-4AA6-909F-87C9AB836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3501E50-93A9-46B6-961E-619468118E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16" r:id="rId2"/>
    <p:sldLayoutId id="2147484021" r:id="rId3"/>
    <p:sldLayoutId id="2147484022" r:id="rId4"/>
    <p:sldLayoutId id="2147484023" r:id="rId5"/>
    <p:sldLayoutId id="2147484024" r:id="rId6"/>
    <p:sldLayoutId id="2147484017" r:id="rId7"/>
    <p:sldLayoutId id="2147484025" r:id="rId8"/>
    <p:sldLayoutId id="2147484026" r:id="rId9"/>
    <p:sldLayoutId id="2147484018" r:id="rId10"/>
    <p:sldLayoutId id="214748401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eds.mfcr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ázek 3">
            <a:extLst>
              <a:ext uri="{FF2B5EF4-FFF2-40B4-BE49-F238E27FC236}">
                <a16:creationId xmlns:a16="http://schemas.microsoft.com/office/drawing/2014/main" id="{5B22D0B1-2C69-4E63-94D5-084941D07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765175"/>
            <a:ext cx="57531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délník 5">
            <a:extLst>
              <a:ext uri="{FF2B5EF4-FFF2-40B4-BE49-F238E27FC236}">
                <a16:creationId xmlns:a16="http://schemas.microsoft.com/office/drawing/2014/main" id="{DE8D90B0-5F63-4699-B1CB-EA0569322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276475"/>
            <a:ext cx="7920038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 b="1"/>
              <a:t>Název školy:</a:t>
            </a:r>
            <a:r>
              <a:rPr lang="cs-CZ" altLang="cs-CZ" sz="1200"/>
              <a:t> Střední průmyslová škola, Ostrava - Vítkovice, příspěvková organizace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sz="1200" b="1"/>
              <a:t>Autor:</a:t>
            </a:r>
            <a:r>
              <a:rPr lang="cs-CZ" altLang="cs-CZ" sz="1200"/>
              <a:t> 		Ing. Vlasta  Švachová</a:t>
            </a:r>
          </a:p>
          <a:p>
            <a:pPr eaLnBrk="1" hangingPunct="1"/>
            <a:endParaRPr lang="cs-CZ" altLang="cs-CZ" sz="1200" b="1"/>
          </a:p>
          <a:p>
            <a:pPr eaLnBrk="1" hangingPunct="1"/>
            <a:r>
              <a:rPr lang="cs-CZ" altLang="cs-CZ" sz="1200" b="1"/>
              <a:t>Datum:</a:t>
            </a:r>
            <a:r>
              <a:rPr lang="cs-CZ" altLang="cs-CZ" sz="1200"/>
              <a:t> 		12. 5. 2012</a:t>
            </a:r>
          </a:p>
          <a:p>
            <a:pPr eaLnBrk="1" hangingPunct="1"/>
            <a:endParaRPr lang="cs-CZ" altLang="cs-CZ" sz="1200" b="1"/>
          </a:p>
          <a:p>
            <a:pPr eaLnBrk="1" hangingPunct="1"/>
            <a:r>
              <a:rPr lang="cs-CZ" altLang="cs-CZ" sz="1200" b="1"/>
              <a:t>Název:</a:t>
            </a:r>
            <a:r>
              <a:rPr lang="cs-CZ" altLang="cs-CZ" sz="1200"/>
              <a:t> 		VY_32_INOVACE_9.2.15</a:t>
            </a:r>
          </a:p>
          <a:p>
            <a:pPr eaLnBrk="1" hangingPunct="1"/>
            <a:endParaRPr lang="cs-CZ" altLang="cs-CZ" sz="1200"/>
          </a:p>
          <a:p>
            <a:pPr eaLnBrk="1" hangingPunct="1"/>
            <a:r>
              <a:rPr lang="cs-CZ" altLang="cs-CZ" sz="1200" b="1"/>
              <a:t>Číslo projektu:</a:t>
            </a:r>
            <a:r>
              <a:rPr lang="cs-CZ" altLang="cs-CZ" sz="1200"/>
              <a:t> 	CZ.1.07/1.5.00/34.0125</a:t>
            </a:r>
          </a:p>
          <a:p>
            <a:pPr eaLnBrk="1" hangingPunct="1"/>
            <a:endParaRPr lang="cs-CZ" altLang="cs-CZ" sz="1200" b="1"/>
          </a:p>
          <a:p>
            <a:pPr eaLnBrk="1" hangingPunct="1"/>
            <a:r>
              <a:rPr lang="cs-CZ" altLang="cs-CZ" sz="1200" b="1"/>
              <a:t>Téma:</a:t>
            </a:r>
            <a:r>
              <a:rPr lang="cs-CZ" altLang="cs-CZ" sz="1200"/>
              <a:t>  		Živnostenský zákon – dokumenty vyplývající z živnostenského podnikání - prezentace</a:t>
            </a:r>
          </a:p>
          <a:p>
            <a:pPr eaLnBrk="1" hangingPunct="1"/>
            <a:endParaRPr lang="cs-CZ" altLang="cs-CZ" sz="1200" b="1"/>
          </a:p>
          <a:p>
            <a:pPr eaLnBrk="1" hangingPunct="1"/>
            <a:r>
              <a:rPr lang="cs-CZ" altLang="cs-CZ" sz="1200" b="1"/>
              <a:t>Anotace:</a:t>
            </a:r>
            <a:r>
              <a:rPr lang="cs-CZ" altLang="cs-CZ" sz="1200"/>
              <a:t>                           Prezentace slouží k zopakování základních pojmů ze živnostenského zákona. Žáci si </a:t>
            </a:r>
          </a:p>
          <a:p>
            <a:pPr eaLnBrk="1" hangingPunct="1"/>
            <a:r>
              <a:rPr lang="cs-CZ" altLang="cs-CZ" sz="1200"/>
              <a:t>                                          interaktivně, ústně i  písemně opakují dané učivo.</a:t>
            </a:r>
            <a:br>
              <a:rPr lang="cs-CZ" altLang="cs-CZ" sz="1200"/>
            </a:br>
            <a:endParaRPr lang="cs-CZ" altLang="cs-CZ" sz="12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>
            <a:extLst>
              <a:ext uri="{FF2B5EF4-FFF2-40B4-BE49-F238E27FC236}">
                <a16:creationId xmlns:a16="http://schemas.microsoft.com/office/drawing/2014/main" id="{F436F058-1BF8-45C2-B79A-BFF15B353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Lze provést prostřednictvím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       jednotného registračního formuláře, 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který  můžeme obdržet na živnostenském úřadu nebo stáhnout z internetu.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F3D9EF-D257-4916-8486-9E99E6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/>
              <a:t> Možnosti registrace podnikatelů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>
            <a:extLst>
              <a:ext uri="{FF2B5EF4-FFF2-40B4-BE49-F238E27FC236}">
                <a16:creationId xmlns:a16="http://schemas.microsoft.com/office/drawing/2014/main" id="{81292775-3497-4146-8107-5D794668F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Umožňuje:</a:t>
            </a:r>
          </a:p>
          <a:p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ohlášení živnosti,</a:t>
            </a:r>
          </a:p>
          <a:p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zaregistrování se k daním na finančním úřadě, </a:t>
            </a:r>
          </a:p>
          <a:p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registrování se ke zdravotnímu pojištění,</a:t>
            </a:r>
          </a:p>
          <a:p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registrování se k sociálnímu pojištění.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46B1579-87D0-41C7-8111-9E5C785E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Jednotný registrační formulář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>
            <a:extLst>
              <a:ext uri="{FF2B5EF4-FFF2-40B4-BE49-F238E27FC236}">
                <a16:creationId xmlns:a16="http://schemas.microsoft.com/office/drawing/2014/main" id="{AD3BA3E4-56D1-427E-8DD2-728F3326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3863975"/>
          </a:xfrm>
        </p:spPr>
        <p:txBody>
          <a:bodyPr/>
          <a:lstStyle/>
          <a:p>
            <a:pPr algn="just" eaLnBrk="1" hangingPunct="1">
              <a:buFont typeface="Wingdings 3" panose="05040102010807070707" pitchFamily="18" charset="2"/>
              <a:buNone/>
            </a:pPr>
            <a:endParaRPr lang="cs-CZ" altLang="cs-CZ" b="1"/>
          </a:p>
          <a:p>
            <a:pPr algn="just" eaLnBrk="1" hangingPunct="1"/>
            <a:endParaRPr lang="cs-CZ" altLang="cs-CZ" b="1"/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Živnostenský úřad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nebo v tzv. Czech Point.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 Tyto úřady fungují jako kontaktní místo mezi podnikateli a veřejnou správou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64B3F1-03ED-40EB-8834-5C933473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Kontaktní místa pro získání</a:t>
            </a:r>
            <a:br>
              <a:rPr lang="cs-CZ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živnostenského oprávnění nebo koncese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>
            <a:extLst>
              <a:ext uri="{FF2B5EF4-FFF2-40B4-BE49-F238E27FC236}">
                <a16:creationId xmlns:a16="http://schemas.microsoft.com/office/drawing/2014/main" id="{725DB70E-1C47-45A8-8811-25376F289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7997825" cy="4525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cs-CZ" altLang="cs-CZ" b="1"/>
              <a:t>    </a:t>
            </a:r>
          </a:p>
          <a:p>
            <a:endParaRPr lang="cs-CZ" altLang="cs-CZ" sz="4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sz="400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3" panose="05040102010807070707" pitchFamily="18" charset="2"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Nově se můžeme zaregistrovat  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   i online na          </a:t>
            </a:r>
            <a:r>
              <a:rPr lang="cs-CZ" altLang="cs-CZ" sz="4000" b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http://eds.mfcr.cz</a:t>
            </a:r>
            <a:endParaRPr lang="cs-CZ" altLang="cs-CZ" sz="40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3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9F7617-24B5-4519-A48B-E9C9D23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Registrace on line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BD629B51-C399-4D8A-8AD8-92115064E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50" y="1816100"/>
            <a:ext cx="1477963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>
            <a:extLst>
              <a:ext uri="{FF2B5EF4-FFF2-40B4-BE49-F238E27FC236}">
                <a16:creationId xmlns:a16="http://schemas.microsoft.com/office/drawing/2014/main" id="{47BE3128-D337-42FB-8BE8-F35E18B95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základní</a:t>
            </a:r>
            <a:r>
              <a:rPr lang="cs-CZ" altLang="cs-CZ" sz="3200">
                <a:latin typeface="Arial" panose="020B0604020202020204" pitchFamily="34" charset="0"/>
                <a:cs typeface="Arial" panose="020B0604020202020204" pitchFamily="34" charset="0"/>
              </a:rPr>
              <a:t> (Část A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altLang="cs-CZ" sz="3200">
                <a:latin typeface="Arial" panose="020B0604020202020204" pitchFamily="34" charset="0"/>
                <a:cs typeface="Arial" panose="020B0604020202020204" pitchFamily="34" charset="0"/>
              </a:rPr>
              <a:t>– podnikatelovy údaje)</a:t>
            </a:r>
            <a:endParaRPr lang="cs-CZ" altLang="cs-CZ" sz="3200" b="1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živnostenská, určená pro živnostenský úřad</a:t>
            </a:r>
            <a:r>
              <a:rPr lang="cs-CZ" altLang="cs-CZ" sz="3200" b="1" i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200">
                <a:latin typeface="Arial" panose="020B0604020202020204" pitchFamily="34" charset="0"/>
                <a:cs typeface="Arial" panose="020B0604020202020204" pitchFamily="34" charset="0"/>
              </a:rPr>
              <a:t>(v části B – údaje o provozovně, údaje o zástupci, v části C – prohlášení podnikatele, v části E – Jiné skutečnosti, které nemohly být uvedeny na předešlých stránkách formuláře, v části F – výběr prováděných úkonů)</a:t>
            </a:r>
            <a:endParaRPr lang="cs-CZ" altLang="cs-CZ" sz="3200" b="1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alt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CFBD79F-567A-4857-85E5-D90A7DC7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Struktura registračního formuláře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>
            <a:extLst>
              <a:ext uri="{FF2B5EF4-FFF2-40B4-BE49-F238E27FC236}">
                <a16:creationId xmlns:a16="http://schemas.microsoft.com/office/drawing/2014/main" id="{27990537-5B9E-4E6B-A038-57B18B21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>
                <a:latin typeface="Arial" panose="020B0604020202020204" pitchFamily="34" charset="0"/>
                <a:cs typeface="Arial" panose="020B0604020202020204" pitchFamily="34" charset="0"/>
              </a:rPr>
              <a:t>zvláštní, </a:t>
            </a:r>
            <a:r>
              <a:rPr lang="cs-CZ" altLang="cs-CZ" sz="3200">
                <a:latin typeface="Arial" panose="020B0604020202020204" pitchFamily="34" charset="0"/>
                <a:cs typeface="Arial" panose="020B0604020202020204" pitchFamily="34" charset="0"/>
              </a:rPr>
              <a:t>jako je např. přihláška k daňové registraci a k registraci k DPH pro finanční úřad, ohlášení začátku podnikání a přihláška k nemocenskému pojištění u správy sociálního zabezpečení či oznámení zdravotní pojišťovně, že pojištěnec zahájil samostatně výdělečnou činnost. </a:t>
            </a:r>
          </a:p>
          <a:p>
            <a:pPr algn="just"/>
            <a:endParaRPr lang="cs-CZ" alt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CF2A6B-0459-4214-B107-B02B3C695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Struktura registračního formuláře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817</TotalTime>
  <Words>111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Lucida Sans Unicode</vt:lpstr>
      <vt:lpstr>Wingdings 3</vt:lpstr>
      <vt:lpstr>Verdana</vt:lpstr>
      <vt:lpstr>Wingdings 2</vt:lpstr>
      <vt:lpstr>Wingdings</vt:lpstr>
      <vt:lpstr>Shluk</vt:lpstr>
      <vt:lpstr>Prezentace aplikace PowerPoint</vt:lpstr>
      <vt:lpstr> Možnosti registrace podnikatelů </vt:lpstr>
      <vt:lpstr>Jednotný registrační formulář</vt:lpstr>
      <vt:lpstr>Kontaktní místa pro získání živnostenského oprávnění nebo koncese</vt:lpstr>
      <vt:lpstr>Registrace on line</vt:lpstr>
      <vt:lpstr>Struktura registračního formuláře</vt:lpstr>
      <vt:lpstr>Struktura registračního formuláře</vt:lpstr>
    </vt:vector>
  </TitlesOfParts>
  <Company>sva_home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Máte podnikatelský duch?</dc:title>
  <dc:creator>vlasta</dc:creator>
  <cp:lastModifiedBy>PC</cp:lastModifiedBy>
  <cp:revision>61</cp:revision>
  <dcterms:created xsi:type="dcterms:W3CDTF">2006-11-19T23:44:29Z</dcterms:created>
  <dcterms:modified xsi:type="dcterms:W3CDTF">2020-04-23T07:03:16Z</dcterms:modified>
</cp:coreProperties>
</file>