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notesMasterIdLst>
    <p:notesMasterId r:id="rId17"/>
  </p:notesMasterIdLst>
  <p:sldIdLst>
    <p:sldId id="272" r:id="rId2"/>
    <p:sldId id="273" r:id="rId3"/>
    <p:sldId id="271" r:id="rId4"/>
    <p:sldId id="276" r:id="rId5"/>
    <p:sldId id="259" r:id="rId6"/>
    <p:sldId id="257" r:id="rId7"/>
    <p:sldId id="269" r:id="rId8"/>
    <p:sldId id="277" r:id="rId9"/>
    <p:sldId id="270" r:id="rId10"/>
    <p:sldId id="275" r:id="rId11"/>
    <p:sldId id="278" r:id="rId12"/>
    <p:sldId id="279" r:id="rId13"/>
    <p:sldId id="280" r:id="rId14"/>
    <p:sldId id="281" r:id="rId15"/>
    <p:sldId id="282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B06FBA53-0AFE-4DF0-B25C-5950FD9EE9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670C1958-0E1F-4398-B1C8-E648B2E3DED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F7455B34-6C2F-4AC2-BB2A-1ABAD16F49B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3" name="Rectangle 5">
            <a:extLst>
              <a:ext uri="{FF2B5EF4-FFF2-40B4-BE49-F238E27FC236}">
                <a16:creationId xmlns:a16="http://schemas.microsoft.com/office/drawing/2014/main" id="{3A5E6A22-8182-42B1-92A0-B383C0F56B3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11974" name="Rectangle 6">
            <a:extLst>
              <a:ext uri="{FF2B5EF4-FFF2-40B4-BE49-F238E27FC236}">
                <a16:creationId xmlns:a16="http://schemas.microsoft.com/office/drawing/2014/main" id="{19DAF70D-F8AD-4976-8A5A-F54978C6F8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1975" name="Rectangle 7">
            <a:extLst>
              <a:ext uri="{FF2B5EF4-FFF2-40B4-BE49-F238E27FC236}">
                <a16:creationId xmlns:a16="http://schemas.microsoft.com/office/drawing/2014/main" id="{D243C4B8-AA60-41E4-8C4E-80D0D2527B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37E857-6B70-42D6-83E2-91A419E973A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DD0BFBED-FCAE-42FC-A07F-DC33CB3DED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582BB2-A9BE-4A0A-B3C2-884DFD6B835C}" type="slidenum">
              <a:rPr lang="cs-CZ" altLang="cs-CZ"/>
              <a:pPr eaLnBrk="1" hangingPunct="1"/>
              <a:t>3</a:t>
            </a:fld>
            <a:endParaRPr lang="cs-CZ" altLang="cs-CZ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54AD52AB-DB12-49A8-9DE2-1E5E36226CE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5D55DD7B-CCC4-4CE7-B6CE-032D5BFD7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424263A5-F3CF-448F-91A6-77200802DE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E52C94-8EBF-4000-ADC1-64042FAFEB4E}" type="slidenum">
              <a:rPr lang="cs-CZ" altLang="cs-CZ"/>
              <a:pPr eaLnBrk="1" hangingPunct="1"/>
              <a:t>5</a:t>
            </a:fld>
            <a:endParaRPr lang="cs-CZ" altLang="cs-CZ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437A3209-FDC1-4894-B14F-72F61B7AB7F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44BFECE-B312-497A-9733-063508B09F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92F6DBC6-E91F-4DB3-92B1-87C7C021C1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B0DAC2-B548-4354-BF8E-25262D5934B1}" type="slidenum">
              <a:rPr lang="cs-CZ" altLang="cs-CZ"/>
              <a:pPr eaLnBrk="1" hangingPunct="1"/>
              <a:t>6</a:t>
            </a:fld>
            <a:endParaRPr lang="cs-CZ" altLang="cs-CZ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B6B950FF-DCBB-45DD-B450-16F673C5D11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3C3ED3C-73A5-44C1-BC3A-21B22252BE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77952B0E-D20D-4817-BEB1-65CA9F4E6B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4F411E-CDD1-4E68-A0AD-F7EFF54F66E7}" type="slidenum">
              <a:rPr lang="cs-CZ" altLang="cs-CZ"/>
              <a:pPr eaLnBrk="1" hangingPunct="1"/>
              <a:t>7</a:t>
            </a:fld>
            <a:endParaRPr lang="cs-CZ" altLang="cs-CZ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2ECFA75-6963-4C52-ADD6-29E0320E6D9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497F582-4A80-4B3B-BB2A-591A4DE2D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805911E-5A64-4BAC-90E4-F24BC443A1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714653-A2EA-4F43-B2B4-5A911F36FFFE}" type="slidenum">
              <a:rPr lang="cs-CZ" altLang="cs-CZ"/>
              <a:pPr eaLnBrk="1" hangingPunct="1"/>
              <a:t>9</a:t>
            </a:fld>
            <a:endParaRPr lang="cs-CZ" altLang="cs-CZ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D7ABBF5E-854A-4C9F-9ABE-16F90C781B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5E859AF-B729-4910-9000-DBDF33992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>
            <a:extLst>
              <a:ext uri="{FF2B5EF4-FFF2-40B4-BE49-F238E27FC236}">
                <a16:creationId xmlns:a16="http://schemas.microsoft.com/office/drawing/2014/main" id="{7FDCA80B-ACF5-4310-8CAC-E050FC720F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Zástupný symbol pro poznámky 2">
            <a:extLst>
              <a:ext uri="{FF2B5EF4-FFF2-40B4-BE49-F238E27FC236}">
                <a16:creationId xmlns:a16="http://schemas.microsoft.com/office/drawing/2014/main" id="{360D635C-9C35-4D1C-B0E4-7EE869DFC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067C54B7-681B-4720-AC63-8C552F47A0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FA1B56-5A6B-4531-8E6A-8DF3FE578172}" type="slidenum">
              <a:rPr lang="cs-CZ" altLang="cs-CZ"/>
              <a:pPr eaLnBrk="1" hangingPunct="1"/>
              <a:t>14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>
            <a:extLst>
              <a:ext uri="{FF2B5EF4-FFF2-40B4-BE49-F238E27FC236}">
                <a16:creationId xmlns:a16="http://schemas.microsoft.com/office/drawing/2014/main" id="{3629EE14-94D5-40E8-AB65-A2288242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8">
            <a:extLst>
              <a:ext uri="{FF2B5EF4-FFF2-40B4-BE49-F238E27FC236}">
                <a16:creationId xmlns:a16="http://schemas.microsoft.com/office/drawing/2014/main" id="{741D5F98-95EF-47ED-930D-9FB2A221F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6">
            <a:extLst>
              <a:ext uri="{FF2B5EF4-FFF2-40B4-BE49-F238E27FC236}">
                <a16:creationId xmlns:a16="http://schemas.microsoft.com/office/drawing/2014/main" id="{E32F1E04-1A5A-41AE-9C1D-E14EF5F2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7F8EA9F5-D934-4BBF-AFAC-AD9CF2D94B7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3144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>
            <a:extLst>
              <a:ext uri="{FF2B5EF4-FFF2-40B4-BE49-F238E27FC236}">
                <a16:creationId xmlns:a16="http://schemas.microsoft.com/office/drawing/2014/main" id="{90F19ADF-9C49-4FFA-B91E-7C5FB0B7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>
            <a:extLst>
              <a:ext uri="{FF2B5EF4-FFF2-40B4-BE49-F238E27FC236}">
                <a16:creationId xmlns:a16="http://schemas.microsoft.com/office/drawing/2014/main" id="{B7BD585F-6F8E-45C9-A673-10547FD99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>
            <a:extLst>
              <a:ext uri="{FF2B5EF4-FFF2-40B4-BE49-F238E27FC236}">
                <a16:creationId xmlns:a16="http://schemas.microsoft.com/office/drawing/2014/main" id="{9677E453-FFA9-46B0-ADCB-F34F27010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930ED-9759-47DC-9F59-8FE064BBB80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832528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>
            <a:extLst>
              <a:ext uri="{FF2B5EF4-FFF2-40B4-BE49-F238E27FC236}">
                <a16:creationId xmlns:a16="http://schemas.microsoft.com/office/drawing/2014/main" id="{0D0C38DD-80A7-488A-9789-660DF9182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>
            <a:extLst>
              <a:ext uri="{FF2B5EF4-FFF2-40B4-BE49-F238E27FC236}">
                <a16:creationId xmlns:a16="http://schemas.microsoft.com/office/drawing/2014/main" id="{3C131F25-4C83-4337-A774-FFE3D768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>
            <a:extLst>
              <a:ext uri="{FF2B5EF4-FFF2-40B4-BE49-F238E27FC236}">
                <a16:creationId xmlns:a16="http://schemas.microsoft.com/office/drawing/2014/main" id="{614A12AA-3E1C-4EB9-8A1A-018D0E13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620F3-B397-4DB5-99BD-6206750757E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69156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9">
            <a:extLst>
              <a:ext uri="{FF2B5EF4-FFF2-40B4-BE49-F238E27FC236}">
                <a16:creationId xmlns:a16="http://schemas.microsoft.com/office/drawing/2014/main" id="{E61A4D44-7623-42BD-9DC1-0EE3C0C80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1">
            <a:extLst>
              <a:ext uri="{FF2B5EF4-FFF2-40B4-BE49-F238E27FC236}">
                <a16:creationId xmlns:a16="http://schemas.microsoft.com/office/drawing/2014/main" id="{B68F5CE0-BBC4-4A19-B476-C6699EDCD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>
            <a:extLst>
              <a:ext uri="{FF2B5EF4-FFF2-40B4-BE49-F238E27FC236}">
                <a16:creationId xmlns:a16="http://schemas.microsoft.com/office/drawing/2014/main" id="{EF00A1A7-FC63-4431-B8A6-156E613B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FD0E4-3810-4F3D-954B-86E2503A12C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65632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>
            <a:extLst>
              <a:ext uri="{FF2B5EF4-FFF2-40B4-BE49-F238E27FC236}">
                <a16:creationId xmlns:a16="http://schemas.microsoft.com/office/drawing/2014/main" id="{7277A664-6066-457B-A606-DC628E2CA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>
            <a:extLst>
              <a:ext uri="{FF2B5EF4-FFF2-40B4-BE49-F238E27FC236}">
                <a16:creationId xmlns:a16="http://schemas.microsoft.com/office/drawing/2014/main" id="{91E5CBA3-0E75-4FB2-B319-AF4EF015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>
            <a:extLst>
              <a:ext uri="{FF2B5EF4-FFF2-40B4-BE49-F238E27FC236}">
                <a16:creationId xmlns:a16="http://schemas.microsoft.com/office/drawing/2014/main" id="{1780223B-7043-48C4-AE03-345D033F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829C0-9733-43CE-8AC7-926964B132A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903190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CC9DD6-D0C5-4704-BF86-AFA548C8B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0449EE-C9A0-4431-A042-E721FA14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1A0EC9-F112-4E37-94E7-01DA26A9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73D06288-5451-49B9-A5E4-65B56D8B4BB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7154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9">
            <a:extLst>
              <a:ext uri="{FF2B5EF4-FFF2-40B4-BE49-F238E27FC236}">
                <a16:creationId xmlns:a16="http://schemas.microsoft.com/office/drawing/2014/main" id="{B8E8F661-B87F-4667-AA68-718C66498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1">
            <a:extLst>
              <a:ext uri="{FF2B5EF4-FFF2-40B4-BE49-F238E27FC236}">
                <a16:creationId xmlns:a16="http://schemas.microsoft.com/office/drawing/2014/main" id="{9637BDE1-9A02-412B-AEC6-434FC41B1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>
            <a:extLst>
              <a:ext uri="{FF2B5EF4-FFF2-40B4-BE49-F238E27FC236}">
                <a16:creationId xmlns:a16="http://schemas.microsoft.com/office/drawing/2014/main" id="{A5DC57E7-513D-4A7F-9EB4-75BF1F09B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420F8-2446-4458-A760-E7F872D3B3D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21324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9">
            <a:extLst>
              <a:ext uri="{FF2B5EF4-FFF2-40B4-BE49-F238E27FC236}">
                <a16:creationId xmlns:a16="http://schemas.microsoft.com/office/drawing/2014/main" id="{B8BB01CD-88EA-439E-9FA8-EFB8899F1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21">
            <a:extLst>
              <a:ext uri="{FF2B5EF4-FFF2-40B4-BE49-F238E27FC236}">
                <a16:creationId xmlns:a16="http://schemas.microsoft.com/office/drawing/2014/main" id="{564F8506-D75F-4A9B-937E-FEA46BD70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7">
            <a:extLst>
              <a:ext uri="{FF2B5EF4-FFF2-40B4-BE49-F238E27FC236}">
                <a16:creationId xmlns:a16="http://schemas.microsoft.com/office/drawing/2014/main" id="{685B9E3C-BD8F-4541-9A33-57CB9C541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2A26A-F151-4E1E-9A21-04D94FA58BB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614516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>
            <a:extLst>
              <a:ext uri="{FF2B5EF4-FFF2-40B4-BE49-F238E27FC236}">
                <a16:creationId xmlns:a16="http://schemas.microsoft.com/office/drawing/2014/main" id="{137D71C4-ADFE-431F-A83B-5A434D77E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1">
            <a:extLst>
              <a:ext uri="{FF2B5EF4-FFF2-40B4-BE49-F238E27FC236}">
                <a16:creationId xmlns:a16="http://schemas.microsoft.com/office/drawing/2014/main" id="{103424C9-FCAD-4FE3-9776-3C165E7B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>
            <a:extLst>
              <a:ext uri="{FF2B5EF4-FFF2-40B4-BE49-F238E27FC236}">
                <a16:creationId xmlns:a16="http://schemas.microsoft.com/office/drawing/2014/main" id="{1D0F8AF4-BE75-4FCF-AF49-DD1EE8768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D6984-8181-458D-9B36-FBFEB2A57EE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896072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>
            <a:extLst>
              <a:ext uri="{FF2B5EF4-FFF2-40B4-BE49-F238E27FC236}">
                <a16:creationId xmlns:a16="http://schemas.microsoft.com/office/drawing/2014/main" id="{4D79D2C5-26FC-46C9-B49E-E4B2B0988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1">
            <a:extLst>
              <a:ext uri="{FF2B5EF4-FFF2-40B4-BE49-F238E27FC236}">
                <a16:creationId xmlns:a16="http://schemas.microsoft.com/office/drawing/2014/main" id="{C4546EB3-7441-4B4E-8B4E-77E8D6D42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>
            <a:extLst>
              <a:ext uri="{FF2B5EF4-FFF2-40B4-BE49-F238E27FC236}">
                <a16:creationId xmlns:a16="http://schemas.microsoft.com/office/drawing/2014/main" id="{44CF1361-82F2-4D94-90C4-DC30A6B05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FB51F-74D0-49C0-90FE-02C4BF1CD02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997694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9">
            <a:extLst>
              <a:ext uri="{FF2B5EF4-FFF2-40B4-BE49-F238E27FC236}">
                <a16:creationId xmlns:a16="http://schemas.microsoft.com/office/drawing/2014/main" id="{3D551E60-0BCF-4390-A5CB-30573161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1">
            <a:extLst>
              <a:ext uri="{FF2B5EF4-FFF2-40B4-BE49-F238E27FC236}">
                <a16:creationId xmlns:a16="http://schemas.microsoft.com/office/drawing/2014/main" id="{C93E3BEA-706F-4D86-B954-98FA27480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>
            <a:extLst>
              <a:ext uri="{FF2B5EF4-FFF2-40B4-BE49-F238E27FC236}">
                <a16:creationId xmlns:a16="http://schemas.microsoft.com/office/drawing/2014/main" id="{1CB12D12-1977-4B83-AD4A-F9E62611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BCDF5-F90E-4597-AA6C-95F0A889383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38397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13">
            <a:extLst>
              <a:ext uri="{FF2B5EF4-FFF2-40B4-BE49-F238E27FC236}">
                <a16:creationId xmlns:a16="http://schemas.microsoft.com/office/drawing/2014/main" id="{5F253928-0459-4489-AFAE-861F53A878F2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ravoúhlý trojúhelník 5">
            <a:extLst>
              <a:ext uri="{FF2B5EF4-FFF2-40B4-BE49-F238E27FC236}">
                <a16:creationId xmlns:a16="http://schemas.microsoft.com/office/drawing/2014/main" id="{CE0FC0E3-D2ED-4FFD-BE84-FDCBBA554970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Volný tvar 15">
            <a:extLst>
              <a:ext uri="{FF2B5EF4-FFF2-40B4-BE49-F238E27FC236}">
                <a16:creationId xmlns:a16="http://schemas.microsoft.com/office/drawing/2014/main" id="{89EEBFFF-ED11-4EA9-B765-9EBBB98D0468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16">
            <a:extLst>
              <a:ext uri="{FF2B5EF4-FFF2-40B4-BE49-F238E27FC236}">
                <a16:creationId xmlns:a16="http://schemas.microsoft.com/office/drawing/2014/main" id="{CE404BE7-5770-485C-9F9F-085B6C19BEAE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>
            <a:extLst>
              <a:ext uri="{FF2B5EF4-FFF2-40B4-BE49-F238E27FC236}">
                <a16:creationId xmlns:a16="http://schemas.microsoft.com/office/drawing/2014/main" id="{7B8A70D2-7B8C-4E6F-B659-9E68D7164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5">
            <a:extLst>
              <a:ext uri="{FF2B5EF4-FFF2-40B4-BE49-F238E27FC236}">
                <a16:creationId xmlns:a16="http://schemas.microsoft.com/office/drawing/2014/main" id="{B3B0BECF-50DA-41A0-8BB5-C8390019B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6">
            <a:extLst>
              <a:ext uri="{FF2B5EF4-FFF2-40B4-BE49-F238E27FC236}">
                <a16:creationId xmlns:a16="http://schemas.microsoft.com/office/drawing/2014/main" id="{EF39D648-2BDB-4689-B47A-3183DE9F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14C4EDD6-7676-4190-BA9D-EC3F90E311C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79454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>
            <a:extLst>
              <a:ext uri="{FF2B5EF4-FFF2-40B4-BE49-F238E27FC236}">
                <a16:creationId xmlns:a16="http://schemas.microsoft.com/office/drawing/2014/main" id="{06200E2D-76D4-4156-8747-0BCBCD200CCA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7">
            <a:extLst>
              <a:ext uri="{FF2B5EF4-FFF2-40B4-BE49-F238E27FC236}">
                <a16:creationId xmlns:a16="http://schemas.microsoft.com/office/drawing/2014/main" id="{749628E0-126F-4FA0-A329-9831EF912AC6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" name="Zástupný symbol pro nadpis 8">
            <a:extLst>
              <a:ext uri="{FF2B5EF4-FFF2-40B4-BE49-F238E27FC236}">
                <a16:creationId xmlns:a16="http://schemas.microsoft.com/office/drawing/2014/main" id="{85112988-22AB-487F-90A7-79C537884E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  <a:endParaRPr lang="en-US" altLang="cs-CZ"/>
          </a:p>
        </p:txBody>
      </p:sp>
      <p:sp>
        <p:nvSpPr>
          <p:cNvPr id="30" name="Zástupný symbol pro text 29">
            <a:extLst>
              <a:ext uri="{FF2B5EF4-FFF2-40B4-BE49-F238E27FC236}">
                <a16:creationId xmlns:a16="http://schemas.microsoft.com/office/drawing/2014/main" id="{0CB0DACF-3546-4C9C-A49B-1717B7FE26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B158B26A-8D80-4703-8C64-3734C0F692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D3C0859E-5DDF-43DD-9EA1-22BD55EC5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>
            <a:extLst>
              <a:ext uri="{FF2B5EF4-FFF2-40B4-BE49-F238E27FC236}">
                <a16:creationId xmlns:a16="http://schemas.microsoft.com/office/drawing/2014/main" id="{A0E759AA-A0AC-422C-84AB-C6A33E271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DC87FD06-699B-40E8-AAAE-9019A94B85AD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1033" name="Skupina 1">
            <a:extLst>
              <a:ext uri="{FF2B5EF4-FFF2-40B4-BE49-F238E27FC236}">
                <a16:creationId xmlns:a16="http://schemas.microsoft.com/office/drawing/2014/main" id="{1CE89A41-6FC7-4726-9BAA-CD2C5EB56DF7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>
              <a:extLst>
                <a:ext uri="{FF2B5EF4-FFF2-40B4-BE49-F238E27FC236}">
                  <a16:creationId xmlns:a16="http://schemas.microsoft.com/office/drawing/2014/main" id="{8EBCBAE8-E3FF-40C1-9230-7AEDEE36295A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Volný tvar 12">
              <a:extLst>
                <a:ext uri="{FF2B5EF4-FFF2-40B4-BE49-F238E27FC236}">
                  <a16:creationId xmlns:a16="http://schemas.microsoft.com/office/drawing/2014/main" id="{EBB3C61E-C86D-495B-BB95-5E57E67CFB43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63" r:id="rId2"/>
    <p:sldLayoutId id="214748407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74" r:id="rId9"/>
    <p:sldLayoutId id="2147484069" r:id="rId10"/>
    <p:sldLayoutId id="2147484070" r:id="rId11"/>
    <p:sldLayoutId id="2147484071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3">
            <a:extLst>
              <a:ext uri="{FF2B5EF4-FFF2-40B4-BE49-F238E27FC236}">
                <a16:creationId xmlns:a16="http://schemas.microsoft.com/office/drawing/2014/main" id="{EFCA6BA2-1D0E-42CB-B144-9086A57EE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65175"/>
            <a:ext cx="578643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Obdélník 5">
            <a:extLst>
              <a:ext uri="{FF2B5EF4-FFF2-40B4-BE49-F238E27FC236}">
                <a16:creationId xmlns:a16="http://schemas.microsoft.com/office/drawing/2014/main" id="{3637B6B2-D9DA-4911-84C9-170296DC7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276475"/>
            <a:ext cx="7920038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/>
              <a:t>Název školy:</a:t>
            </a:r>
            <a:r>
              <a:rPr lang="cs-CZ" altLang="cs-CZ" sz="1200"/>
              <a:t>                      Střední průmyslová škola, Ostrava - Vítkovice,příspěvková organizace</a:t>
            </a:r>
          </a:p>
          <a:p>
            <a:pPr eaLnBrk="1" hangingPunct="1"/>
            <a:endParaRPr lang="cs-CZ" altLang="cs-CZ" b="1"/>
          </a:p>
          <a:p>
            <a:pPr eaLnBrk="1" hangingPunct="1"/>
            <a:r>
              <a:rPr lang="cs-CZ" altLang="cs-CZ" sz="1200" b="1"/>
              <a:t>Autor:</a:t>
            </a:r>
            <a:r>
              <a:rPr lang="cs-CZ" altLang="cs-CZ" sz="1200"/>
              <a:t> 		Ing. Vlasta  Švachová</a:t>
            </a:r>
          </a:p>
          <a:p>
            <a:pPr eaLnBrk="1" hangingPunct="1"/>
            <a:endParaRPr lang="cs-CZ" altLang="cs-CZ" sz="1200" b="1"/>
          </a:p>
          <a:p>
            <a:pPr eaLnBrk="1" hangingPunct="1"/>
            <a:r>
              <a:rPr lang="cs-CZ" altLang="cs-CZ" sz="1200" b="1"/>
              <a:t>Datum:</a:t>
            </a:r>
            <a:r>
              <a:rPr lang="cs-CZ" altLang="cs-CZ" sz="1200"/>
              <a:t> 		21. 8. 2012</a:t>
            </a:r>
          </a:p>
          <a:p>
            <a:pPr eaLnBrk="1" hangingPunct="1"/>
            <a:endParaRPr lang="cs-CZ" altLang="cs-CZ" sz="1200" b="1"/>
          </a:p>
          <a:p>
            <a:pPr eaLnBrk="1" hangingPunct="1"/>
            <a:r>
              <a:rPr lang="cs-CZ" altLang="cs-CZ" sz="1200" b="1"/>
              <a:t>Název:</a:t>
            </a:r>
            <a:r>
              <a:rPr lang="cs-CZ" altLang="cs-CZ" sz="1200"/>
              <a:t> 		VY_32_INOVACE_9.1.10</a:t>
            </a:r>
          </a:p>
          <a:p>
            <a:pPr eaLnBrk="1" hangingPunct="1"/>
            <a:endParaRPr lang="cs-CZ" altLang="cs-CZ" sz="1200" b="1"/>
          </a:p>
          <a:p>
            <a:pPr eaLnBrk="1" hangingPunct="1"/>
            <a:r>
              <a:rPr lang="cs-CZ" altLang="cs-CZ" sz="1200" b="1"/>
              <a:t>Číslo projektu:</a:t>
            </a:r>
            <a:r>
              <a:rPr lang="cs-CZ" altLang="cs-CZ" sz="1200"/>
              <a:t> 	CZ.1.07/1.5.00/34.0125</a:t>
            </a:r>
          </a:p>
          <a:p>
            <a:pPr eaLnBrk="1" hangingPunct="1"/>
            <a:endParaRPr lang="cs-CZ" altLang="cs-CZ" sz="1200" b="1"/>
          </a:p>
          <a:p>
            <a:pPr eaLnBrk="1" hangingPunct="1"/>
            <a:r>
              <a:rPr lang="cs-CZ" altLang="cs-CZ" sz="1200" b="1"/>
              <a:t>Téma:</a:t>
            </a:r>
            <a:r>
              <a:rPr lang="cs-CZ" altLang="cs-CZ" sz="1200"/>
              <a:t>  		Náhradní výchova – prezentace</a:t>
            </a:r>
          </a:p>
          <a:p>
            <a:pPr eaLnBrk="1" hangingPunct="1"/>
            <a:endParaRPr lang="cs-CZ" altLang="cs-CZ" sz="1200" b="1"/>
          </a:p>
          <a:p>
            <a:pPr eaLnBrk="1" hangingPunct="1"/>
            <a:r>
              <a:rPr lang="cs-CZ" altLang="cs-CZ" sz="1200" b="1"/>
              <a:t>Anotace:</a:t>
            </a:r>
            <a:r>
              <a:rPr lang="cs-CZ" altLang="cs-CZ" sz="1200"/>
              <a:t>                            Prezentace slouží k zopakování problematiky týkající náhradní výchovy. Žáci si </a:t>
            </a:r>
          </a:p>
          <a:p>
            <a:pPr eaLnBrk="1" hangingPunct="1"/>
            <a:r>
              <a:rPr lang="cs-CZ" altLang="cs-CZ" sz="1200"/>
              <a:t>                                           interaktivně, ústně i písemně opakují dané učivo.</a:t>
            </a:r>
            <a:br>
              <a:rPr lang="cs-CZ" altLang="cs-CZ" sz="1200"/>
            </a:br>
            <a:endParaRPr lang="cs-CZ" altLang="cs-CZ" sz="120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DD5172-1CD9-41E2-9829-CE9F9C8D1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                   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Opakování</a:t>
            </a:r>
          </a:p>
        </p:txBody>
      </p:sp>
      <p:sp>
        <p:nvSpPr>
          <p:cNvPr id="14339" name="Zástupný symbol pro obsah 4">
            <a:extLst>
              <a:ext uri="{FF2B5EF4-FFF2-40B4-BE49-F238E27FC236}">
                <a16:creationId xmlns:a16="http://schemas.microsoft.com/office/drawing/2014/main" id="{0B8DE283-6917-48B6-A8CC-39FE27727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/>
              <a:t>Objasněte pojmy: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Adopce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Podmínky adopce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Postup u adopce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Právní důsledky adopce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Picture 6">
            <a:extLst>
              <a:ext uri="{FF2B5EF4-FFF2-40B4-BE49-F238E27FC236}">
                <a16:creationId xmlns:a16="http://schemas.microsoft.com/office/drawing/2014/main" id="{4EDE8AFD-9F13-4F71-9777-F2A6513A4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143125"/>
            <a:ext cx="26431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0D9FF7-CBDC-4689-A812-622B85BC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Pěstounská péče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0AE6D94C-4C1A-435C-AE66-F24875DE6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  <a:p>
            <a:pPr eaLnBrk="1" hangingPunct="1"/>
            <a:r>
              <a:rPr lang="cs-CZ" altLang="cs-CZ" b="1">
                <a:latin typeface="Arial" panose="020B0604020202020204" pitchFamily="34" charset="0"/>
                <a:cs typeface="Arial" panose="020B0604020202020204" pitchFamily="34" charset="0"/>
              </a:rPr>
              <a:t>může být poskytována dětem, jejichž výchova u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b="1">
                <a:latin typeface="Arial" panose="020B0604020202020204" pitchFamily="34" charset="0"/>
                <a:cs typeface="Arial" panose="020B0604020202020204" pitchFamily="34" charset="0"/>
              </a:rPr>
              <a:t>   rodičů není zajištěna z dlouhodobých příčin.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b="1">
                <a:latin typeface="Arial" panose="020B0604020202020204" pitchFamily="34" charset="0"/>
                <a:cs typeface="Arial" panose="020B0604020202020204" pitchFamily="34" charset="0"/>
              </a:rPr>
              <a:t>je pěstounská péče dočasná a nemění se při ní příjmení dítěte ani jeho příbuzenské vztahy.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39DEF6D8-14FD-4585-993B-1C8B20227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cs-CZ" altLang="cs-CZ" b="1">
                <a:latin typeface="Arial" panose="020B0604020202020204" pitchFamily="34" charset="0"/>
                <a:cs typeface="Arial" panose="020B0604020202020204" pitchFamily="34" charset="0"/>
              </a:rPr>
              <a:t>Podmínky pěst. péče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31CA6FF4-6918-4877-84C3-7EDC9742F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b="1">
                <a:latin typeface="Arial" panose="020B0604020202020204" pitchFamily="34" charset="0"/>
                <a:cs typeface="Arial" panose="020B0604020202020204" pitchFamily="34" charset="0"/>
              </a:rPr>
              <a:t>Rodiče dotyčného dítěte nemohou jeho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b="1">
                <a:latin typeface="Arial" panose="020B0604020202020204" pitchFamily="34" charset="0"/>
                <a:cs typeface="Arial" panose="020B0604020202020204" pitchFamily="34" charset="0"/>
              </a:rPr>
              <a:t>   výchovu dlouhodobě zabezpečit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b="1">
                <a:latin typeface="Arial" panose="020B0604020202020204" pitchFamily="34" charset="0"/>
                <a:cs typeface="Arial" panose="020B0604020202020204" pitchFamily="34" charset="0"/>
              </a:rPr>
              <a:t>Dítě musí mít zájem o náhradní rodiče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b="1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/>
              <a:t>Pěstounská péče vzniká rozhodnutím soudu a zaniká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/>
              <a:t>dosažením zletilosti dítěte. Pěstounem může být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/>
              <a:t>jednotlivec nebo manželé.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4EE1C-5862-4356-AED0-12393D125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   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Dávky pěstounské péče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DCA09B5B-03B6-4E05-BC05-B8A0AD7BE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922837"/>
          </a:xfrm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na úhradu potřeb dítěte - je odstupňována dle věku dítěte 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odměnu za výkon pěstounské péče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 na zakoupení motorového vozidla - min. čtyři děti, nesmí se vozidlo využívat pro výdělečnou činnost -  max. 100 000,- Kč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altLang="cs-CZ"/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A5D2D310-11A9-4681-B0D4-890000F19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5143500"/>
            <a:ext cx="22145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81314C-BA04-400B-88C3-8F53DEC0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Skupinová forma pěst.péče 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7BB1EE49-B128-4850-B19A-BD4133F0A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3200">
                <a:latin typeface="Arial" panose="020B0604020202020204" pitchFamily="34" charset="0"/>
                <a:cs typeface="Arial" panose="020B0604020202020204" pitchFamily="34" charset="0"/>
              </a:rPr>
              <a:t>Forma: </a:t>
            </a:r>
          </a:p>
          <a:p>
            <a:pPr eaLnBrk="1" hangingPunct="1"/>
            <a:r>
              <a:rPr lang="cs-CZ" altLang="cs-CZ" sz="3200" b="1">
                <a:latin typeface="Arial" panose="020B0604020202020204" pitchFamily="34" charset="0"/>
                <a:cs typeface="Arial" panose="020B0604020202020204" pitchFamily="34" charset="0"/>
              </a:rPr>
              <a:t>zvláštní rodina</a:t>
            </a:r>
            <a:r>
              <a:rPr lang="cs-CZ" altLang="cs-CZ" sz="3200">
                <a:latin typeface="Arial" panose="020B0604020202020204" pitchFamily="34" charset="0"/>
                <a:cs typeface="Arial" panose="020B0604020202020204" pitchFamily="34" charset="0"/>
              </a:rPr>
              <a:t> (starají se manželé o více dětí)</a:t>
            </a:r>
          </a:p>
          <a:p>
            <a:pPr eaLnBrk="1" hangingPunct="1"/>
            <a:r>
              <a:rPr lang="cs-CZ" altLang="cs-CZ" sz="3200" b="1">
                <a:latin typeface="Arial" panose="020B0604020202020204" pitchFamily="34" charset="0"/>
                <a:cs typeface="Arial" panose="020B0604020202020204" pitchFamily="34" charset="0"/>
              </a:rPr>
              <a:t>sos vesnička</a:t>
            </a:r>
            <a:r>
              <a:rPr lang="cs-CZ" altLang="cs-CZ" sz="3200">
                <a:latin typeface="Arial" panose="020B0604020202020204" pitchFamily="34" charset="0"/>
                <a:cs typeface="Arial" panose="020B0604020202020204" pitchFamily="34" charset="0"/>
              </a:rPr>
              <a:t> - pěstounka -  matka se stará o více dětí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Při této formě náhradní výchovy nevzniká mezi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pěstounem a dítětem právní vztah jako mezi rodiči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a dětmi.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3600"/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C67E15-6EC5-46B8-9B6E-6D2B4DF94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Opakování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807E80CC-114E-49F8-9F0C-3621508A90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995488"/>
            <a:ext cx="7772400" cy="3648075"/>
          </a:xfrm>
          <a:noFill/>
        </p:spPr>
      </p:pic>
      <p:sp>
        <p:nvSpPr>
          <p:cNvPr id="19460" name="TextovéPole 7">
            <a:extLst>
              <a:ext uri="{FF2B5EF4-FFF2-40B4-BE49-F238E27FC236}">
                <a16:creationId xmlns:a16="http://schemas.microsoft.com/office/drawing/2014/main" id="{49C547BA-1299-413D-9705-0C922ED7BBD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000500" y="2428875"/>
            <a:ext cx="5143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cs-CZ" altLang="cs-CZ" sz="2400"/>
              <a:t>Co představuje pěstounská péče</a:t>
            </a:r>
          </a:p>
          <a:p>
            <a:pPr eaLnBrk="1" hangingPunct="1">
              <a:buFontTx/>
              <a:buAutoNum type="arabicPeriod"/>
            </a:pPr>
            <a:r>
              <a:rPr lang="cs-CZ" altLang="cs-CZ" sz="2400"/>
              <a:t>Jaké znáte podmínky nutné k pěstounské péči</a:t>
            </a:r>
          </a:p>
          <a:p>
            <a:pPr eaLnBrk="1" hangingPunct="1">
              <a:buFontTx/>
              <a:buAutoNum type="arabicPeriod"/>
            </a:pPr>
            <a:r>
              <a:rPr lang="cs-CZ" altLang="cs-CZ" sz="2400"/>
              <a:t>Jaké existují druhy pěstounských dávek</a:t>
            </a:r>
          </a:p>
          <a:p>
            <a:pPr eaLnBrk="1" hangingPunct="1">
              <a:buFontTx/>
              <a:buAutoNum type="arabicPeriod"/>
            </a:pPr>
            <a:r>
              <a:rPr lang="cs-CZ" altLang="cs-CZ" sz="2400"/>
              <a:t>Co představuje skupinová péče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F99ED-DF42-494F-8FD9-3252F9BFB59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               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Adopce dětí</a:t>
            </a:r>
          </a:p>
        </p:txBody>
      </p:sp>
      <p:pic>
        <p:nvPicPr>
          <p:cNvPr id="6147" name="Picture 4">
            <a:extLst>
              <a:ext uri="{FF2B5EF4-FFF2-40B4-BE49-F238E27FC236}">
                <a16:creationId xmlns:a16="http://schemas.microsoft.com/office/drawing/2014/main" id="{51AB611E-2FE6-43D3-BA2C-F5E9F4805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071688"/>
            <a:ext cx="24288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00B84D84-10C6-43AD-9896-958DED7C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Základní pojmy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2973C30-334B-4F96-8DC8-7F91E3B181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/>
          </a:p>
          <a:p>
            <a:pPr eaLnBrk="1" hangingPunct="1">
              <a:buClr>
                <a:schemeClr val="tx1"/>
              </a:buClr>
            </a:pPr>
            <a:r>
              <a:rPr lang="cs-CZ" altLang="cs-CZ" sz="3600">
                <a:latin typeface="Arial" panose="020B0604020202020204" pitchFamily="34" charset="0"/>
                <a:cs typeface="Arial" panose="020B0604020202020204" pitchFamily="34" charset="0"/>
              </a:rPr>
              <a:t>náhradní výchova</a:t>
            </a:r>
          </a:p>
          <a:p>
            <a:pPr eaLnBrk="1" hangingPunct="1">
              <a:buClr>
                <a:schemeClr val="tx1"/>
              </a:buClr>
            </a:pPr>
            <a:r>
              <a:rPr lang="cs-CZ" altLang="cs-CZ" sz="3600">
                <a:latin typeface="Arial" panose="020B0604020202020204" pitchFamily="34" charset="0"/>
                <a:cs typeface="Arial" panose="020B0604020202020204" pitchFamily="34" charset="0"/>
              </a:rPr>
              <a:t>adopce,</a:t>
            </a:r>
          </a:p>
          <a:p>
            <a:pPr eaLnBrk="1" hangingPunct="1">
              <a:buClr>
                <a:schemeClr val="tx1"/>
              </a:buClr>
            </a:pPr>
            <a:r>
              <a:rPr lang="cs-CZ" altLang="cs-CZ" sz="3600">
                <a:latin typeface="Arial" panose="020B0604020202020204" pitchFamily="34" charset="0"/>
                <a:cs typeface="Arial" panose="020B0604020202020204" pitchFamily="34" charset="0"/>
              </a:rPr>
              <a:t>podmínky,</a:t>
            </a:r>
          </a:p>
          <a:p>
            <a:pPr eaLnBrk="1" hangingPunct="1">
              <a:buClr>
                <a:schemeClr val="tx1"/>
              </a:buClr>
            </a:pPr>
            <a:r>
              <a:rPr lang="cs-CZ" altLang="cs-CZ" sz="3600">
                <a:latin typeface="Arial" panose="020B0604020202020204" pitchFamily="34" charset="0"/>
                <a:cs typeface="Arial" panose="020B0604020202020204" pitchFamily="34" charset="0"/>
              </a:rPr>
              <a:t>postup při adopci,</a:t>
            </a:r>
          </a:p>
          <a:p>
            <a:pPr eaLnBrk="1" hangingPunct="1">
              <a:buClr>
                <a:schemeClr val="tx1"/>
              </a:buClr>
            </a:pPr>
            <a:r>
              <a:rPr lang="cs-CZ" altLang="cs-CZ" sz="3600">
                <a:latin typeface="Arial" panose="020B0604020202020204" pitchFamily="34" charset="0"/>
                <a:cs typeface="Arial" panose="020B0604020202020204" pitchFamily="34" charset="0"/>
              </a:rPr>
              <a:t>druhy adopce</a:t>
            </a:r>
          </a:p>
          <a:p>
            <a:pPr eaLnBrk="1" hangingPunct="1">
              <a:buClr>
                <a:schemeClr val="tx1"/>
              </a:buClr>
              <a:buFont typeface="Wingdings 2" panose="05020102010507070707" pitchFamily="18" charset="2"/>
              <a:buNone/>
            </a:pPr>
            <a:endParaRPr lang="cs-CZ" altLang="cs-CZ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altLang="cs-CZ"/>
          </a:p>
          <a:p>
            <a:pPr eaLnBrk="1" hangingPunct="1">
              <a:buClr>
                <a:schemeClr val="tx1"/>
              </a:buClr>
            </a:pPr>
            <a:endParaRPr lang="cs-CZ" altLang="cs-CZ"/>
          </a:p>
          <a:p>
            <a:pPr eaLnBrk="1" hangingPunct="1">
              <a:buClr>
                <a:schemeClr val="tx1"/>
              </a:buClr>
            </a:pPr>
            <a:endParaRPr lang="cs-CZ" altLang="cs-CZ"/>
          </a:p>
          <a:p>
            <a:pPr eaLnBrk="1" hangingPunct="1">
              <a:buClr>
                <a:schemeClr val="tx1"/>
              </a:buClr>
            </a:pPr>
            <a:endParaRPr lang="cs-CZ" altLang="cs-CZ"/>
          </a:p>
        </p:txBody>
      </p:sp>
    </p:spTree>
  </p:cSld>
  <p:clrMapOvr>
    <a:masterClrMapping/>
  </p:clrMapOvr>
  <p:transition spd="med" advClick="0" advTm="1000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949AE-2355-4C18-9133-F49E17EF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                   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Adopce</a:t>
            </a:r>
          </a:p>
        </p:txBody>
      </p:sp>
      <p:sp>
        <p:nvSpPr>
          <p:cNvPr id="8195" name="Zástupný symbol pro obsah 6">
            <a:extLst>
              <a:ext uri="{FF2B5EF4-FFF2-40B4-BE49-F238E27FC236}">
                <a16:creationId xmlns:a16="http://schemas.microsoft.com/office/drawing/2014/main" id="{1278BB6E-79E4-4778-8EEE-6EF94F4B9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4389438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b="1"/>
              <a:t>= </a:t>
            </a:r>
            <a:r>
              <a:rPr lang="cs-CZ" altLang="cs-CZ" sz="3200" b="1">
                <a:latin typeface="Arial" panose="020B0604020202020204" pitchFamily="34" charset="0"/>
                <a:cs typeface="Arial" panose="020B0604020202020204" pitchFamily="34" charset="0"/>
              </a:rPr>
              <a:t>Osvojení - přijetí dítěte za vlastní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3000" b="1">
                <a:latin typeface="Arial" panose="020B0604020202020204" pitchFamily="34" charset="0"/>
                <a:cs typeface="Arial" panose="020B0604020202020204" pitchFamily="34" charset="0"/>
              </a:rPr>
              <a:t>zákon č. 359/1999 Sb., o sociálně právní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3000" b="1">
                <a:latin typeface="Arial" panose="020B0604020202020204" pitchFamily="34" charset="0"/>
                <a:cs typeface="Arial" panose="020B0604020202020204" pitchFamily="34" charset="0"/>
              </a:rPr>
              <a:t>ochraně dětí</a:t>
            </a:r>
            <a:r>
              <a:rPr lang="cs-CZ" altLang="cs-CZ" sz="3000">
                <a:latin typeface="Arial" panose="020B0604020202020204" pitchFamily="34" charset="0"/>
                <a:cs typeface="Arial" panose="020B0604020202020204" pitchFamily="34" charset="0"/>
              </a:rPr>
              <a:t>, ve znění pozdějších předpisů,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3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3000" b="1">
                <a:latin typeface="Arial" panose="020B0604020202020204" pitchFamily="34" charset="0"/>
                <a:cs typeface="Arial" panose="020B0604020202020204" pitchFamily="34" charset="0"/>
              </a:rPr>
              <a:t>zákon č. 94/1963 Sb., o rodině</a:t>
            </a:r>
            <a:r>
              <a:rPr lang="cs-CZ" altLang="cs-CZ" sz="30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30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altLang="cs-CZ" sz="3000" b="1">
                <a:latin typeface="Arial" panose="020B0604020202020204" pitchFamily="34" charset="0"/>
                <a:cs typeface="Arial" panose="020B0604020202020204" pitchFamily="34" charset="0"/>
              </a:rPr>
              <a:t>zákon č. 97/1963 Sb., o mezinárodním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3000" b="1">
                <a:latin typeface="Arial" panose="020B0604020202020204" pitchFamily="34" charset="0"/>
                <a:cs typeface="Arial" panose="020B0604020202020204" pitchFamily="34" charset="0"/>
              </a:rPr>
              <a:t>    právu soukromé</a:t>
            </a:r>
            <a:endParaRPr lang="cs-CZ" altLang="cs-CZ" sz="3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3000" b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cs-CZ" altLang="cs-CZ" sz="3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8BEEA773-618F-42F3-8532-4560E4A1D7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135731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4000" dirty="0">
                <a:solidFill>
                  <a:schemeClr val="tx1"/>
                </a:solidFill>
              </a:rPr>
            </a:br>
            <a:br>
              <a:rPr lang="cs-CZ" sz="4000" dirty="0">
                <a:solidFill>
                  <a:schemeClr val="tx1"/>
                </a:solidFill>
              </a:rPr>
            </a:br>
            <a:br>
              <a:rPr lang="cs-CZ" sz="4000" dirty="0">
                <a:solidFill>
                  <a:schemeClr val="tx1"/>
                </a:solidFill>
              </a:rPr>
            </a:br>
            <a:r>
              <a:rPr lang="cs-CZ" sz="40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Podmínky  adopce</a:t>
            </a:r>
          </a:p>
        </p:txBody>
      </p:sp>
      <p:pic>
        <p:nvPicPr>
          <p:cNvPr id="9219" name="Picture 6" descr="paragraf%203">
            <a:extLst>
              <a:ext uri="{FF2B5EF4-FFF2-40B4-BE49-F238E27FC236}">
                <a16:creationId xmlns:a16="http://schemas.microsoft.com/office/drawing/2014/main" id="{1A1A5897-E810-4225-93F5-2821DBC91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000125"/>
            <a:ext cx="2514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5">
            <a:extLst>
              <a:ext uri="{FF2B5EF4-FFF2-40B4-BE49-F238E27FC236}">
                <a16:creationId xmlns:a16="http://schemas.microsoft.com/office/drawing/2014/main" id="{F84AFDCC-D30A-4449-8340-A485ABDD9F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2938" y="3000375"/>
            <a:ext cx="8501062" cy="3324225"/>
          </a:xfrm>
        </p:spPr>
        <p:txBody>
          <a:bodyPr anchor="ctr">
            <a:spAutoFit/>
          </a:bodyPr>
          <a:lstStyle/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2400">
                <a:latin typeface="Arial" panose="020B0604020202020204" pitchFamily="34" charset="0"/>
                <a:cs typeface="Times New Roman" panose="02020603050405020304" pitchFamily="18" charset="0"/>
              </a:rPr>
              <a:t>nezletilost osvojence</a:t>
            </a:r>
            <a:endParaRPr lang="cs-CZ" altLang="cs-CZ" sz="240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2400">
                <a:latin typeface="Arial" panose="020B0604020202020204" pitchFamily="34" charset="0"/>
                <a:cs typeface="Times New Roman" panose="02020603050405020304" pitchFamily="18" charset="0"/>
              </a:rPr>
              <a:t>přiměřený věkový rozdíl mezi osvojencem a osvojitelem</a:t>
            </a:r>
            <a:endParaRPr lang="cs-CZ" altLang="cs-CZ" sz="240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2400">
                <a:latin typeface="Arial" panose="020B0604020202020204" pitchFamily="34" charset="0"/>
                <a:cs typeface="Times New Roman" panose="02020603050405020304" pitchFamily="18" charset="0"/>
              </a:rPr>
              <a:t>dobrý zdravotní stav osvojitele i osvojence</a:t>
            </a:r>
            <a:endParaRPr lang="cs-CZ" altLang="cs-CZ" sz="240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2400">
                <a:latin typeface="Arial" panose="020B0604020202020204" pitchFamily="34" charset="0"/>
                <a:cs typeface="Times New Roman" panose="02020603050405020304" pitchFamily="18" charset="0"/>
              </a:rPr>
              <a:t>svolení biologických rodičů – neprojeví-li zájem po dobu    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cs-CZ" altLang="cs-CZ" sz="2400">
                <a:latin typeface="Arial" panose="020B0604020202020204" pitchFamily="34" charset="0"/>
                <a:cs typeface="Times New Roman" panose="02020603050405020304" pitchFamily="18" charset="0"/>
              </a:rPr>
              <a:t> šesti měsíců, je adopce možná</a:t>
            </a:r>
            <a:endParaRPr lang="cs-CZ" altLang="cs-CZ" sz="240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2400">
                <a:latin typeface="Arial" panose="020B0604020202020204" pitchFamily="34" charset="0"/>
                <a:cs typeface="Times New Roman" panose="02020603050405020304" pitchFamily="18" charset="0"/>
              </a:rPr>
              <a:t>osvojiteli mohou být pouze manželé</a:t>
            </a:r>
            <a:endParaRPr lang="cs-CZ" altLang="cs-CZ" sz="240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2400">
                <a:latin typeface="Arial" panose="020B0604020202020204" pitchFamily="34" charset="0"/>
                <a:cs typeface="Times New Roman" panose="02020603050405020304" pitchFamily="18" charset="0"/>
              </a:rPr>
              <a:t>zanikají příbuzenské vztahy dítěte z původní rodinou, dítě   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cs-CZ" altLang="cs-CZ" sz="2400">
                <a:latin typeface="Arial" panose="020B0604020202020204" pitchFamily="34" charset="0"/>
                <a:cs typeface="Times New Roman" panose="02020603050405020304" pitchFamily="18" charset="0"/>
              </a:rPr>
              <a:t> dostává jméno osvojitele</a:t>
            </a:r>
            <a:endParaRPr lang="cs-CZ" altLang="cs-CZ" sz="240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38CF25E-7990-43D9-A7EF-B125C1FE79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cs-CZ" sz="4000" dirty="0">
                <a:solidFill>
                  <a:schemeClr val="tx1"/>
                </a:solidFill>
              </a:rPr>
            </a:br>
            <a:r>
              <a:rPr lang="cs-CZ" sz="5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sz="53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Průběh  adopce</a:t>
            </a:r>
            <a:br>
              <a:rPr lang="cs-CZ" sz="53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40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B100B5A-F352-4F82-86C4-9BE9A405A9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3800" dirty="0">
                <a:latin typeface="Arial" pitchFamily="34" charset="0"/>
                <a:cs typeface="Arial" pitchFamily="34" charset="0"/>
              </a:rPr>
              <a:t>Zájemce o osvojení musí </a:t>
            </a:r>
            <a:r>
              <a:rPr lang="cs-CZ" sz="3800" b="1" dirty="0">
                <a:latin typeface="Arial" pitchFamily="34" charset="0"/>
                <a:cs typeface="Arial" pitchFamily="34" charset="0"/>
              </a:rPr>
              <a:t>podat žádost</a:t>
            </a:r>
            <a:r>
              <a:rPr lang="cs-CZ" sz="3800" dirty="0">
                <a:latin typeface="Arial" pitchFamily="34" charset="0"/>
                <a:cs typeface="Arial" pitchFamily="34" charset="0"/>
              </a:rPr>
              <a:t>. Pokud uchazeč splňuje </a:t>
            </a:r>
            <a:r>
              <a:rPr lang="cs-CZ" sz="4400" dirty="0">
                <a:latin typeface="Arial" pitchFamily="34" charset="0"/>
                <a:cs typeface="Arial" pitchFamily="34" charset="0"/>
              </a:rPr>
              <a:t>všechny</a:t>
            </a:r>
            <a:r>
              <a:rPr lang="cs-CZ" sz="3800" dirty="0">
                <a:latin typeface="Arial" pitchFamily="34" charset="0"/>
                <a:cs typeface="Arial" pitchFamily="34" charset="0"/>
              </a:rPr>
              <a:t> podmínky, je </a:t>
            </a:r>
            <a:r>
              <a:rPr lang="cs-CZ" sz="3800" b="1" dirty="0">
                <a:latin typeface="Arial" pitchFamily="34" charset="0"/>
                <a:cs typeface="Arial" pitchFamily="34" charset="0"/>
              </a:rPr>
              <a:t>zařazen do seznamu žadatelů</a:t>
            </a:r>
            <a:r>
              <a:rPr lang="cs-CZ" sz="3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3800" dirty="0">
                <a:latin typeface="Arial" pitchFamily="34" charset="0"/>
                <a:cs typeface="Arial" pitchFamily="34" charset="0"/>
              </a:rPr>
              <a:t>Osvojitel </a:t>
            </a:r>
            <a:r>
              <a:rPr lang="cs-CZ" sz="3800" b="1" dirty="0">
                <a:latin typeface="Arial" pitchFamily="34" charset="0"/>
                <a:cs typeface="Arial" pitchFamily="34" charset="0"/>
              </a:rPr>
              <a:t>musí povinně absolvovat přípravné školení na přijetí dítěte do rodiny</a:t>
            </a:r>
            <a:r>
              <a:rPr lang="cs-CZ" sz="3800" dirty="0">
                <a:latin typeface="Arial" pitchFamily="34" charset="0"/>
                <a:cs typeface="Arial" pitchFamily="34" charset="0"/>
              </a:rPr>
              <a:t>. Bude vyškolen na zvládání </a:t>
            </a:r>
            <a:r>
              <a:rPr lang="cs-CZ" sz="3800" b="1" dirty="0">
                <a:latin typeface="Arial" pitchFamily="34" charset="0"/>
                <a:cs typeface="Arial" pitchFamily="34" charset="0"/>
              </a:rPr>
              <a:t>obtížných situací, které mohou nastat</a:t>
            </a:r>
            <a:r>
              <a:rPr lang="cs-CZ" sz="3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3800" dirty="0">
                <a:latin typeface="Arial" pitchFamily="34" charset="0"/>
                <a:cs typeface="Arial" pitchFamily="34" charset="0"/>
              </a:rPr>
              <a:t>Před rozhodnutím soudu o osvojení dítěte se </a:t>
            </a:r>
            <a:r>
              <a:rPr lang="cs-CZ" sz="3800" b="1" dirty="0">
                <a:latin typeface="Arial" pitchFamily="34" charset="0"/>
                <a:cs typeface="Arial" pitchFamily="34" charset="0"/>
              </a:rPr>
              <a:t>musí budoucí osvojitelé nejméně tři měsíce starat o osvojence na své náklady</a:t>
            </a:r>
            <a:r>
              <a:rPr lang="cs-CZ" sz="3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3800" dirty="0">
                <a:latin typeface="Arial" pitchFamily="34" charset="0"/>
                <a:cs typeface="Arial" pitchFamily="34" charset="0"/>
              </a:rPr>
              <a:t>Po uplynutí </a:t>
            </a:r>
            <a:r>
              <a:rPr lang="cs-CZ" sz="3800" b="1" dirty="0" err="1">
                <a:latin typeface="Arial" pitchFamily="34" charset="0"/>
                <a:cs typeface="Arial" pitchFamily="34" charset="0"/>
              </a:rPr>
              <a:t>preadopční</a:t>
            </a:r>
            <a:r>
              <a:rPr lang="cs-CZ" sz="3800" b="1" dirty="0">
                <a:latin typeface="Arial" pitchFamily="34" charset="0"/>
                <a:cs typeface="Arial" pitchFamily="34" charset="0"/>
              </a:rPr>
              <a:t> péče rozhoduje soud</a:t>
            </a:r>
            <a:r>
              <a:rPr lang="cs-CZ" sz="3800" dirty="0">
                <a:latin typeface="Arial" pitchFamily="34" charset="0"/>
                <a:cs typeface="Arial" pitchFamily="34" charset="0"/>
              </a:rPr>
              <a:t> o osvojení. V případě, že jsou plněny všechny podmínky a osvojení je v zájmu dítěte, rozhodne soud o osvojení.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cs-CZ" sz="36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cs-CZ" sz="2800" dirty="0"/>
              <a:t> 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8FD5DF44-A458-4F59-B8EB-4C460E46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565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</a:endParaRPr>
          </a:p>
        </p:txBody>
      </p:sp>
      <p:sp>
        <p:nvSpPr>
          <p:cNvPr id="10245" name="Rectangle 6">
            <a:extLst>
              <a:ext uri="{FF2B5EF4-FFF2-40B4-BE49-F238E27FC236}">
                <a16:creationId xmlns:a16="http://schemas.microsoft.com/office/drawing/2014/main" id="{6F7E079D-5078-47EF-B1BA-9154F3ED6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0" cy="276225"/>
          </a:xfrm>
          <a:prstGeom prst="rect">
            <a:avLst/>
          </a:prstGeom>
          <a:solidFill>
            <a:srgbClr val="FFFF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5" name="Rectangle 5">
            <a:extLst>
              <a:ext uri="{FF2B5EF4-FFF2-40B4-BE49-F238E27FC236}">
                <a16:creationId xmlns:a16="http://schemas.microsoft.com/office/drawing/2014/main" id="{0D470E17-B424-48FA-BFEC-AA009598FA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Právní následky, příjmení a dědění  </a:t>
            </a:r>
            <a:br>
              <a:rPr lang="cs-CZ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adoptovaného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6F49F60F-1375-4E5D-A4C0-6CB1135131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cs-CZ" sz="2800" b="1" dirty="0"/>
              <a:t>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2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Osvojením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zanikají všechny vazby dítěte k původní rodině</a:t>
            </a:r>
            <a:r>
              <a:rPr lang="cs-CZ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Osvojenec se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stává členem rodiny osvojitele se všemi právy dítěte </a:t>
            </a:r>
            <a:r>
              <a:rPr lang="cs-CZ" dirty="0">
                <a:latin typeface="Arial" pitchFamily="34" charset="0"/>
                <a:cs typeface="Arial" pitchFamily="34" charset="0"/>
              </a:rPr>
              <a:t>včetně práva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dědického</a:t>
            </a:r>
            <a:r>
              <a:rPr lang="cs-CZ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Mění se příjmení dítěte. Dítě ponese příjmení svého osvojitele. Pokud jsou osvojiteli manželé, bude mít dítě příjmení jejich společných dětí.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Pokud nebylo dítě občanem ČR, nabude osvojením české státní občanství. 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Char char=""/>
              <a:defRPr/>
            </a:pPr>
            <a:endParaRPr lang="cs-CZ" sz="2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Char char=""/>
              <a:defRPr/>
            </a:pPr>
            <a:endParaRPr lang="cs-CZ" sz="2800" b="1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5C1EC9-E8D0-4D15-A834-F3B5B795B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                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Druhy adopce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314E90-4F60-4932-A4D9-844F59F1A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dirty="0"/>
              <a:t>   </a:t>
            </a:r>
            <a:r>
              <a:rPr lang="cs-CZ" sz="3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zrušitelná  adopce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sz="2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cs-CZ" sz="3100" dirty="0">
                <a:latin typeface="Arial" pitchFamily="34" charset="0"/>
                <a:cs typeface="Arial" pitchFamily="34" charset="0"/>
              </a:rPr>
              <a:t>Osvojení může být </a:t>
            </a:r>
            <a:r>
              <a:rPr lang="cs-CZ" sz="3100" b="1" dirty="0">
                <a:latin typeface="Arial" pitchFamily="34" charset="0"/>
                <a:cs typeface="Arial" pitchFamily="34" charset="0"/>
              </a:rPr>
              <a:t>zrušeno pouze ze závažných důvodů</a:t>
            </a:r>
            <a:r>
              <a:rPr lang="cs-CZ" sz="31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3100" dirty="0">
                <a:latin typeface="Arial" pitchFamily="34" charset="0"/>
                <a:cs typeface="Arial" pitchFamily="34" charset="0"/>
              </a:rPr>
              <a:t>Návrh na zrušení </a:t>
            </a:r>
            <a:r>
              <a:rPr lang="cs-CZ" sz="3100" b="1" dirty="0">
                <a:latin typeface="Arial" pitchFamily="34" charset="0"/>
                <a:cs typeface="Arial" pitchFamily="34" charset="0"/>
              </a:rPr>
              <a:t>může podat osvojitel i osvojenec</a:t>
            </a:r>
            <a:r>
              <a:rPr lang="cs-CZ" sz="31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3100" b="1" dirty="0">
                <a:latin typeface="Arial" pitchFamily="34" charset="0"/>
                <a:cs typeface="Arial" pitchFamily="34" charset="0"/>
              </a:rPr>
              <a:t>Před zrušením</a:t>
            </a:r>
            <a:r>
              <a:rPr lang="cs-CZ" sz="3100" dirty="0">
                <a:latin typeface="Arial" pitchFamily="34" charset="0"/>
                <a:cs typeface="Arial" pitchFamily="34" charset="0"/>
              </a:rPr>
              <a:t> osvojení </a:t>
            </a:r>
            <a:r>
              <a:rPr lang="cs-CZ" sz="3100" b="1" dirty="0">
                <a:latin typeface="Arial" pitchFamily="34" charset="0"/>
                <a:cs typeface="Arial" pitchFamily="34" charset="0"/>
              </a:rPr>
              <a:t>soud prověří situaci v původní rodině dítěte</a:t>
            </a:r>
            <a:r>
              <a:rPr lang="cs-CZ" sz="31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3100" b="1" dirty="0">
                <a:latin typeface="Arial" pitchFamily="34" charset="0"/>
                <a:cs typeface="Arial" pitchFamily="34" charset="0"/>
              </a:rPr>
              <a:t>V případě zrušení </a:t>
            </a:r>
            <a:r>
              <a:rPr lang="cs-CZ" sz="3100" dirty="0">
                <a:latin typeface="Arial" pitchFamily="34" charset="0"/>
                <a:cs typeface="Arial" pitchFamily="34" charset="0"/>
              </a:rPr>
              <a:t>se </a:t>
            </a:r>
            <a:r>
              <a:rPr lang="cs-CZ" sz="3100" b="1" dirty="0">
                <a:latin typeface="Arial" pitchFamily="34" charset="0"/>
                <a:cs typeface="Arial" pitchFamily="34" charset="0"/>
              </a:rPr>
              <a:t>obnovují vazby dítěte na původní rodinu</a:t>
            </a:r>
            <a:r>
              <a:rPr lang="cs-CZ" sz="3100" dirty="0">
                <a:latin typeface="Arial" pitchFamily="34" charset="0"/>
                <a:cs typeface="Arial" pitchFamily="34" charset="0"/>
              </a:rPr>
              <a:t>, vztahy k rodině osvojitele zanikají.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3100" b="1" dirty="0">
                <a:latin typeface="Arial" pitchFamily="34" charset="0"/>
                <a:cs typeface="Arial" pitchFamily="34" charset="0"/>
              </a:rPr>
              <a:t>Příjmení dítěte se mění na příjmení předchozí</a:t>
            </a:r>
            <a:r>
              <a:rPr lang="cs-CZ" sz="31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3100" b="1" dirty="0">
                <a:latin typeface="Arial" pitchFamily="34" charset="0"/>
                <a:cs typeface="Arial" pitchFamily="34" charset="0"/>
              </a:rPr>
              <a:t>Rodičům se obnovuje vyživovací povinnost </a:t>
            </a:r>
            <a:r>
              <a:rPr lang="cs-CZ" sz="3100" dirty="0">
                <a:latin typeface="Arial" pitchFamily="34" charset="0"/>
                <a:cs typeface="Arial" pitchFamily="34" charset="0"/>
              </a:rPr>
              <a:t>k dítěti.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3400" b="1" dirty="0">
                <a:latin typeface="Arial" pitchFamily="34" charset="0"/>
                <a:cs typeface="Arial" pitchFamily="34" charset="0"/>
              </a:rPr>
              <a:t>Zrušitelné osvojení může být dodatečně změněno na nezrušitelné</a:t>
            </a:r>
            <a:r>
              <a:rPr lang="cs-CZ" sz="3400" dirty="0">
                <a:latin typeface="Arial" pitchFamily="34" charset="0"/>
                <a:cs typeface="Arial" pitchFamily="34" charset="0"/>
              </a:rPr>
              <a:t>, pokud dítě nedosáhlo zletilosti. K přeměně </a:t>
            </a:r>
            <a:r>
              <a:rPr lang="cs-CZ" sz="3400" b="1" dirty="0">
                <a:latin typeface="Arial" pitchFamily="34" charset="0"/>
                <a:cs typeface="Arial" pitchFamily="34" charset="0"/>
              </a:rPr>
              <a:t>je zapotřebí souhlasu dítěte</a:t>
            </a:r>
            <a:r>
              <a:rPr lang="cs-CZ" sz="3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sz="3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F3C7389D-E781-4DCE-8094-E74EAE946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Druhy adopce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C888762D-2BE2-486C-BA01-B3D10B133B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 2"/>
              <a:buChar char=""/>
              <a:defRPr/>
            </a:pPr>
            <a:endParaRPr lang="cs-CZ" sz="28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 2"/>
              <a:buChar char=""/>
              <a:defRPr/>
            </a:pPr>
            <a:endParaRPr lang="cs-CZ" sz="2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Nezrušitelná adopce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Dítě se 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stává členem rodiny osvojitele se všemi právy a povinnostmi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dítěte.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400" b="1" dirty="0">
                <a:latin typeface="Arial" pitchFamily="34" charset="0"/>
                <a:cs typeface="Arial" pitchFamily="34" charset="0"/>
              </a:rPr>
              <a:t>Osvojitel je zapsán v matrice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na místě rodičů.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400" b="1" dirty="0">
                <a:latin typeface="Arial" pitchFamily="34" charset="0"/>
                <a:cs typeface="Arial" pitchFamily="34" charset="0"/>
              </a:rPr>
              <a:t>Nezletilému dítěti musí být alespoň jeden rok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Osvojené dítě 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může být znovu osvojeno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pokud s tím 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osvojitelé vysloví souhlas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a jsou 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splněny ostatní zákonné podmínky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 2"/>
              <a:buChar char=""/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endParaRPr lang="cs-CZ" sz="2800" dirty="0"/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826</TotalTime>
  <Words>573</Words>
  <Application>Microsoft Office PowerPoint</Application>
  <PresentationFormat>Předvádění na obrazovce (4:3)</PresentationFormat>
  <Paragraphs>117</Paragraphs>
  <Slides>15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</vt:lpstr>
      <vt:lpstr>Calibri</vt:lpstr>
      <vt:lpstr>Constantia</vt:lpstr>
      <vt:lpstr>Wingdings 2</vt:lpstr>
      <vt:lpstr>Wingdings</vt:lpstr>
      <vt:lpstr>Times New Roman</vt:lpstr>
      <vt:lpstr>Garamond</vt:lpstr>
      <vt:lpstr>Tok</vt:lpstr>
      <vt:lpstr>Prezentace aplikace PowerPoint</vt:lpstr>
      <vt:lpstr>                Adopce dětí</vt:lpstr>
      <vt:lpstr>           Základní pojmy</vt:lpstr>
      <vt:lpstr>                   Adopce</vt:lpstr>
      <vt:lpstr>   Podmínky  adopce</vt:lpstr>
      <vt:lpstr>   Průběh  adopce  </vt:lpstr>
      <vt:lpstr>            Právní následky, příjmení a dědění                               adoptovaného</vt:lpstr>
      <vt:lpstr>                 Druhy adopce</vt:lpstr>
      <vt:lpstr>               Druhy adopce</vt:lpstr>
      <vt:lpstr>                    Opakování</vt:lpstr>
      <vt:lpstr>       Pěstounská péče</vt:lpstr>
      <vt:lpstr>     Podmínky pěst. péče</vt:lpstr>
      <vt:lpstr>    Dávky pěstounské péče</vt:lpstr>
      <vt:lpstr>Skupinová forma pěst.péče </vt:lpstr>
      <vt:lpstr>             Opakování</vt:lpstr>
    </vt:vector>
  </TitlesOfParts>
  <Company>sva_home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Máte podnikatelský duch?</dc:title>
  <dc:creator>vlasta</dc:creator>
  <cp:lastModifiedBy>PC</cp:lastModifiedBy>
  <cp:revision>64</cp:revision>
  <dcterms:created xsi:type="dcterms:W3CDTF">2006-11-19T23:44:29Z</dcterms:created>
  <dcterms:modified xsi:type="dcterms:W3CDTF">2020-04-23T07:02:55Z</dcterms:modified>
</cp:coreProperties>
</file>