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2" r:id="rId6"/>
    <p:sldId id="263" r:id="rId7"/>
    <p:sldId id="265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C2130-B2C1-4FC4-A0D7-CF16715AE8A8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F0B1E-C483-40B1-A7A9-3CC747BF915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D78A31-90CA-44BF-9B06-CAE9D371994E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8A31-90CA-44BF-9B06-CAE9D371994E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8A31-90CA-44BF-9B06-CAE9D371994E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D78A31-90CA-44BF-9B06-CAE9D371994E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D78A31-90CA-44BF-9B06-CAE9D371994E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8A31-90CA-44BF-9B06-CAE9D371994E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8A31-90CA-44BF-9B06-CAE9D371994E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D78A31-90CA-44BF-9B06-CAE9D371994E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8A31-90CA-44BF-9B06-CAE9D371994E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D78A31-90CA-44BF-9B06-CAE9D371994E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D78A31-90CA-44BF-9B06-CAE9D371994E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D78A31-90CA-44BF-9B06-CAE9D371994E}" type="datetimeFigureOut">
              <a:rPr lang="cs-CZ" smtClean="0"/>
              <a:pPr/>
              <a:t>27.4.2012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0"/>
            <a:ext cx="7429520" cy="16430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2286000" y="1857364"/>
            <a:ext cx="68580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Název školy:</a:t>
            </a:r>
            <a:r>
              <a:rPr lang="cs-CZ" dirty="0" smtClean="0">
                <a:solidFill>
                  <a:schemeClr val="accent1"/>
                </a:solidFill>
              </a:rPr>
              <a:t> Střední průmyslová škola, Ostrava - Vítkovice, 	příspěvková organizace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Autor:</a:t>
            </a:r>
            <a:r>
              <a:rPr lang="cs-CZ" dirty="0" smtClean="0">
                <a:solidFill>
                  <a:schemeClr val="accent1"/>
                </a:solidFill>
              </a:rPr>
              <a:t> 		PaedDr. Hana Mikolajková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Datum:</a:t>
            </a:r>
            <a:r>
              <a:rPr lang="cs-CZ" dirty="0" smtClean="0">
                <a:solidFill>
                  <a:schemeClr val="accent1"/>
                </a:solidFill>
              </a:rPr>
              <a:t> 		07.04.2012</a:t>
            </a:r>
          </a:p>
          <a:p>
            <a:endParaRPr lang="cs-CZ" b="1" dirty="0" smtClean="0">
              <a:solidFill>
                <a:srgbClr val="FFC000"/>
              </a:solidFill>
            </a:endParaRPr>
          </a:p>
          <a:p>
            <a:r>
              <a:rPr lang="cs-CZ" b="1" dirty="0" smtClean="0">
                <a:solidFill>
                  <a:srgbClr val="FFC000"/>
                </a:solidFill>
              </a:rPr>
              <a:t>Název:</a:t>
            </a:r>
            <a:r>
              <a:rPr lang="cs-CZ" dirty="0" smtClean="0">
                <a:solidFill>
                  <a:srgbClr val="FFC000"/>
                </a:solidFill>
              </a:rPr>
              <a:t> 		</a:t>
            </a:r>
            <a:r>
              <a:rPr lang="cs-CZ" dirty="0" smtClean="0">
                <a:solidFill>
                  <a:srgbClr val="FFC000"/>
                </a:solidFill>
              </a:rPr>
              <a:t>VY_32_INOVACE_8.2.7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Číslo projektu:</a:t>
            </a:r>
            <a:r>
              <a:rPr lang="cs-CZ" dirty="0" smtClean="0">
                <a:solidFill>
                  <a:schemeClr val="accent1"/>
                </a:solidFill>
              </a:rPr>
              <a:t> 	CZ.1.07/1.5.00/34.0125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Téma:</a:t>
            </a:r>
            <a:r>
              <a:rPr lang="cs-CZ" dirty="0" smtClean="0">
                <a:solidFill>
                  <a:schemeClr val="accent1"/>
                </a:solidFill>
              </a:rPr>
              <a:t>  	   </a:t>
            </a:r>
            <a:r>
              <a:rPr lang="cs-CZ" sz="2400" dirty="0" smtClean="0">
                <a:solidFill>
                  <a:srgbClr val="FF0000"/>
                </a:solidFill>
              </a:rPr>
              <a:t>Stupňování přídavných jmen-prezentace</a:t>
            </a:r>
            <a:endParaRPr lang="cs-CZ" sz="2400" dirty="0" smtClean="0">
              <a:solidFill>
                <a:srgbClr val="FF0000"/>
              </a:solidFill>
            </a:endParaRP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Anotace:</a:t>
            </a:r>
            <a:r>
              <a:rPr lang="cs-CZ" dirty="0" smtClean="0">
                <a:solidFill>
                  <a:schemeClr val="accent1"/>
                </a:solidFill>
              </a:rPr>
              <a:t> "DUM; Prezentace slouží k vysvětlení  nového </a:t>
            </a:r>
            <a:r>
              <a:rPr lang="cs-CZ" smtClean="0">
                <a:solidFill>
                  <a:schemeClr val="accent1"/>
                </a:solidFill>
              </a:rPr>
              <a:t>gramatického </a:t>
            </a:r>
            <a:r>
              <a:rPr lang="cs-CZ" smtClean="0">
                <a:solidFill>
                  <a:schemeClr val="accent1"/>
                </a:solidFill>
              </a:rPr>
              <a:t>učiva.Žáci </a:t>
            </a:r>
            <a:r>
              <a:rPr lang="cs-CZ" dirty="0" smtClean="0">
                <a:solidFill>
                  <a:schemeClr val="accent1"/>
                </a:solidFill>
              </a:rPr>
              <a:t>se </a:t>
            </a:r>
            <a:r>
              <a:rPr lang="cs-CZ" dirty="0" smtClean="0">
                <a:solidFill>
                  <a:schemeClr val="accent1"/>
                </a:solidFill>
              </a:rPr>
              <a:t>interaktivně, ústně i písemně seznamují s novým učivem.“</a:t>
            </a:r>
            <a:endParaRPr lang="cs-CZ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48" cy="868346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70C0"/>
                </a:solidFill>
              </a:rPr>
              <a:t>Pravidelné stupňování</a:t>
            </a:r>
            <a:endParaRPr lang="cs-CZ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543824" cy="4411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  <a:gridCol w="1881198"/>
                <a:gridCol w="1928826"/>
              </a:tblGrid>
              <a:tr h="614354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1.stupeň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i="0" dirty="0" err="1" smtClean="0">
                          <a:solidFill>
                            <a:srgbClr val="002060"/>
                          </a:solidFill>
                        </a:rPr>
                        <a:t>schnell</a:t>
                      </a:r>
                      <a:endParaRPr lang="cs-CZ" b="1" i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solidFill>
                            <a:srgbClr val="002060"/>
                          </a:solidFill>
                        </a:rPr>
                        <a:t>kalt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………………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2.stupeň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i="0" dirty="0" err="1" smtClean="0">
                          <a:solidFill>
                            <a:srgbClr val="002060"/>
                          </a:solidFill>
                        </a:rPr>
                        <a:t>schnell</a:t>
                      </a:r>
                      <a:r>
                        <a:rPr lang="cs-CZ" sz="2000" b="1" i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er</a:t>
                      </a:r>
                      <a:endParaRPr lang="cs-CZ" sz="2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solidFill>
                            <a:srgbClr val="002060"/>
                          </a:solidFill>
                        </a:rPr>
                        <a:t>kält</a:t>
                      </a:r>
                      <a:r>
                        <a:rPr lang="cs-CZ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……″……..</a:t>
                      </a:r>
                      <a:r>
                        <a:rPr lang="cs-CZ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0013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3.stupeň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i="0" dirty="0" smtClean="0">
                          <a:solidFill>
                            <a:srgbClr val="002060"/>
                          </a:solidFill>
                        </a:rPr>
                        <a:t>der ,</a:t>
                      </a:r>
                      <a:r>
                        <a:rPr lang="cs-CZ" b="1" i="0" dirty="0" err="1" smtClean="0">
                          <a:solidFill>
                            <a:srgbClr val="002060"/>
                          </a:solidFill>
                        </a:rPr>
                        <a:t>die</a:t>
                      </a:r>
                      <a:r>
                        <a:rPr lang="cs-CZ" b="1" i="0" dirty="0" smtClean="0">
                          <a:solidFill>
                            <a:srgbClr val="002060"/>
                          </a:solidFill>
                        </a:rPr>
                        <a:t> ,das </a:t>
                      </a:r>
                      <a:r>
                        <a:rPr lang="cs-CZ" b="1" i="0" dirty="0" err="1" smtClean="0">
                          <a:solidFill>
                            <a:srgbClr val="002060"/>
                          </a:solidFill>
                        </a:rPr>
                        <a:t>schnell</a:t>
                      </a:r>
                      <a:r>
                        <a:rPr lang="cs-CZ" sz="2000" b="1" i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</a:t>
                      </a:r>
                      <a:r>
                        <a:rPr lang="cs-CZ" sz="1800" b="1" i="0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cs-CZ" sz="1800" b="1" i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der,</a:t>
                      </a:r>
                      <a:r>
                        <a:rPr lang="cs-CZ" b="1" dirty="0" err="1" smtClean="0">
                          <a:solidFill>
                            <a:srgbClr val="002060"/>
                          </a:solidFill>
                        </a:rPr>
                        <a:t>die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,das </a:t>
                      </a:r>
                      <a:r>
                        <a:rPr lang="cs-CZ" b="1" dirty="0" err="1" smtClean="0">
                          <a:solidFill>
                            <a:srgbClr val="002060"/>
                          </a:solidFill>
                        </a:rPr>
                        <a:t>kält</a:t>
                      </a:r>
                      <a:r>
                        <a:rPr lang="cs-CZ" sz="2000" b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e</a:t>
                      </a:r>
                      <a:r>
                        <a:rPr lang="cs-CZ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cs-CZ" sz="1800" b="1" dirty="0" err="1" smtClean="0">
                          <a:solidFill>
                            <a:srgbClr val="002060"/>
                          </a:solidFill>
                        </a:rPr>
                        <a:t>e</a:t>
                      </a:r>
                      <a:endParaRPr lang="cs-CZ" sz="1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der,</a:t>
                      </a:r>
                      <a:r>
                        <a:rPr lang="cs-CZ" b="1" dirty="0" err="1" smtClean="0">
                          <a:solidFill>
                            <a:srgbClr val="002060"/>
                          </a:solidFill>
                        </a:rPr>
                        <a:t>die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,das              ……″…..(e)</a:t>
                      </a:r>
                      <a:r>
                        <a:rPr lang="cs-CZ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cs-CZ" b="1" dirty="0" err="1" smtClean="0">
                          <a:solidFill>
                            <a:srgbClr val="002060"/>
                          </a:solidFill>
                        </a:rPr>
                        <a:t>e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17936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pozn.: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ve 3.stupni člen vybíráme podle podstatného jména –zde se jedná o 1.pád j.č.</a:t>
                      </a:r>
                      <a:endParaRPr lang="cs-CZ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ve 2.a 3. stupni se a,o,u většinou přehlasuje</a:t>
                      </a:r>
                      <a:endParaRPr lang="cs-CZ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po   </a:t>
                      </a:r>
                      <a:r>
                        <a:rPr lang="cs-CZ" sz="2000" b="1" dirty="0" smtClean="0"/>
                        <a:t>t,d,z,s</a:t>
                      </a:r>
                      <a:r>
                        <a:rPr lang="cs-CZ" b="1" dirty="0" smtClean="0"/>
                        <a:t>, samohláskách a dvojhláskách vkládáme kvůli</a:t>
                      </a:r>
                      <a:r>
                        <a:rPr lang="cs-CZ" b="1" baseline="0" dirty="0" smtClean="0"/>
                        <a:t> výslovnosti </a:t>
                      </a:r>
                      <a:r>
                        <a:rPr lang="cs-CZ" sz="2400" b="1" baseline="0" dirty="0" smtClean="0"/>
                        <a:t>e</a:t>
                      </a:r>
                      <a:endParaRPr lang="cs-CZ" sz="24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543824" cy="1154098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70C0"/>
                </a:solidFill>
              </a:rPr>
              <a:t>Pravopisné zvláštnosti a nepravidelné stupňování</a:t>
            </a:r>
            <a:endParaRPr lang="cs-CZ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500034" y="1729891"/>
          <a:ext cx="7467600" cy="4853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600"/>
                <a:gridCol w="1244600"/>
                <a:gridCol w="1244600"/>
                <a:gridCol w="1266860"/>
                <a:gridCol w="1214446"/>
                <a:gridCol w="1252494"/>
              </a:tblGrid>
              <a:tr h="656879">
                <a:tc>
                  <a:txBody>
                    <a:bodyPr/>
                    <a:lstStyle/>
                    <a:p>
                      <a:r>
                        <a:rPr lang="cs-CZ" b="1" dirty="0" smtClean="0"/>
                        <a:t>1.stupeň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nah</a:t>
                      </a:r>
                      <a:r>
                        <a:rPr lang="cs-CZ" b="1" dirty="0" smtClean="0"/>
                        <a:t>-blízký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hoch-vysoký     </a:t>
                      </a:r>
                      <a:r>
                        <a:rPr lang="cs-CZ" b="1" dirty="0" err="1" smtClean="0"/>
                        <a:t>gro</a:t>
                      </a:r>
                      <a:r>
                        <a:rPr lang="el-GR" b="1" dirty="0" smtClean="0"/>
                        <a:t>β</a:t>
                      </a:r>
                      <a:r>
                        <a:rPr lang="cs-CZ" b="1" dirty="0" smtClean="0"/>
                        <a:t>-velký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dunkel</a:t>
                      </a:r>
                      <a:r>
                        <a:rPr lang="cs-CZ" b="1" dirty="0" smtClean="0"/>
                        <a:t>-tmavý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gut-dobrý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viele</a:t>
                      </a:r>
                      <a:r>
                        <a:rPr lang="cs-CZ" b="1" dirty="0" smtClean="0"/>
                        <a:t>-mnoho,mnozí-mn.č.</a:t>
                      </a:r>
                      <a:endParaRPr lang="cs-CZ" b="1" dirty="0"/>
                    </a:p>
                  </a:txBody>
                  <a:tcPr/>
                </a:tc>
              </a:tr>
              <a:tr h="738989">
                <a:tc>
                  <a:txBody>
                    <a:bodyPr/>
                    <a:lstStyle/>
                    <a:p>
                      <a:r>
                        <a:rPr lang="cs-CZ" b="1" dirty="0" smtClean="0"/>
                        <a:t>2.stupeň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näher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höher</a:t>
                      </a:r>
                      <a:r>
                        <a:rPr lang="cs-CZ" b="1" dirty="0" smtClean="0"/>
                        <a:t>      </a:t>
                      </a:r>
                      <a:r>
                        <a:rPr lang="cs-CZ" b="1" dirty="0" err="1" smtClean="0"/>
                        <a:t>grö</a:t>
                      </a:r>
                      <a:r>
                        <a:rPr lang="el-GR" b="1" dirty="0" smtClean="0"/>
                        <a:t>β</a:t>
                      </a:r>
                      <a:r>
                        <a:rPr lang="cs-CZ" b="1" dirty="0" err="1" smtClean="0"/>
                        <a:t>er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dunkler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besser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mehr</a:t>
                      </a:r>
                      <a:endParaRPr lang="cs-CZ" b="1" dirty="0"/>
                    </a:p>
                  </a:txBody>
                  <a:tcPr/>
                </a:tc>
              </a:tr>
              <a:tr h="81871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3.stupeň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der </a:t>
                      </a:r>
                      <a:r>
                        <a:rPr lang="cs-CZ" b="1" dirty="0" err="1" smtClean="0"/>
                        <a:t>nächste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der </a:t>
                      </a:r>
                      <a:r>
                        <a:rPr lang="cs-CZ" b="1" dirty="0" err="1" smtClean="0"/>
                        <a:t>höchste</a:t>
                      </a:r>
                      <a:r>
                        <a:rPr lang="cs-CZ" b="1" dirty="0" smtClean="0"/>
                        <a:t>   </a:t>
                      </a:r>
                      <a:r>
                        <a:rPr lang="cs-CZ" b="1" dirty="0" err="1" smtClean="0"/>
                        <a:t>grö</a:t>
                      </a:r>
                      <a:r>
                        <a:rPr lang="el-GR" b="1" dirty="0" smtClean="0"/>
                        <a:t>β</a:t>
                      </a:r>
                      <a:r>
                        <a:rPr lang="cs-CZ" b="1" dirty="0" err="1" smtClean="0"/>
                        <a:t>te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der </a:t>
                      </a:r>
                      <a:r>
                        <a:rPr lang="cs-CZ" b="1" dirty="0" err="1" smtClean="0"/>
                        <a:t>dunkelste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der </a:t>
                      </a:r>
                      <a:r>
                        <a:rPr lang="cs-CZ" b="1" dirty="0" err="1" smtClean="0"/>
                        <a:t>beste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die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meisten</a:t>
                      </a:r>
                      <a:endParaRPr lang="cs-CZ" b="1" dirty="0"/>
                    </a:p>
                  </a:txBody>
                  <a:tcPr/>
                </a:tc>
              </a:tr>
              <a:tr h="426239">
                <a:tc>
                  <a:txBody>
                    <a:bodyPr/>
                    <a:lstStyle/>
                    <a:p>
                      <a:r>
                        <a:rPr lang="cs-CZ" b="1" dirty="0" smtClean="0"/>
                        <a:t>pozn.: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3.stupeň-překlad-také příští a další-der </a:t>
                      </a:r>
                      <a:r>
                        <a:rPr lang="cs-CZ" b="0" dirty="0" err="1" smtClean="0"/>
                        <a:t>nächste</a:t>
                      </a:r>
                      <a:r>
                        <a:rPr lang="cs-CZ" b="0" dirty="0" smtClean="0"/>
                        <a:t> </a:t>
                      </a:r>
                      <a:r>
                        <a:rPr lang="cs-CZ" b="0" dirty="0" err="1" smtClean="0"/>
                        <a:t>Patient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hoch</a:t>
                      </a:r>
                      <a:r>
                        <a:rPr lang="cs-CZ" b="1" dirty="0" smtClean="0"/>
                        <a:t>-</a:t>
                      </a:r>
                      <a:r>
                        <a:rPr lang="cs-CZ" b="0" dirty="0" smtClean="0"/>
                        <a:t>o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0" dirty="0" smtClean="0"/>
                        <a:t>věcech a jevech-neživotnost               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gro</a:t>
                      </a:r>
                      <a:r>
                        <a:rPr lang="el-GR" b="1" dirty="0" smtClean="0">
                          <a:solidFill>
                            <a:srgbClr val="FF0000"/>
                          </a:solidFill>
                        </a:rPr>
                        <a:t>β</a:t>
                      </a:r>
                      <a:r>
                        <a:rPr lang="cs-CZ" b="0" dirty="0" smtClean="0"/>
                        <a:t>-o lidech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vypouští ve 2.stupni 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po 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die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meisten</a:t>
                      </a:r>
                      <a:r>
                        <a:rPr lang="cs-CZ" b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b="0" dirty="0" smtClean="0"/>
                        <a:t>je přísudek v množném</a:t>
                      </a:r>
                      <a:r>
                        <a:rPr lang="cs-CZ" b="0" baseline="0" dirty="0" smtClean="0"/>
                        <a:t> čísle</a:t>
                      </a:r>
                      <a:endParaRPr lang="cs-CZ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0.gstatic.com/images?q=tbn:ANd9GcQ8h5G5TnPw3UBOJPM1j08BZLEGM2UVsWDgsOhjeIgCXUgHxThy7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00042"/>
            <a:ext cx="2466975" cy="1847851"/>
          </a:xfrm>
          <a:prstGeom prst="rect">
            <a:avLst/>
          </a:prstGeom>
          <a:noFill/>
        </p:spPr>
      </p:pic>
      <p:pic>
        <p:nvPicPr>
          <p:cNvPr id="1028" name="Picture 4" descr="http://t3.gstatic.com/images?q=tbn:ANd9GcTu7rR8VzdQGQ5m_dMIzB8XFRRqyA6NUufv9pY3nfnd4L9E3Yv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571744"/>
            <a:ext cx="2562225" cy="1781176"/>
          </a:xfrm>
          <a:prstGeom prst="rect">
            <a:avLst/>
          </a:prstGeom>
          <a:noFill/>
        </p:spPr>
      </p:pic>
      <p:pic>
        <p:nvPicPr>
          <p:cNvPr id="1030" name="Picture 6" descr="http://t3.gstatic.com/images?q=tbn:ANd9GcRtuC1ijstn38oPPVXmR5ULcSTbP5CKmV34FmlKfEU8wCeDgnM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4714884"/>
            <a:ext cx="2500330" cy="1643050"/>
          </a:xfrm>
          <a:prstGeom prst="rect">
            <a:avLst/>
          </a:prstGeom>
          <a:noFill/>
        </p:spPr>
      </p:pic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3286116" y="285728"/>
            <a:ext cx="4638684" cy="6188224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hoch-</a:t>
            </a:r>
            <a:r>
              <a:rPr lang="cs-CZ" sz="2800" b="1" dirty="0" err="1" smtClean="0"/>
              <a:t>höher</a:t>
            </a:r>
            <a:r>
              <a:rPr lang="cs-CZ" sz="2800" b="1" dirty="0" smtClean="0"/>
              <a:t>-der </a:t>
            </a:r>
            <a:r>
              <a:rPr lang="cs-CZ" sz="2800" b="1" dirty="0" err="1" smtClean="0"/>
              <a:t>höchste</a:t>
            </a:r>
            <a:endParaRPr lang="cs-CZ" sz="2800" b="1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Der Říp ist </a:t>
            </a:r>
            <a:r>
              <a:rPr lang="cs-CZ" b="1" dirty="0" smtClean="0"/>
              <a:t>hoch.                                               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Die </a:t>
            </a:r>
            <a:r>
              <a:rPr lang="cs-CZ" dirty="0" err="1" smtClean="0"/>
              <a:t>Schneekoppe</a:t>
            </a:r>
            <a:r>
              <a:rPr lang="cs-CZ" dirty="0" smtClean="0"/>
              <a:t> ist </a:t>
            </a:r>
            <a:r>
              <a:rPr lang="cs-CZ" b="1" dirty="0" err="1" smtClean="0"/>
              <a:t>höher</a:t>
            </a:r>
            <a:r>
              <a:rPr lang="cs-CZ" b="1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Die </a:t>
            </a:r>
            <a:r>
              <a:rPr lang="cs-CZ" dirty="0" err="1" smtClean="0"/>
              <a:t>Gerlachspitze</a:t>
            </a:r>
            <a:r>
              <a:rPr lang="cs-CZ" dirty="0" smtClean="0"/>
              <a:t> ist </a:t>
            </a:r>
            <a:r>
              <a:rPr lang="cs-CZ" b="1" dirty="0" smtClean="0"/>
              <a:t>der</a:t>
            </a:r>
            <a:r>
              <a:rPr lang="cs-CZ" dirty="0" smtClean="0"/>
              <a:t> </a:t>
            </a:r>
            <a:r>
              <a:rPr lang="cs-CZ" b="1" dirty="0" err="1" smtClean="0"/>
              <a:t>höchste</a:t>
            </a:r>
            <a:r>
              <a:rPr lang="cs-CZ" dirty="0" smtClean="0"/>
              <a:t> </a:t>
            </a:r>
            <a:r>
              <a:rPr lang="cs-CZ" dirty="0" err="1" smtClean="0"/>
              <a:t>Berg</a:t>
            </a:r>
            <a:r>
              <a:rPr lang="cs-CZ" dirty="0" smtClean="0"/>
              <a:t> in der </a:t>
            </a:r>
            <a:r>
              <a:rPr lang="cs-CZ" dirty="0" err="1" smtClean="0"/>
              <a:t>Slowakei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t0.gstatic.com/images?q=tbn:ANd9GcQx1ldK-AUzky7okpU8vlwWihntOy07F-LhQHxMjEAapJGq6b1N8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142984"/>
            <a:ext cx="1733550" cy="2638426"/>
          </a:xfrm>
          <a:prstGeom prst="rect">
            <a:avLst/>
          </a:prstGeom>
          <a:noFill/>
        </p:spPr>
      </p:pic>
      <p:pic>
        <p:nvPicPr>
          <p:cNvPr id="19460" name="Picture 4" descr="http://t2.gstatic.com/images?q=tbn:ANd9GcQnRX_1qENhJneyWE4dh83DpXFo55OgFR6_KhFnH2Nb2m_RXWzt2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1428736"/>
            <a:ext cx="2976565" cy="1743076"/>
          </a:xfrm>
          <a:prstGeom prst="rect">
            <a:avLst/>
          </a:prstGeom>
          <a:noFill/>
        </p:spPr>
      </p:pic>
      <p:pic>
        <p:nvPicPr>
          <p:cNvPr id="19462" name="Picture 6" descr="http://t0.gstatic.com/images?q=tbn:ANd9GcSSkBF23HdIxf8S9rL4IMMHwbcX4UFYBB1wMMnKkg8PH8N5G1Q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1142984"/>
            <a:ext cx="1695450" cy="2686051"/>
          </a:xfrm>
          <a:prstGeom prst="rect">
            <a:avLst/>
          </a:prstGeom>
          <a:noFill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2386" cy="725470"/>
          </a:xfrm>
        </p:spPr>
        <p:txBody>
          <a:bodyPr>
            <a:normAutofit fontScale="90000"/>
          </a:bodyPr>
          <a:lstStyle/>
          <a:p>
            <a:r>
              <a:rPr lang="cs-CZ" sz="2800" b="1" dirty="0" smtClean="0"/>
              <a:t>      Velký     </a:t>
            </a:r>
            <a:r>
              <a:rPr lang="cs-CZ" sz="3200" b="1" dirty="0" smtClean="0"/>
              <a:t>-    </a:t>
            </a:r>
            <a:r>
              <a:rPr lang="cs-CZ" sz="3600" b="1" dirty="0" smtClean="0"/>
              <a:t>větší   </a:t>
            </a:r>
            <a:r>
              <a:rPr lang="cs-CZ" sz="3200" b="1" dirty="0" smtClean="0"/>
              <a:t>-   </a:t>
            </a:r>
            <a:r>
              <a:rPr lang="cs-CZ" sz="4800" b="1" dirty="0" smtClean="0"/>
              <a:t>největší</a:t>
            </a:r>
            <a:endParaRPr lang="cs-CZ" sz="4800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4000504"/>
            <a:ext cx="7467600" cy="2473448"/>
          </a:xfrm>
        </p:spPr>
        <p:txBody>
          <a:bodyPr/>
          <a:lstStyle/>
          <a:p>
            <a:r>
              <a:rPr lang="cs-CZ" dirty="0" smtClean="0"/>
              <a:t>Jaromír </a:t>
            </a:r>
            <a:r>
              <a:rPr lang="cs-CZ" dirty="0" err="1" smtClean="0"/>
              <a:t>Nohavica</a:t>
            </a:r>
            <a:r>
              <a:rPr lang="cs-CZ" dirty="0" smtClean="0"/>
              <a:t> ist </a:t>
            </a:r>
            <a:r>
              <a:rPr lang="cs-CZ" sz="2800" b="1" dirty="0" err="1" smtClean="0"/>
              <a:t>gro</a:t>
            </a:r>
            <a:r>
              <a:rPr lang="el-GR" sz="2800" b="1" dirty="0" smtClean="0"/>
              <a:t>β</a:t>
            </a:r>
            <a:r>
              <a:rPr lang="cs-CZ" sz="2800" b="1" dirty="0" smtClean="0"/>
              <a:t>.</a:t>
            </a:r>
          </a:p>
          <a:p>
            <a:r>
              <a:rPr lang="cs-CZ" dirty="0" smtClean="0"/>
              <a:t>Jaromír Jágr ist </a:t>
            </a:r>
            <a:r>
              <a:rPr lang="cs-CZ" sz="3600" b="1" dirty="0" err="1" smtClean="0"/>
              <a:t>grö</a:t>
            </a:r>
            <a:r>
              <a:rPr lang="el-GR" sz="3600" b="1" dirty="0" smtClean="0"/>
              <a:t>β</a:t>
            </a:r>
            <a:r>
              <a:rPr lang="cs-CZ" sz="3600" b="1" dirty="0" err="1" smtClean="0"/>
              <a:t>er</a:t>
            </a:r>
            <a:r>
              <a:rPr lang="cs-CZ" sz="3600" b="1" dirty="0" smtClean="0"/>
              <a:t>.</a:t>
            </a:r>
          </a:p>
          <a:p>
            <a:r>
              <a:rPr lang="cs-CZ" dirty="0" err="1" smtClean="0"/>
              <a:t>Dieser</a:t>
            </a:r>
            <a:r>
              <a:rPr lang="cs-CZ" dirty="0" smtClean="0"/>
              <a:t>  </a:t>
            </a:r>
            <a:r>
              <a:rPr lang="cs-CZ" dirty="0" err="1" smtClean="0"/>
              <a:t>Türke</a:t>
            </a:r>
            <a:r>
              <a:rPr lang="cs-CZ" dirty="0" smtClean="0"/>
              <a:t> ist </a:t>
            </a:r>
            <a:r>
              <a:rPr lang="cs-CZ" sz="4000" b="1" dirty="0" smtClean="0"/>
              <a:t>der </a:t>
            </a:r>
            <a:r>
              <a:rPr lang="cs-CZ" sz="4000" b="1" dirty="0" err="1" smtClean="0"/>
              <a:t>grö</a:t>
            </a:r>
            <a:r>
              <a:rPr lang="el-GR" sz="4000" b="1" dirty="0" smtClean="0"/>
              <a:t>β</a:t>
            </a:r>
            <a:r>
              <a:rPr lang="cs-CZ" sz="4000" b="1" dirty="0" err="1" smtClean="0"/>
              <a:t>te</a:t>
            </a:r>
            <a:r>
              <a:rPr lang="cs-CZ" sz="4000" b="1" dirty="0" smtClean="0"/>
              <a:t> </a:t>
            </a:r>
            <a:r>
              <a:rPr lang="cs-CZ" dirty="0" smtClean="0"/>
              <a:t>Mann </a:t>
            </a:r>
            <a:r>
              <a:rPr lang="cs-CZ" dirty="0" err="1" smtClean="0"/>
              <a:t>auf</a:t>
            </a:r>
            <a:r>
              <a:rPr lang="cs-CZ" dirty="0" smtClean="0"/>
              <a:t> der </a:t>
            </a:r>
            <a:r>
              <a:rPr lang="cs-CZ" dirty="0" err="1" smtClean="0"/>
              <a:t>Welt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4857752" y="857232"/>
            <a:ext cx="2557474" cy="128588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002060"/>
                </a:solidFill>
              </a:rPr>
              <a:t>                   </a:t>
            </a:r>
            <a:r>
              <a:rPr lang="cs-CZ" sz="4000" b="1" dirty="0" smtClean="0">
                <a:solidFill>
                  <a:srgbClr val="002060"/>
                </a:solidFill>
              </a:rPr>
              <a:t>srovnání  </a:t>
            </a:r>
            <a:r>
              <a:rPr lang="cs-CZ" sz="3200" b="1" dirty="0" smtClean="0">
                <a:solidFill>
                  <a:srgbClr val="002060"/>
                </a:solidFill>
              </a:rPr>
              <a:t>                </a:t>
            </a:r>
            <a:endParaRPr lang="cs-CZ" sz="3200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0034" y="857232"/>
            <a:ext cx="7358114" cy="5214974"/>
          </a:xfrm>
          <a:prstGeom prst="curvedLeftArrow">
            <a:avLst/>
          </a:prstGeom>
        </p:spPr>
        <p:txBody>
          <a:bodyPr>
            <a:normAutofit lnSpcReduction="10000"/>
          </a:bodyPr>
          <a:lstStyle/>
          <a:p>
            <a:r>
              <a:rPr lang="cs-CZ" dirty="0" smtClean="0"/>
              <a:t>Je </a:t>
            </a:r>
            <a:r>
              <a:rPr lang="cs-CZ" sz="2800" b="1" dirty="0" smtClean="0">
                <a:solidFill>
                  <a:srgbClr val="FF0000"/>
                </a:solidFill>
              </a:rPr>
              <a:t>tak</a:t>
            </a:r>
            <a:r>
              <a:rPr lang="cs-CZ" dirty="0" smtClean="0"/>
              <a:t> starý </a:t>
            </a:r>
            <a:r>
              <a:rPr lang="cs-CZ" sz="2800" b="1" dirty="0" smtClean="0">
                <a:solidFill>
                  <a:srgbClr val="FF0000"/>
                </a:solidFill>
              </a:rPr>
              <a:t>jako</a:t>
            </a:r>
            <a:r>
              <a:rPr lang="cs-CZ" dirty="0" smtClean="0"/>
              <a:t> já.                  1.stupeň</a:t>
            </a:r>
          </a:p>
          <a:p>
            <a:r>
              <a:rPr lang="cs-CZ" dirty="0" err="1" smtClean="0"/>
              <a:t>Er</a:t>
            </a:r>
            <a:r>
              <a:rPr lang="cs-CZ" dirty="0" smtClean="0"/>
              <a:t> ist </a:t>
            </a:r>
            <a:r>
              <a:rPr lang="cs-CZ" sz="2800" b="1" dirty="0" err="1" smtClean="0">
                <a:solidFill>
                  <a:srgbClr val="FF0000"/>
                </a:solidFill>
              </a:rPr>
              <a:t>so</a:t>
            </a:r>
            <a:r>
              <a:rPr lang="cs-CZ" dirty="0" smtClean="0"/>
              <a:t> alt </a:t>
            </a:r>
            <a:r>
              <a:rPr lang="cs-CZ" sz="2800" b="1" dirty="0" err="1" smtClean="0">
                <a:solidFill>
                  <a:srgbClr val="FF0000"/>
                </a:solidFill>
              </a:rPr>
              <a:t>wie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.                </a:t>
            </a:r>
            <a:r>
              <a:rPr lang="cs-CZ" sz="2800" b="1" dirty="0" err="1" smtClean="0">
                <a:solidFill>
                  <a:srgbClr val="FF0000"/>
                </a:solidFill>
              </a:rPr>
              <a:t>so</a:t>
            </a:r>
            <a:r>
              <a:rPr lang="cs-CZ" sz="2800" b="1" dirty="0" smtClean="0">
                <a:solidFill>
                  <a:srgbClr val="FF0000"/>
                </a:solidFill>
              </a:rPr>
              <a:t>……</a:t>
            </a:r>
            <a:r>
              <a:rPr lang="cs-CZ" sz="2800" b="1" dirty="0" err="1" smtClean="0">
                <a:solidFill>
                  <a:srgbClr val="FF0000"/>
                </a:solidFill>
              </a:rPr>
              <a:t>wie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r>
              <a:rPr lang="cs-CZ" dirty="0" smtClean="0"/>
              <a:t>On je mladší </a:t>
            </a:r>
            <a:r>
              <a:rPr lang="cs-CZ" sz="2800" b="1" dirty="0" smtClean="0">
                <a:solidFill>
                  <a:srgbClr val="FF0000"/>
                </a:solidFill>
              </a:rPr>
              <a:t>než </a:t>
            </a:r>
            <a:r>
              <a:rPr lang="cs-CZ" dirty="0" smtClean="0"/>
              <a:t>já.</a:t>
            </a:r>
          </a:p>
          <a:p>
            <a:r>
              <a:rPr lang="cs-CZ" dirty="0" err="1" smtClean="0"/>
              <a:t>Er</a:t>
            </a:r>
            <a:r>
              <a:rPr lang="cs-CZ" dirty="0" smtClean="0"/>
              <a:t> ist </a:t>
            </a:r>
            <a:r>
              <a:rPr lang="cs-CZ" dirty="0" err="1" smtClean="0"/>
              <a:t>jünger</a:t>
            </a:r>
            <a:r>
              <a:rPr lang="cs-CZ" dirty="0" smtClean="0"/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als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On je z nás nejmladší. </a:t>
            </a:r>
          </a:p>
          <a:p>
            <a:r>
              <a:rPr lang="cs-CZ" dirty="0" err="1" smtClean="0"/>
              <a:t>Er</a:t>
            </a:r>
            <a:r>
              <a:rPr lang="cs-CZ" dirty="0" smtClean="0"/>
              <a:t> ist </a:t>
            </a:r>
            <a:r>
              <a:rPr lang="cs-CZ" sz="2800" b="1" dirty="0" smtClean="0">
                <a:solidFill>
                  <a:srgbClr val="FF0000"/>
                </a:solidFill>
              </a:rPr>
              <a:t>von</a:t>
            </a:r>
            <a:r>
              <a:rPr lang="cs-CZ" dirty="0" smtClean="0"/>
              <a:t> </a:t>
            </a:r>
            <a:r>
              <a:rPr lang="cs-CZ" dirty="0" err="1" smtClean="0"/>
              <a:t>uns</a:t>
            </a:r>
            <a:r>
              <a:rPr lang="cs-CZ" dirty="0" smtClean="0"/>
              <a:t> der </a:t>
            </a:r>
            <a:r>
              <a:rPr lang="cs-CZ" dirty="0" err="1" smtClean="0"/>
              <a:t>jüngste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Er</a:t>
            </a:r>
            <a:r>
              <a:rPr lang="cs-CZ" dirty="0" smtClean="0"/>
              <a:t> ist </a:t>
            </a:r>
            <a:r>
              <a:rPr lang="cs-CZ" sz="2800" b="1" dirty="0" smtClean="0">
                <a:solidFill>
                  <a:srgbClr val="FF0000"/>
                </a:solidFill>
              </a:rPr>
              <a:t>von</a:t>
            </a:r>
            <a:r>
              <a:rPr lang="cs-CZ" dirty="0" smtClean="0"/>
              <a:t> </a:t>
            </a:r>
            <a:r>
              <a:rPr lang="cs-CZ" dirty="0" err="1" smtClean="0"/>
              <a:t>uns</a:t>
            </a:r>
            <a:r>
              <a:rPr lang="cs-CZ" dirty="0" smtClean="0"/>
              <a:t>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jüngsten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b="1" dirty="0" smtClean="0"/>
              <a:t>3.st.:</a:t>
            </a:r>
            <a:r>
              <a:rPr lang="cs-CZ" dirty="0" smtClean="0"/>
              <a:t>dva tvary v přísudku-tvar </a:t>
            </a:r>
            <a:r>
              <a:rPr lang="cs-CZ" dirty="0" err="1" smtClean="0"/>
              <a:t>am</a:t>
            </a:r>
            <a:r>
              <a:rPr lang="cs-CZ" dirty="0" smtClean="0"/>
              <a:t>…      nelze užít v přívlastku-před podstatným jménem!!!!!!!</a:t>
            </a:r>
            <a:endParaRPr lang="cs-CZ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1571604" y="1214422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2857488" y="1285860"/>
            <a:ext cx="42862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Šipka dolů 11"/>
          <p:cNvSpPr/>
          <p:nvPr/>
        </p:nvSpPr>
        <p:spPr>
          <a:xfrm>
            <a:off x="2857488" y="2571744"/>
            <a:ext cx="48463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 flipH="1" flipV="1">
            <a:off x="4857752" y="3857628"/>
            <a:ext cx="2571768" cy="1147778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4857752" y="2428868"/>
            <a:ext cx="2571768" cy="107157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2.stupeň        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als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17" name="Šipka dolů 16"/>
          <p:cNvSpPr/>
          <p:nvPr/>
        </p:nvSpPr>
        <p:spPr>
          <a:xfrm>
            <a:off x="5786446" y="4500570"/>
            <a:ext cx="841822" cy="1143008"/>
          </a:xfrm>
          <a:prstGeom prst="downArrow">
            <a:avLst>
              <a:gd name="adj1" fmla="val 10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g.signaly.cz/upload/b/c/9b9710b44b88c7030cb6a57db4a277/rodina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2714620"/>
            <a:ext cx="4714908" cy="3605218"/>
          </a:xfrm>
          <a:prstGeom prst="rect">
            <a:avLst/>
          </a:prstGeom>
          <a:noFill/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7600" cy="439718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</a:rPr>
              <a:t>srovnání</a:t>
            </a:r>
            <a:endParaRPr lang="cs-CZ" sz="2800" b="1" dirty="0">
              <a:solidFill>
                <a:srgbClr val="00206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r>
              <a:rPr lang="cs-CZ" dirty="0" smtClean="0"/>
              <a:t>Der  </a:t>
            </a:r>
            <a:r>
              <a:rPr lang="cs-CZ" dirty="0" err="1" smtClean="0"/>
              <a:t>Opa</a:t>
            </a:r>
            <a:r>
              <a:rPr lang="cs-CZ" dirty="0" smtClean="0"/>
              <a:t>  ist 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b="1" dirty="0" err="1" smtClean="0">
                <a:solidFill>
                  <a:srgbClr val="7030A0"/>
                </a:solidFill>
              </a:rPr>
              <a:t>älter</a:t>
            </a:r>
            <a:r>
              <a:rPr lang="cs-CZ" dirty="0" smtClean="0">
                <a:solidFill>
                  <a:srgbClr val="7030A0"/>
                </a:solidFill>
              </a:rPr>
              <a:t>  </a:t>
            </a:r>
            <a:r>
              <a:rPr lang="cs-CZ" dirty="0" smtClean="0"/>
              <a:t>als  </a:t>
            </a:r>
            <a:r>
              <a:rPr lang="cs-CZ" dirty="0" err="1" smtClean="0"/>
              <a:t>die</a:t>
            </a:r>
            <a:r>
              <a:rPr lang="cs-CZ" dirty="0" smtClean="0"/>
              <a:t>  </a:t>
            </a:r>
            <a:r>
              <a:rPr lang="cs-CZ" dirty="0" err="1" smtClean="0"/>
              <a:t>Oma</a:t>
            </a:r>
            <a:r>
              <a:rPr lang="cs-CZ" dirty="0" smtClean="0"/>
              <a:t>.</a:t>
            </a:r>
          </a:p>
          <a:p>
            <a:r>
              <a:rPr lang="cs-CZ" dirty="0" smtClean="0"/>
              <a:t>Die  </a:t>
            </a:r>
            <a:r>
              <a:rPr lang="cs-CZ" dirty="0" err="1" smtClean="0"/>
              <a:t>Oma</a:t>
            </a:r>
            <a:r>
              <a:rPr lang="cs-CZ" dirty="0" smtClean="0"/>
              <a:t>  ist 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b="1" dirty="0" err="1" smtClean="0">
                <a:solidFill>
                  <a:srgbClr val="7030A0"/>
                </a:solidFill>
              </a:rPr>
              <a:t>älter</a:t>
            </a:r>
            <a:r>
              <a:rPr lang="cs-CZ" dirty="0" smtClean="0">
                <a:solidFill>
                  <a:srgbClr val="7030A0"/>
                </a:solidFill>
              </a:rPr>
              <a:t>  </a:t>
            </a:r>
            <a:r>
              <a:rPr lang="cs-CZ" dirty="0" smtClean="0"/>
              <a:t>als der Vater.</a:t>
            </a:r>
          </a:p>
          <a:p>
            <a:r>
              <a:rPr lang="cs-CZ" dirty="0" smtClean="0"/>
              <a:t>Der Vater  ist  </a:t>
            </a:r>
            <a:r>
              <a:rPr lang="cs-CZ" b="1" dirty="0" err="1" smtClean="0">
                <a:solidFill>
                  <a:srgbClr val="7030A0"/>
                </a:solidFill>
              </a:rPr>
              <a:t>älter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dirty="0" smtClean="0"/>
              <a:t> als  </a:t>
            </a:r>
            <a:r>
              <a:rPr lang="cs-CZ" dirty="0" err="1" smtClean="0"/>
              <a:t>die</a:t>
            </a:r>
            <a:r>
              <a:rPr lang="cs-CZ" dirty="0" smtClean="0"/>
              <a:t>  </a:t>
            </a:r>
            <a:r>
              <a:rPr lang="cs-CZ" dirty="0" err="1" smtClean="0"/>
              <a:t>Mutter</a:t>
            </a:r>
            <a:r>
              <a:rPr lang="cs-CZ" dirty="0" smtClean="0"/>
              <a:t>.</a:t>
            </a:r>
          </a:p>
          <a:p>
            <a:r>
              <a:rPr lang="cs-CZ" dirty="0" smtClean="0"/>
              <a:t>Die  </a:t>
            </a:r>
            <a:r>
              <a:rPr lang="cs-CZ" dirty="0" err="1" smtClean="0"/>
              <a:t>Mutter</a:t>
            </a:r>
            <a:r>
              <a:rPr lang="cs-CZ" dirty="0" smtClean="0"/>
              <a:t>  ist  </a:t>
            </a:r>
            <a:r>
              <a:rPr lang="cs-CZ" b="1" dirty="0" err="1" smtClean="0">
                <a:solidFill>
                  <a:srgbClr val="7030A0"/>
                </a:solidFill>
              </a:rPr>
              <a:t>älter</a:t>
            </a:r>
            <a:r>
              <a:rPr lang="cs-CZ" dirty="0" smtClean="0"/>
              <a:t>  als 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Kinder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 Die </a:t>
            </a:r>
            <a:r>
              <a:rPr lang="cs-CZ" dirty="0" err="1" smtClean="0"/>
              <a:t>Kinder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7030A0"/>
                </a:solidFill>
              </a:rPr>
              <a:t>jünger</a:t>
            </a:r>
            <a:r>
              <a:rPr lang="cs-CZ" dirty="0" smtClean="0"/>
              <a:t> als</a:t>
            </a:r>
          </a:p>
          <a:p>
            <a:pPr>
              <a:buNone/>
            </a:pPr>
            <a:r>
              <a:rPr lang="cs-CZ" dirty="0" smtClean="0"/>
              <a:t>    ……………………………..</a:t>
            </a:r>
          </a:p>
          <a:p>
            <a:r>
              <a:rPr lang="cs-CZ" dirty="0" smtClean="0"/>
              <a:t>Der Vater ist……….</a:t>
            </a:r>
          </a:p>
          <a:p>
            <a:r>
              <a:rPr lang="cs-CZ" dirty="0" smtClean="0"/>
              <a:t>Die </a:t>
            </a:r>
            <a:r>
              <a:rPr lang="cs-CZ" dirty="0" err="1" smtClean="0"/>
              <a:t>Oma</a:t>
            </a:r>
            <a:r>
              <a:rPr lang="cs-CZ" dirty="0" smtClean="0"/>
              <a:t> ist…………</a:t>
            </a:r>
          </a:p>
          <a:p>
            <a:r>
              <a:rPr lang="cs-CZ" smtClean="0"/>
              <a:t>Der </a:t>
            </a:r>
            <a:r>
              <a:rPr lang="cs-CZ" dirty="0" err="1" smtClean="0"/>
              <a:t>Opa</a:t>
            </a:r>
            <a:r>
              <a:rPr lang="cs-CZ" dirty="0" smtClean="0"/>
              <a:t> ist von </a:t>
            </a:r>
            <a:r>
              <a:rPr lang="cs-CZ" dirty="0" err="1" smtClean="0"/>
              <a:t>allen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der </a:t>
            </a:r>
            <a:r>
              <a:rPr lang="cs-CZ" dirty="0" err="1" smtClean="0"/>
              <a:t>älteste</a:t>
            </a:r>
            <a:r>
              <a:rPr lang="cs-CZ" dirty="0" smtClean="0"/>
              <a:t>                                                             (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ältesten</a:t>
            </a:r>
            <a:r>
              <a:rPr lang="cs-CZ" dirty="0" smtClean="0"/>
              <a:t>).</a:t>
            </a:r>
            <a:endParaRPr lang="cs-CZ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308</TotalTime>
  <Words>318</Words>
  <Application>Microsoft Office PowerPoint</Application>
  <PresentationFormat>Předvádění na obrazovce (4:3)</PresentationFormat>
  <Paragraphs>96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Arkýř</vt:lpstr>
      <vt:lpstr>Snímek 1</vt:lpstr>
      <vt:lpstr>Pravidelné stupňování</vt:lpstr>
      <vt:lpstr>Pravopisné zvláštnosti a nepravidelné stupňování</vt:lpstr>
      <vt:lpstr>Snímek 4</vt:lpstr>
      <vt:lpstr>      Velký     -    větší   -   největší</vt:lpstr>
      <vt:lpstr>                   srovnání                  </vt:lpstr>
      <vt:lpstr>srovnání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Stupňování přídavných jmen</dc:title>
  <dc:creator>MikMik</dc:creator>
  <cp:lastModifiedBy>mia</cp:lastModifiedBy>
  <cp:revision>58</cp:revision>
  <dcterms:created xsi:type="dcterms:W3CDTF">2012-03-12T20:39:46Z</dcterms:created>
  <dcterms:modified xsi:type="dcterms:W3CDTF">2012-04-27T09:59:35Z</dcterms:modified>
</cp:coreProperties>
</file>