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2" r:id="rId5"/>
    <p:sldId id="265" r:id="rId6"/>
    <p:sldId id="263" r:id="rId7"/>
    <p:sldId id="26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8284" autoAdjust="0"/>
  </p:normalViewPr>
  <p:slideViewPr>
    <p:cSldViewPr>
      <p:cViewPr varScale="1">
        <p:scale>
          <a:sx n="70" d="100"/>
          <a:sy n="70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2E27A5-70BF-4EC8-9ECC-EBC8B17117C8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286000" y="1857364"/>
            <a:ext cx="6858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Název školy:</a:t>
            </a:r>
            <a:r>
              <a:rPr lang="cs-CZ" dirty="0" smtClean="0">
                <a:solidFill>
                  <a:schemeClr val="accent1"/>
                </a:solidFill>
              </a:rPr>
              <a:t> Střední průmyslová škola, Ostrava - Vítkovice, 	příspěvková organizace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Autor:</a:t>
            </a:r>
            <a:r>
              <a:rPr lang="cs-CZ" dirty="0" smtClean="0">
                <a:solidFill>
                  <a:schemeClr val="accent1"/>
                </a:solidFill>
              </a:rPr>
              <a:t> 		PaedDr. Hana Mikolajková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Datum:</a:t>
            </a:r>
            <a:r>
              <a:rPr lang="cs-CZ" dirty="0" smtClean="0">
                <a:solidFill>
                  <a:schemeClr val="accent1"/>
                </a:solidFill>
              </a:rPr>
              <a:t> 	</a:t>
            </a:r>
            <a:r>
              <a:rPr lang="cs-CZ" smtClean="0">
                <a:solidFill>
                  <a:schemeClr val="accent1"/>
                </a:solidFill>
              </a:rPr>
              <a:t>	</a:t>
            </a:r>
            <a:r>
              <a:rPr lang="cs-CZ" smtClean="0">
                <a:solidFill>
                  <a:schemeClr val="accent1"/>
                </a:solidFill>
              </a:rPr>
              <a:t>15.04.2012</a:t>
            </a:r>
            <a:endParaRPr lang="cs-CZ" dirty="0" smtClean="0">
              <a:solidFill>
                <a:schemeClr val="accent1"/>
              </a:solidFill>
            </a:endParaRPr>
          </a:p>
          <a:p>
            <a:endParaRPr lang="cs-CZ" b="1" dirty="0" smtClean="0">
              <a:solidFill>
                <a:srgbClr val="FFC000"/>
              </a:solidFill>
            </a:endParaRPr>
          </a:p>
          <a:p>
            <a:r>
              <a:rPr lang="cs-CZ" b="1" dirty="0" smtClean="0">
                <a:solidFill>
                  <a:srgbClr val="FFC000"/>
                </a:solidFill>
              </a:rPr>
              <a:t>Název:</a:t>
            </a:r>
            <a:r>
              <a:rPr lang="cs-CZ" dirty="0" smtClean="0">
                <a:solidFill>
                  <a:srgbClr val="FFC000"/>
                </a:solidFill>
              </a:rPr>
              <a:t> 		VY_32_INOVACE_8.2.4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Číslo projektu:</a:t>
            </a:r>
            <a:r>
              <a:rPr lang="cs-CZ" dirty="0" smtClean="0">
                <a:solidFill>
                  <a:schemeClr val="accent1"/>
                </a:solidFill>
              </a:rPr>
              <a:t> 	CZ.1.07/1.5.00/34.0125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Téma:</a:t>
            </a:r>
            <a:r>
              <a:rPr lang="cs-CZ" dirty="0" smtClean="0">
                <a:solidFill>
                  <a:schemeClr val="accent1"/>
                </a:solidFill>
              </a:rPr>
              <a:t>  </a:t>
            </a:r>
            <a:r>
              <a:rPr lang="cs-CZ" sz="2400" dirty="0" smtClean="0">
                <a:solidFill>
                  <a:srgbClr val="FF0000"/>
                </a:solidFill>
              </a:rPr>
              <a:t>Skloňování přídavných jmen-prezentace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Anotace:</a:t>
            </a:r>
            <a:r>
              <a:rPr lang="cs-CZ" dirty="0" smtClean="0">
                <a:solidFill>
                  <a:schemeClr val="accent1"/>
                </a:solidFill>
              </a:rPr>
              <a:t> "DUM; Prezentace slouží k vysvětlení  nového gramatického učiva .Žáci se interaktivně, ústně i písemně seznamují s novým učivem.“</a:t>
            </a:r>
            <a:endParaRPr lang="cs-CZ" dirty="0"/>
          </a:p>
        </p:txBody>
      </p:sp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0"/>
            <a:ext cx="7078251" cy="1643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96204" cy="1500198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skloňování přídavných jmen                                             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po</a:t>
            </a:r>
            <a:r>
              <a:rPr lang="cs-CZ" sz="3200" b="1" i="1" dirty="0" smtClean="0">
                <a:solidFill>
                  <a:srgbClr val="FF0000"/>
                </a:solidFill>
              </a:rPr>
              <a:t>  </a:t>
            </a:r>
            <a:r>
              <a:rPr lang="cs-CZ" sz="3200" b="1" dirty="0" smtClean="0">
                <a:solidFill>
                  <a:srgbClr val="FF0000"/>
                </a:solidFill>
              </a:rPr>
              <a:t>členu  určitém</a:t>
            </a:r>
            <a:r>
              <a:rPr lang="cs-CZ" b="1" dirty="0" smtClean="0">
                <a:solidFill>
                  <a:schemeClr val="tx1"/>
                </a:solidFill>
              </a:rPr>
              <a:t>                                                                     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mužský rod     ženský  rod    střední rod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500034" y="2285992"/>
          <a:ext cx="7715304" cy="4214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2335194"/>
                <a:gridCol w="2736904"/>
              </a:tblGrid>
              <a:tr h="770709">
                <a:tc>
                  <a:txBody>
                    <a:bodyPr/>
                    <a:lstStyle/>
                    <a:p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1. der 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klug</a:t>
                      </a:r>
                      <a:r>
                        <a:rPr lang="cs-CZ" b="1" i="0" baseline="0" dirty="0" err="1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 Mann</a:t>
                      </a:r>
                      <a:endParaRPr lang="cs-CZ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die</a:t>
                      </a:r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schön</a:t>
                      </a:r>
                      <a:r>
                        <a:rPr lang="cs-CZ" b="1" i="0" baseline="0" dirty="0" err="1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Frau</a:t>
                      </a:r>
                      <a:endParaRPr lang="cs-CZ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1. das  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klein</a:t>
                      </a:r>
                      <a:r>
                        <a:rPr lang="cs-CZ" b="1" i="0" baseline="0" dirty="0" err="1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Kind</a:t>
                      </a:r>
                      <a:endParaRPr lang="cs-CZ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70709">
                <a:tc>
                  <a:txBody>
                    <a:bodyPr/>
                    <a:lstStyle/>
                    <a:p>
                      <a:r>
                        <a:rPr lang="cs-CZ" dirty="0" smtClean="0"/>
                        <a:t>2.des </a:t>
                      </a:r>
                      <a:r>
                        <a:rPr lang="cs-CZ" dirty="0" err="1" smtClean="0"/>
                        <a:t>klug</a:t>
                      </a:r>
                      <a:r>
                        <a:rPr lang="cs-CZ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cs-CZ" dirty="0" smtClean="0"/>
                        <a:t> Mann(e)s</a:t>
                      </a:r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der </a:t>
                      </a:r>
                      <a:r>
                        <a:rPr lang="cs-CZ" dirty="0" err="1" smtClean="0"/>
                        <a:t>sch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ön</a:t>
                      </a:r>
                      <a:r>
                        <a:rPr lang="cs-CZ" b="1" i="0" baseline="0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/>
                        <a:t>Frau</a:t>
                      </a:r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des </a:t>
                      </a:r>
                      <a:r>
                        <a:rPr lang="cs-CZ" dirty="0" err="1" smtClean="0"/>
                        <a:t>klein</a:t>
                      </a:r>
                      <a:r>
                        <a:rPr lang="cs-CZ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Kind</a:t>
                      </a:r>
                      <a:r>
                        <a:rPr lang="cs-CZ" dirty="0" smtClean="0"/>
                        <a:t>(e)s</a:t>
                      </a:r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70709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dem </a:t>
                      </a:r>
                      <a:r>
                        <a:rPr lang="cs-CZ" dirty="0" err="1" smtClean="0"/>
                        <a:t>klug</a:t>
                      </a:r>
                      <a:r>
                        <a:rPr lang="cs-CZ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cs-CZ" dirty="0" smtClean="0"/>
                        <a:t> Mann</a:t>
                      </a:r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der </a:t>
                      </a:r>
                      <a:r>
                        <a:rPr lang="cs-CZ" dirty="0" err="1" smtClean="0"/>
                        <a:t>sch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ön</a:t>
                      </a:r>
                      <a:r>
                        <a:rPr lang="cs-CZ" b="1" i="0" baseline="0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Frau</a:t>
                      </a:r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dem </a:t>
                      </a:r>
                      <a:r>
                        <a:rPr lang="cs-CZ" dirty="0" err="1" smtClean="0"/>
                        <a:t>klein</a:t>
                      </a:r>
                      <a:r>
                        <a:rPr lang="cs-CZ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Kind</a:t>
                      </a:r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902716">
                <a:tc>
                  <a:txBody>
                    <a:bodyPr/>
                    <a:lstStyle/>
                    <a:p>
                      <a:r>
                        <a:rPr lang="cs-CZ" dirty="0" smtClean="0"/>
                        <a:t>4. den </a:t>
                      </a:r>
                      <a:r>
                        <a:rPr lang="cs-CZ" dirty="0" err="1" smtClean="0"/>
                        <a:t>klug</a:t>
                      </a:r>
                      <a:r>
                        <a:rPr lang="cs-CZ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cs-CZ" dirty="0" smtClean="0"/>
                        <a:t> Mann</a:t>
                      </a:r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4. </a:t>
                      </a:r>
                      <a:r>
                        <a:rPr lang="cs-CZ" dirty="0" err="1" smtClean="0"/>
                        <a:t>die</a:t>
                      </a:r>
                      <a:r>
                        <a:rPr lang="cs-CZ" dirty="0" smtClean="0"/>
                        <a:t> </a:t>
                      </a:r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schön</a:t>
                      </a:r>
                      <a:r>
                        <a:rPr lang="cs-CZ" b="1" i="0" baseline="0" dirty="0" err="1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/>
                        <a:t>Frau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4. das </a:t>
                      </a:r>
                      <a:r>
                        <a:rPr lang="cs-CZ" dirty="0" err="1" smtClean="0"/>
                        <a:t>klein</a:t>
                      </a:r>
                      <a:r>
                        <a:rPr lang="cs-CZ" b="1" dirty="0" err="1" smtClean="0"/>
                        <a:t>e</a:t>
                      </a:r>
                      <a:r>
                        <a:rPr lang="cs-CZ" b="1" dirty="0" smtClean="0"/>
                        <a:t> </a:t>
                      </a:r>
                      <a:r>
                        <a:rPr lang="cs-CZ" dirty="0" err="1" smtClean="0"/>
                        <a:t>Kind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Šipka doprava 4"/>
          <p:cNvSpPr/>
          <p:nvPr/>
        </p:nvSpPr>
        <p:spPr>
          <a:xfrm>
            <a:off x="7143768" y="535782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/>
        </p:nvSpPr>
        <p:spPr>
          <a:xfrm flipV="1">
            <a:off x="1214414" y="4929198"/>
            <a:ext cx="500066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 flipV="1">
            <a:off x="785786" y="1714487"/>
            <a:ext cx="678661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 flipV="1">
            <a:off x="785786" y="928670"/>
            <a:ext cx="678661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368280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poznámka ke skloňování: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0034" y="785794"/>
            <a:ext cx="7467600" cy="5616720"/>
          </a:xfrm>
          <a:blipFill>
            <a:blip r:embed="rId2" cstate="print">
              <a:lum bright="70000" contrast="-70000"/>
            </a:blip>
            <a:tile tx="0" ty="0" sx="100000" sy="100000" flip="none" algn="tl"/>
          </a:blipFill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FF00"/>
            </a:extrusionClr>
          </a:sp3d>
        </p:spPr>
        <p:txBody>
          <a:bodyPr/>
          <a:lstStyle/>
          <a:p>
            <a:pPr>
              <a:buNone/>
            </a:pPr>
            <a:r>
              <a:rPr lang="cs-CZ" b="1" dirty="0" smtClean="0"/>
              <a:t>                                                                             </a:t>
            </a:r>
          </a:p>
          <a:p>
            <a:r>
              <a:rPr lang="cs-CZ" b="1" dirty="0" smtClean="0"/>
              <a:t> Ve 2. a 3. osobě j.č. má přídavné jméno vždy  po členu určitém koncovku </a:t>
            </a:r>
            <a:r>
              <a:rPr lang="cs-CZ" b="1" dirty="0" smtClean="0">
                <a:solidFill>
                  <a:srgbClr val="C00000"/>
                </a:solidFill>
              </a:rPr>
              <a:t>–</a:t>
            </a:r>
            <a:r>
              <a:rPr lang="cs-CZ" b="1" dirty="0" err="1" smtClean="0">
                <a:solidFill>
                  <a:srgbClr val="C00000"/>
                </a:solidFill>
              </a:rPr>
              <a:t>en</a:t>
            </a:r>
            <a:r>
              <a:rPr lang="cs-CZ" b="1" dirty="0" smtClean="0">
                <a:solidFill>
                  <a:srgbClr val="C00000"/>
                </a:solidFill>
              </a:rPr>
              <a:t>.</a:t>
            </a:r>
          </a:p>
          <a:p>
            <a:endParaRPr lang="cs-CZ" b="1" dirty="0" smtClean="0"/>
          </a:p>
          <a:p>
            <a:r>
              <a:rPr lang="cs-CZ" b="1" dirty="0" smtClean="0"/>
              <a:t>Rovněž  i ve  4.pádě mužského rodu.</a:t>
            </a:r>
          </a:p>
          <a:p>
            <a:endParaRPr lang="cs-CZ" b="1" dirty="0" smtClean="0"/>
          </a:p>
          <a:p>
            <a:r>
              <a:rPr lang="cs-CZ" b="1" dirty="0" smtClean="0"/>
              <a:t>V ostatních pádech po určitém členu má přídavné jméno koncovku </a:t>
            </a:r>
            <a:r>
              <a:rPr lang="cs-CZ" b="1" dirty="0" smtClean="0">
                <a:solidFill>
                  <a:srgbClr val="C00000"/>
                </a:solidFill>
              </a:rPr>
              <a:t>–</a:t>
            </a:r>
            <a:r>
              <a:rPr lang="cs-CZ" b="1" dirty="0" err="1" smtClean="0">
                <a:solidFill>
                  <a:srgbClr val="C00000"/>
                </a:solidFill>
              </a:rPr>
              <a:t>e</a:t>
            </a:r>
            <a:r>
              <a:rPr lang="cs-CZ" b="1" dirty="0" smtClean="0">
                <a:solidFill>
                  <a:srgbClr val="C00000"/>
                </a:solidFill>
              </a:rPr>
              <a:t>.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7" name="Šipka dolů 6"/>
          <p:cNvSpPr/>
          <p:nvPr/>
        </p:nvSpPr>
        <p:spPr>
          <a:xfrm>
            <a:off x="3571868" y="4286256"/>
            <a:ext cx="642942" cy="8572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flipH="1">
            <a:off x="1357290" y="4857760"/>
            <a:ext cx="58121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b="1" dirty="0" smtClean="0"/>
          </a:p>
          <a:p>
            <a:r>
              <a:rPr lang="cs-CZ" sz="2800" b="1" dirty="0" smtClean="0"/>
              <a:t>            PAMATUJ</a:t>
            </a:r>
            <a:r>
              <a:rPr lang="cs-CZ" sz="2800" b="1" dirty="0" smtClean="0">
                <a:solidFill>
                  <a:srgbClr val="C00000"/>
                </a:solidFill>
              </a:rPr>
              <a:t>!!!!</a:t>
            </a:r>
            <a:endParaRPr lang="cs-CZ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96204" cy="1500198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>
                <a:solidFill>
                  <a:schemeClr val="tx1"/>
                </a:solidFill>
              </a:rPr>
              <a:t>skloňování přídavných jmen                 </a:t>
            </a:r>
            <a:r>
              <a:rPr lang="cs-CZ" sz="3100" b="1" dirty="0" smtClean="0">
                <a:solidFill>
                  <a:srgbClr val="FF0000"/>
                </a:solidFill>
              </a:rPr>
              <a:t>po</a:t>
            </a:r>
            <a:r>
              <a:rPr lang="cs-CZ" sz="3100" b="1" i="1" dirty="0" smtClean="0">
                <a:solidFill>
                  <a:srgbClr val="FF0000"/>
                </a:solidFill>
              </a:rPr>
              <a:t>  </a:t>
            </a:r>
            <a:r>
              <a:rPr lang="cs-CZ" sz="3100" b="1" dirty="0" smtClean="0">
                <a:solidFill>
                  <a:srgbClr val="FF0000"/>
                </a:solidFill>
              </a:rPr>
              <a:t>členu neurčitém                            </a:t>
            </a:r>
            <a:r>
              <a:rPr lang="cs-CZ" b="1" dirty="0" smtClean="0">
                <a:solidFill>
                  <a:schemeClr val="tx1"/>
                </a:solidFill>
              </a:rPr>
              <a:t/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sz="3100" b="1" dirty="0" smtClean="0">
                <a:solidFill>
                  <a:schemeClr val="accent1">
                    <a:lumMod val="75000"/>
                  </a:schemeClr>
                </a:solidFill>
              </a:rPr>
              <a:t>mužský rod    ženský rod    střední rod</a:t>
            </a:r>
            <a:endParaRPr lang="cs-CZ" sz="3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500034" y="1857364"/>
          <a:ext cx="7715304" cy="4515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2357454"/>
                <a:gridCol w="2714644"/>
              </a:tblGrid>
              <a:tr h="1071570">
                <a:tc>
                  <a:txBody>
                    <a:bodyPr/>
                    <a:lstStyle/>
                    <a:p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1. ein 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braun</a:t>
                      </a:r>
                      <a:r>
                        <a:rPr lang="cs-CZ" sz="4000" b="0" i="0" baseline="0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cs-CZ" sz="4000" b="0" i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Pullover</a:t>
                      </a:r>
                      <a:endParaRPr lang="cs-CZ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                                  1. 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eine</a:t>
                      </a:r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gelb</a:t>
                      </a:r>
                      <a:r>
                        <a:rPr lang="cs-CZ" b="1" i="0" baseline="0" dirty="0" err="1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Bluse</a:t>
                      </a:r>
                      <a:endParaRPr lang="cs-CZ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1. ein  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blau</a:t>
                      </a:r>
                      <a:r>
                        <a:rPr lang="cs-CZ" sz="4000" b="1" i="0" baseline="0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 Top</a:t>
                      </a:r>
                      <a:endParaRPr lang="cs-CZ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70709">
                <a:tc>
                  <a:txBody>
                    <a:bodyPr/>
                    <a:lstStyle/>
                    <a:p>
                      <a:r>
                        <a:rPr lang="cs-CZ" dirty="0" smtClean="0"/>
                        <a:t>2.eines </a:t>
                      </a:r>
                      <a:r>
                        <a:rPr lang="cs-CZ" dirty="0" err="1" smtClean="0"/>
                        <a:t>braun</a:t>
                      </a:r>
                      <a:r>
                        <a:rPr lang="cs-CZ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Pullovers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einer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gelb</a:t>
                      </a:r>
                      <a:r>
                        <a:rPr lang="cs-CZ" b="1" i="0" baseline="0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/>
                        <a:t>Bluse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eines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blau</a:t>
                      </a:r>
                      <a:r>
                        <a:rPr lang="cs-CZ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Tops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770709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r>
                        <a:rPr lang="cs-CZ" baseline="0" dirty="0" smtClean="0"/>
                        <a:t> ein</a:t>
                      </a:r>
                      <a:r>
                        <a:rPr lang="cs-CZ" dirty="0" smtClean="0"/>
                        <a:t>em </a:t>
                      </a:r>
                      <a:r>
                        <a:rPr lang="cs-CZ" dirty="0" err="1" smtClean="0"/>
                        <a:t>braun</a:t>
                      </a:r>
                      <a:r>
                        <a:rPr lang="cs-CZ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Pullover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einer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gelb</a:t>
                      </a:r>
                      <a:r>
                        <a:rPr lang="cs-CZ" b="1" i="0" baseline="0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Bluse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einem </a:t>
                      </a:r>
                      <a:r>
                        <a:rPr lang="cs-CZ" dirty="0" err="1" smtClean="0"/>
                        <a:t>blau</a:t>
                      </a:r>
                      <a:r>
                        <a:rPr lang="cs-CZ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cs-CZ" dirty="0" smtClean="0"/>
                        <a:t> Top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902716"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                         4. </a:t>
                      </a:r>
                      <a:r>
                        <a:rPr lang="cs-CZ" dirty="0" err="1" smtClean="0"/>
                        <a:t>einen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braun</a:t>
                      </a:r>
                      <a:r>
                        <a:rPr lang="cs-CZ" b="1" dirty="0" err="1" smtClean="0">
                          <a:solidFill>
                            <a:srgbClr val="C00000"/>
                          </a:solidFill>
                        </a:rPr>
                        <a:t>en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Pullover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                        4. </a:t>
                      </a:r>
                      <a:r>
                        <a:rPr lang="cs-CZ" dirty="0" err="1" smtClean="0"/>
                        <a:t>eine</a:t>
                      </a:r>
                      <a:r>
                        <a:rPr lang="cs-CZ" dirty="0" smtClean="0"/>
                        <a:t> </a:t>
                      </a:r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i="0" baseline="0" dirty="0" err="1" smtClean="0">
                          <a:solidFill>
                            <a:schemeClr val="tx1"/>
                          </a:solidFill>
                        </a:rPr>
                        <a:t>gelb</a:t>
                      </a:r>
                      <a:r>
                        <a:rPr lang="cs-CZ" b="1" i="0" baseline="0" dirty="0" err="1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cs-CZ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/>
                        <a:t>Bluse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4. ein </a:t>
                      </a:r>
                      <a:r>
                        <a:rPr lang="cs-CZ" dirty="0" err="1" smtClean="0"/>
                        <a:t>blau</a:t>
                      </a:r>
                      <a:r>
                        <a:rPr lang="cs-CZ" sz="4000" b="1" dirty="0" err="1" smtClean="0"/>
                        <a:t>es</a:t>
                      </a:r>
                      <a:r>
                        <a:rPr lang="cs-CZ" dirty="0" err="1" smtClean="0"/>
                        <a:t>Top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Šipka doprava 4"/>
          <p:cNvSpPr/>
          <p:nvPr/>
        </p:nvSpPr>
        <p:spPr>
          <a:xfrm>
            <a:off x="7143768" y="535782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368280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poznámka ke skloňování: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928670"/>
            <a:ext cx="7396162" cy="2214578"/>
          </a:xfrm>
          <a:solidFill>
            <a:schemeClr val="bg2"/>
          </a:solidFill>
          <a:ln>
            <a:solidFill>
              <a:schemeClr val="bg2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rgbClr val="FFFF00"/>
            </a:extrusionClr>
          </a:sp3d>
        </p:spPr>
        <p:txBody>
          <a:bodyPr>
            <a:normAutofit fontScale="92500"/>
          </a:bodyPr>
          <a:lstStyle/>
          <a:p>
            <a:r>
              <a:rPr lang="cs-CZ" b="1" dirty="0" smtClean="0"/>
              <a:t>   Ve 2. a 3. osobě j.č. má přídavné jméno </a:t>
            </a:r>
            <a:r>
              <a:rPr lang="cs-CZ" sz="2800" b="1" dirty="0" smtClean="0">
                <a:solidFill>
                  <a:srgbClr val="C00000"/>
                </a:solidFill>
              </a:rPr>
              <a:t>ve všech rodech </a:t>
            </a:r>
            <a:r>
              <a:rPr lang="cs-CZ" b="1" dirty="0" smtClean="0"/>
              <a:t>vždy  po členu neurčitém koncovku </a:t>
            </a:r>
            <a:r>
              <a:rPr lang="cs-CZ" b="1" dirty="0" smtClean="0">
                <a:solidFill>
                  <a:srgbClr val="C00000"/>
                </a:solidFill>
              </a:rPr>
              <a:t>-</a:t>
            </a:r>
            <a:r>
              <a:rPr lang="cs-CZ" b="1" dirty="0" err="1" smtClean="0">
                <a:solidFill>
                  <a:srgbClr val="C00000"/>
                </a:solidFill>
              </a:rPr>
              <a:t>en</a:t>
            </a:r>
            <a:r>
              <a:rPr lang="cs-CZ" b="1" dirty="0" smtClean="0">
                <a:solidFill>
                  <a:srgbClr val="C00000"/>
                </a:solidFill>
              </a:rPr>
              <a:t> (stejně jako po členu určitém!!!!)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   </a:t>
            </a:r>
            <a:r>
              <a:rPr lang="cs-CZ" b="1" dirty="0" smtClean="0"/>
              <a:t>Rovněž  i ve 4.pádě mužského rodu.</a:t>
            </a:r>
            <a:r>
              <a:rPr lang="cs-CZ" b="1" dirty="0" smtClean="0">
                <a:solidFill>
                  <a:srgbClr val="C00000"/>
                </a:solidFill>
              </a:rPr>
              <a:t> (stejně jako po členu určitém!!!!)</a:t>
            </a:r>
          </a:p>
        </p:txBody>
      </p:sp>
      <p:sp>
        <p:nvSpPr>
          <p:cNvPr id="9" name="TextovéPole 8"/>
          <p:cNvSpPr txBox="1"/>
          <p:nvPr/>
        </p:nvSpPr>
        <p:spPr>
          <a:xfrm flipH="1">
            <a:off x="1357288" y="6143644"/>
            <a:ext cx="58121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b="1" dirty="0" smtClean="0"/>
          </a:p>
          <a:p>
            <a:r>
              <a:rPr lang="cs-CZ" sz="2800" b="1" dirty="0" smtClean="0"/>
              <a:t>            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28596" y="3357562"/>
            <a:ext cx="7429552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cs-CZ" sz="2400" b="1" dirty="0" smtClean="0"/>
              <a:t>    V 1.pádě mužského rodu musí mít přídavné jméno koncovku členu mužského rodu,tzn. –</a:t>
            </a:r>
            <a:r>
              <a:rPr lang="cs-CZ" sz="2400" b="1" dirty="0" err="1" smtClean="0">
                <a:solidFill>
                  <a:srgbClr val="FF0000"/>
                </a:solidFill>
              </a:rPr>
              <a:t>er</a:t>
            </a:r>
            <a:r>
              <a:rPr lang="cs-CZ" sz="24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cs-CZ" sz="2400" b="1" dirty="0" smtClean="0"/>
              <a:t>    V 1.pádě středního rodu musí mít přídavné jméno koncovku středního rodu,tzn.-</a:t>
            </a:r>
            <a:r>
              <a:rPr lang="cs-CZ" sz="2400" b="1" dirty="0" smtClean="0">
                <a:solidFill>
                  <a:srgbClr val="FF0000"/>
                </a:solidFill>
              </a:rPr>
              <a:t>es</a:t>
            </a:r>
            <a:r>
              <a:rPr lang="cs-CZ" sz="2400" b="1" dirty="0" smtClean="0"/>
              <a:t>……….Poněvadž 4.pád je shodný ve středním rodě s 1.p.,“syčíme“ i ve 4.pádě.</a:t>
            </a:r>
            <a:endParaRPr lang="cs-CZ" sz="2400" b="1" dirty="0"/>
          </a:p>
        </p:txBody>
      </p:sp>
      <p:sp>
        <p:nvSpPr>
          <p:cNvPr id="15" name="Elipsa 14"/>
          <p:cNvSpPr/>
          <p:nvPr/>
        </p:nvSpPr>
        <p:spPr>
          <a:xfrm rot="10800000">
            <a:off x="1428728" y="6000768"/>
            <a:ext cx="5000660" cy="2238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 flipH="1">
            <a:off x="428596" y="6000768"/>
            <a:ext cx="7429552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r>
              <a:rPr lang="cs-CZ" sz="2400" b="1" dirty="0" smtClean="0"/>
              <a:t>V ostatních pádech je koncovka příd. </a:t>
            </a:r>
            <a:r>
              <a:rPr lang="cs-CZ" sz="2400" b="1" dirty="0" err="1" smtClean="0"/>
              <a:t>jm</a:t>
            </a:r>
            <a:r>
              <a:rPr lang="cs-CZ" sz="2400" b="1" dirty="0" smtClean="0"/>
              <a:t>. </a:t>
            </a:r>
            <a:r>
              <a:rPr lang="cs-CZ" sz="2400" b="1" dirty="0" smtClean="0">
                <a:solidFill>
                  <a:srgbClr val="C00000"/>
                </a:solidFill>
              </a:rPr>
              <a:t>–</a:t>
            </a:r>
            <a:r>
              <a:rPr lang="cs-CZ" sz="2400" b="1" dirty="0" err="1" smtClean="0">
                <a:solidFill>
                  <a:srgbClr val="C00000"/>
                </a:solidFill>
              </a:rPr>
              <a:t>e</a:t>
            </a:r>
            <a:r>
              <a:rPr lang="cs-CZ" sz="2400" b="1" dirty="0" smtClean="0">
                <a:solidFill>
                  <a:srgbClr val="C00000"/>
                </a:solidFill>
              </a:rPr>
              <a:t>.</a:t>
            </a:r>
            <a:endParaRPr lang="cs-CZ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 flipH="1">
            <a:off x="2285984" y="3143248"/>
            <a:ext cx="1393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 </a:t>
            </a:r>
            <a:endParaRPr lang="cs-CZ" dirty="0"/>
          </a:p>
        </p:txBody>
      </p:sp>
      <p:pic>
        <p:nvPicPr>
          <p:cNvPr id="1026" name="Picture 2" descr="http://t1.gstatic.com/images?q=tbn:ANd9GcRrPoFasojsoiCEI500PJCWefdh3LD7r7rQ642S2qTh3QVm8X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52"/>
            <a:ext cx="1743075" cy="2476523"/>
          </a:xfrm>
          <a:prstGeom prst="rect">
            <a:avLst/>
          </a:prstGeom>
          <a:noFill/>
        </p:spPr>
      </p:pic>
      <p:pic>
        <p:nvPicPr>
          <p:cNvPr id="1030" name="Picture 6" descr="http://nd01.jxs.cz/827/513/cf52eb3b94_20176812_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7" y="2714620"/>
            <a:ext cx="2286016" cy="2000263"/>
          </a:xfrm>
          <a:prstGeom prst="rect">
            <a:avLst/>
          </a:prstGeom>
          <a:noFill/>
        </p:spPr>
      </p:pic>
      <p:pic>
        <p:nvPicPr>
          <p:cNvPr id="1032" name="Picture 8" descr="http://t0.gstatic.com/images?q=tbn:ANd9GcRk6gwTgf2NsTqeTYSZJn_6kyyT4EoVYg-9Poe3SbVVnSjnl8_Zd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5000636"/>
            <a:ext cx="2200275" cy="1362075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2357422" y="214290"/>
            <a:ext cx="6357982" cy="62478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           </a:t>
            </a:r>
            <a:r>
              <a:rPr lang="cs-CZ" sz="2000" b="1" dirty="0" smtClean="0">
                <a:solidFill>
                  <a:srgbClr val="002060"/>
                </a:solidFill>
              </a:rPr>
              <a:t>WAS TRAGEN DIESE LEUTE?   </a:t>
            </a:r>
            <a:r>
              <a:rPr lang="cs-CZ" sz="2000" b="1" dirty="0" smtClean="0"/>
              <a:t>4.p.</a:t>
            </a:r>
          </a:p>
          <a:p>
            <a:r>
              <a:rPr lang="cs-CZ" sz="2000" b="1" dirty="0" smtClean="0"/>
              <a:t>                   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  Ein  Punker </a:t>
            </a:r>
            <a:r>
              <a:rPr lang="cs-CZ" sz="2000" b="1" dirty="0" err="1" smtClean="0"/>
              <a:t>trägt</a:t>
            </a:r>
            <a:r>
              <a:rPr lang="cs-CZ" sz="2000" b="1" dirty="0" smtClean="0"/>
              <a:t> …………………………………</a:t>
            </a:r>
          </a:p>
          <a:p>
            <a:r>
              <a:rPr lang="cs-CZ" sz="2000" b="1" dirty="0" smtClean="0"/>
              <a:t>                                    </a:t>
            </a:r>
            <a:r>
              <a:rPr lang="cs-CZ" sz="2000" b="1" dirty="0" err="1" smtClean="0"/>
              <a:t>eine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schwarze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Lederjacke</a:t>
            </a:r>
            <a:endParaRPr lang="cs-CZ" sz="2000" b="1" dirty="0" smtClean="0"/>
          </a:p>
          <a:p>
            <a:r>
              <a:rPr lang="cs-CZ" sz="2000" b="1" dirty="0" smtClean="0"/>
              <a:t>                                    ein </a:t>
            </a:r>
            <a:r>
              <a:rPr lang="cs-CZ" sz="2000" b="1" dirty="0" err="1" smtClean="0"/>
              <a:t>zerrisenes</a:t>
            </a:r>
            <a:r>
              <a:rPr lang="cs-CZ" sz="2000" b="1" dirty="0" smtClean="0"/>
              <a:t> T-</a:t>
            </a:r>
            <a:r>
              <a:rPr lang="cs-CZ" sz="2000" b="1" dirty="0" err="1" smtClean="0"/>
              <a:t>Shirt</a:t>
            </a:r>
            <a:r>
              <a:rPr lang="cs-CZ" sz="2000" b="1" dirty="0" smtClean="0"/>
              <a:t>  </a:t>
            </a:r>
          </a:p>
          <a:p>
            <a:r>
              <a:rPr lang="cs-CZ" sz="2000" b="1" dirty="0" smtClean="0"/>
              <a:t>                                    </a:t>
            </a:r>
            <a:r>
              <a:rPr lang="cs-CZ" sz="2000" b="1" dirty="0" err="1" smtClean="0">
                <a:solidFill>
                  <a:srgbClr val="7030A0"/>
                </a:solidFill>
              </a:rPr>
              <a:t>abgetragene</a:t>
            </a:r>
            <a:r>
              <a:rPr lang="cs-CZ" sz="2000" b="1" dirty="0" smtClean="0">
                <a:solidFill>
                  <a:srgbClr val="7030A0"/>
                </a:solidFill>
              </a:rPr>
              <a:t> </a:t>
            </a:r>
            <a:r>
              <a:rPr lang="cs-CZ" sz="2000" b="1" dirty="0" err="1" smtClean="0">
                <a:solidFill>
                  <a:srgbClr val="7030A0"/>
                </a:solidFill>
              </a:rPr>
              <a:t>Jeans</a:t>
            </a:r>
            <a:r>
              <a:rPr lang="cs-CZ" sz="2000" b="1" dirty="0" smtClean="0">
                <a:solidFill>
                  <a:srgbClr val="7030A0"/>
                </a:solidFill>
              </a:rPr>
              <a:t>-mn.č.</a:t>
            </a:r>
          </a:p>
          <a:p>
            <a:endParaRPr lang="cs-CZ" sz="2000" b="1" dirty="0" smtClean="0"/>
          </a:p>
          <a:p>
            <a:r>
              <a:rPr lang="cs-CZ" sz="2000" b="1" dirty="0" err="1" smtClean="0"/>
              <a:t>Eine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Sekräterin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trägt</a:t>
            </a:r>
            <a:r>
              <a:rPr lang="cs-CZ" sz="2000" b="1" dirty="0" smtClean="0"/>
              <a:t> …………………………….</a:t>
            </a:r>
          </a:p>
          <a:p>
            <a:r>
              <a:rPr lang="cs-CZ" sz="2000" b="1" dirty="0" smtClean="0"/>
              <a:t>                                     ein </a:t>
            </a:r>
            <a:r>
              <a:rPr lang="cs-CZ" sz="2000" b="1" dirty="0" err="1" smtClean="0"/>
              <a:t>schickes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Kostüm</a:t>
            </a:r>
            <a:endParaRPr lang="cs-CZ" sz="2000" b="1" dirty="0" smtClean="0"/>
          </a:p>
          <a:p>
            <a:r>
              <a:rPr lang="cs-CZ" sz="2000" b="1" dirty="0" smtClean="0"/>
              <a:t>                                     </a:t>
            </a:r>
            <a:r>
              <a:rPr lang="cs-CZ" sz="2000" b="1" dirty="0" err="1" smtClean="0"/>
              <a:t>eine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schicke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Bluse</a:t>
            </a:r>
            <a:endParaRPr lang="cs-CZ" sz="2000" b="1" dirty="0" smtClean="0"/>
          </a:p>
          <a:p>
            <a:r>
              <a:rPr lang="cs-CZ" sz="2000" b="1" dirty="0" smtClean="0"/>
              <a:t>                                     </a:t>
            </a:r>
            <a:r>
              <a:rPr lang="cs-CZ" sz="2000" b="1" dirty="0" err="1" smtClean="0"/>
              <a:t>einen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gewagten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Minirock</a:t>
            </a:r>
            <a:endParaRPr lang="cs-CZ" sz="2000" b="1" dirty="0" smtClean="0"/>
          </a:p>
          <a:p>
            <a:r>
              <a:rPr lang="cs-CZ" sz="2000" b="1" dirty="0" smtClean="0"/>
              <a:t>                                     </a:t>
            </a:r>
            <a:r>
              <a:rPr lang="cs-CZ" sz="2000" b="1" dirty="0" err="1" smtClean="0">
                <a:solidFill>
                  <a:srgbClr val="7030A0"/>
                </a:solidFill>
              </a:rPr>
              <a:t>modische</a:t>
            </a:r>
            <a:r>
              <a:rPr lang="cs-CZ" sz="2000" b="1" dirty="0" smtClean="0">
                <a:solidFill>
                  <a:srgbClr val="7030A0"/>
                </a:solidFill>
              </a:rPr>
              <a:t> </a:t>
            </a:r>
            <a:r>
              <a:rPr lang="cs-CZ" sz="2000" b="1" dirty="0" err="1" smtClean="0">
                <a:solidFill>
                  <a:srgbClr val="7030A0"/>
                </a:solidFill>
              </a:rPr>
              <a:t>Stiefel</a:t>
            </a:r>
            <a:r>
              <a:rPr lang="cs-CZ" sz="2000" b="1" dirty="0" smtClean="0">
                <a:solidFill>
                  <a:srgbClr val="7030A0"/>
                </a:solidFill>
              </a:rPr>
              <a:t> –mn.č.</a:t>
            </a:r>
          </a:p>
          <a:p>
            <a:r>
              <a:rPr lang="cs-CZ" sz="2000" b="1" dirty="0" smtClean="0"/>
              <a:t>                                     </a:t>
            </a:r>
            <a:r>
              <a:rPr lang="cs-CZ" sz="2000" b="1" dirty="0" err="1" smtClean="0">
                <a:solidFill>
                  <a:srgbClr val="7030A0"/>
                </a:solidFill>
              </a:rPr>
              <a:t>modische</a:t>
            </a:r>
            <a:r>
              <a:rPr lang="cs-CZ" sz="2000" b="1" dirty="0" smtClean="0">
                <a:solidFill>
                  <a:srgbClr val="7030A0"/>
                </a:solidFill>
              </a:rPr>
              <a:t> </a:t>
            </a:r>
            <a:r>
              <a:rPr lang="cs-CZ" sz="2000" b="1" dirty="0" err="1" smtClean="0">
                <a:solidFill>
                  <a:srgbClr val="7030A0"/>
                </a:solidFill>
              </a:rPr>
              <a:t>Pumps</a:t>
            </a:r>
            <a:r>
              <a:rPr lang="cs-CZ" sz="2000" b="1" dirty="0" smtClean="0">
                <a:solidFill>
                  <a:srgbClr val="7030A0"/>
                </a:solidFill>
              </a:rPr>
              <a:t>-mn.č. 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 Ein </a:t>
            </a:r>
            <a:r>
              <a:rPr lang="cs-CZ" sz="2000" b="1" dirty="0" err="1" smtClean="0"/>
              <a:t>Bankangestellter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trägt</a:t>
            </a:r>
            <a:r>
              <a:rPr lang="cs-CZ" sz="2000" b="1" dirty="0" smtClean="0"/>
              <a:t>…………………………                                 </a:t>
            </a:r>
          </a:p>
          <a:p>
            <a:r>
              <a:rPr lang="cs-CZ" sz="2000" b="1" dirty="0" smtClean="0"/>
              <a:t>                                     </a:t>
            </a:r>
            <a:r>
              <a:rPr lang="cs-CZ" sz="2000" b="1" dirty="0" err="1" smtClean="0"/>
              <a:t>einen</a:t>
            </a:r>
            <a:r>
              <a:rPr lang="cs-CZ" sz="2000" b="1" dirty="0" smtClean="0"/>
              <a:t>  </a:t>
            </a:r>
            <a:r>
              <a:rPr lang="cs-CZ" sz="2000" b="1" dirty="0" err="1" smtClean="0"/>
              <a:t>dunklen</a:t>
            </a:r>
            <a:r>
              <a:rPr lang="cs-CZ" sz="2000" b="1" dirty="0" smtClean="0"/>
              <a:t>  </a:t>
            </a:r>
            <a:r>
              <a:rPr lang="cs-CZ" sz="2000" b="1" dirty="0" err="1" smtClean="0"/>
              <a:t>Anzug</a:t>
            </a:r>
            <a:endParaRPr lang="cs-CZ" sz="2000" b="1" dirty="0" smtClean="0"/>
          </a:p>
          <a:p>
            <a:r>
              <a:rPr lang="cs-CZ" sz="2000" b="1" dirty="0" smtClean="0"/>
              <a:t>                                     ein </a:t>
            </a:r>
            <a:r>
              <a:rPr lang="cs-CZ" sz="2000" b="1" dirty="0" err="1" smtClean="0"/>
              <a:t>elegantes</a:t>
            </a:r>
            <a:r>
              <a:rPr lang="cs-CZ" sz="2000" b="1" dirty="0" smtClean="0"/>
              <a:t>  </a:t>
            </a:r>
            <a:r>
              <a:rPr lang="cs-CZ" sz="2000" b="1" dirty="0" err="1" smtClean="0"/>
              <a:t>Hemd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mit</a:t>
            </a:r>
            <a:r>
              <a:rPr lang="cs-CZ" sz="2000" b="1" dirty="0" smtClean="0"/>
              <a:t>     l                                    </a:t>
            </a:r>
            <a:r>
              <a:rPr lang="cs-CZ" sz="2000" b="1" dirty="0" err="1" smtClean="0"/>
              <a:t>Krawatte</a:t>
            </a:r>
            <a:endParaRPr lang="cs-CZ" sz="2000" b="1" dirty="0" smtClean="0"/>
          </a:p>
          <a:p>
            <a:r>
              <a:rPr lang="cs-CZ" sz="2000" b="1" dirty="0" smtClean="0"/>
              <a:t>                                     </a:t>
            </a:r>
            <a:r>
              <a:rPr lang="cs-CZ" sz="2000" b="1" dirty="0" err="1" smtClean="0">
                <a:solidFill>
                  <a:srgbClr val="7030A0"/>
                </a:solidFill>
              </a:rPr>
              <a:t>schwarze</a:t>
            </a:r>
            <a:r>
              <a:rPr lang="cs-CZ" sz="2000" b="1" dirty="0" smtClean="0">
                <a:solidFill>
                  <a:srgbClr val="7030A0"/>
                </a:solidFill>
              </a:rPr>
              <a:t>  </a:t>
            </a:r>
            <a:r>
              <a:rPr lang="cs-CZ" sz="2000" b="1" dirty="0" err="1" smtClean="0">
                <a:solidFill>
                  <a:srgbClr val="7030A0"/>
                </a:solidFill>
              </a:rPr>
              <a:t>Schuhe</a:t>
            </a:r>
            <a:r>
              <a:rPr lang="cs-CZ" sz="2000" b="1" dirty="0" smtClean="0">
                <a:solidFill>
                  <a:srgbClr val="7030A0"/>
                </a:solidFill>
              </a:rPr>
              <a:t> –mn.č.                                             </a:t>
            </a:r>
            <a:endParaRPr lang="cs-CZ" sz="2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7467600" cy="725470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>
                <a:solidFill>
                  <a:schemeClr val="tx1"/>
                </a:solidFill>
              </a:rPr>
              <a:t>skloňování přídavných jmen     </a:t>
            </a:r>
            <a:r>
              <a:rPr lang="cs-CZ" sz="2400" b="1" dirty="0" smtClean="0">
                <a:solidFill>
                  <a:schemeClr val="tx1"/>
                </a:solidFill>
              </a:rPr>
              <a:t>                                       </a:t>
            </a:r>
            <a:r>
              <a:rPr lang="cs-CZ" sz="3100" b="1" dirty="0" smtClean="0">
                <a:solidFill>
                  <a:schemeClr val="tx1"/>
                </a:solidFill>
              </a:rPr>
              <a:t>v množném čísle</a:t>
            </a:r>
            <a:endParaRPr lang="cs-CZ" sz="31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500034" y="1428734"/>
          <a:ext cx="7500990" cy="4786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2906698"/>
                <a:gridCol w="2522590"/>
              </a:tblGrid>
              <a:tr h="601185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1.pád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err="1" smtClean="0">
                          <a:solidFill>
                            <a:schemeClr val="tx1"/>
                          </a:solidFill>
                        </a:rPr>
                        <a:t>die</a:t>
                      </a: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dirty="0" err="1" smtClean="0">
                          <a:solidFill>
                            <a:schemeClr val="tx1"/>
                          </a:solidFill>
                        </a:rPr>
                        <a:t>braun</a:t>
                      </a:r>
                      <a:r>
                        <a:rPr lang="cs-CZ" sz="2400" b="1" dirty="0" err="1" smtClean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baseline="0" dirty="0" err="1" smtClean="0">
                          <a:solidFill>
                            <a:schemeClr val="tx1"/>
                          </a:solidFill>
                        </a:rPr>
                        <a:t>Stiefel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braun</a:t>
                      </a:r>
                      <a:r>
                        <a:rPr lang="cs-CZ" sz="24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cs-CZ" b="0" dirty="0" err="1" smtClean="0">
                          <a:solidFill>
                            <a:schemeClr val="tx1"/>
                          </a:solidFill>
                        </a:rPr>
                        <a:t>Stiefel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01185">
                <a:tc>
                  <a:txBody>
                    <a:bodyPr/>
                    <a:lstStyle/>
                    <a:p>
                      <a:r>
                        <a:rPr lang="cs-CZ" dirty="0" smtClean="0"/>
                        <a:t>2.pád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der </a:t>
                      </a:r>
                      <a:r>
                        <a:rPr lang="cs-CZ" dirty="0" err="1" smtClean="0"/>
                        <a:t>braun</a:t>
                      </a:r>
                      <a:r>
                        <a:rPr lang="cs-CZ" sz="2400" b="1" dirty="0" err="1" smtClean="0"/>
                        <a:t>en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Stiefel</a:t>
                      </a:r>
                      <a:endParaRPr lang="cs-CZ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braun</a:t>
                      </a:r>
                      <a:r>
                        <a:rPr lang="cs-CZ" sz="2400" b="1" dirty="0" err="1" smtClean="0"/>
                        <a:t>er</a:t>
                      </a:r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Stiefel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01185">
                <a:tc>
                  <a:txBody>
                    <a:bodyPr/>
                    <a:lstStyle/>
                    <a:p>
                      <a:r>
                        <a:rPr lang="cs-CZ" dirty="0" smtClean="0"/>
                        <a:t>3.pád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den </a:t>
                      </a:r>
                      <a:r>
                        <a:rPr lang="cs-CZ" dirty="0" err="1" smtClean="0"/>
                        <a:t>braun</a:t>
                      </a:r>
                      <a:r>
                        <a:rPr lang="cs-CZ" sz="2400" b="1" dirty="0" err="1" smtClean="0"/>
                        <a:t>en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Stiefel</a:t>
                      </a:r>
                      <a:r>
                        <a:rPr lang="cs-CZ" sz="2400" b="1" dirty="0" err="1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braun</a:t>
                      </a:r>
                      <a:r>
                        <a:rPr lang="cs-CZ" sz="2400" b="1" dirty="0" err="1" smtClean="0"/>
                        <a:t>en</a:t>
                      </a:r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Stiefel</a:t>
                      </a:r>
                      <a:r>
                        <a:rPr lang="cs-CZ" sz="2400" b="1" dirty="0" err="1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01185">
                <a:tc>
                  <a:txBody>
                    <a:bodyPr/>
                    <a:lstStyle/>
                    <a:p>
                      <a:r>
                        <a:rPr lang="cs-CZ" dirty="0" smtClean="0"/>
                        <a:t>4.pád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braun</a:t>
                      </a:r>
                      <a:r>
                        <a:rPr lang="cs-CZ" sz="2400" b="1" dirty="0" err="1" smtClean="0"/>
                        <a:t>en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Stiefel</a:t>
                      </a:r>
                      <a:endParaRPr lang="cs-CZ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braun</a:t>
                      </a:r>
                      <a:r>
                        <a:rPr lang="cs-CZ" sz="2400" b="1" dirty="0" smtClean="0"/>
                        <a:t>e</a:t>
                      </a:r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Stiefel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3816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                                                                           pozn.: v mn.č. má přídavné jméno ve všech pádech</a:t>
                      </a:r>
                      <a:r>
                        <a:rPr lang="cs-CZ" b="0" baseline="0" dirty="0" smtClean="0"/>
                        <a:t>  </a:t>
                      </a:r>
                      <a:r>
                        <a:rPr lang="cs-CZ" b="0" baseline="0" dirty="0" smtClean="0">
                          <a:solidFill>
                            <a:srgbClr val="FF0000"/>
                          </a:solidFill>
                        </a:rPr>
                        <a:t>po členu určitém </a:t>
                      </a:r>
                      <a:r>
                        <a:rPr lang="cs-CZ" b="0" baseline="0" dirty="0" smtClean="0"/>
                        <a:t>koncovku </a:t>
                      </a:r>
                      <a:r>
                        <a:rPr lang="cs-CZ" b="1" baseline="0" dirty="0" smtClean="0"/>
                        <a:t>–</a:t>
                      </a:r>
                      <a:r>
                        <a:rPr lang="cs-CZ" b="1" baseline="0" dirty="0" err="1" smtClean="0"/>
                        <a:t>en</a:t>
                      </a:r>
                      <a:r>
                        <a:rPr lang="cs-CZ" b="1" baseline="0" dirty="0" smtClean="0"/>
                        <a:t>                                                             </a:t>
                      </a:r>
                      <a:endParaRPr lang="cs-CZ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pozn.:v </a:t>
                      </a:r>
                      <a:r>
                        <a:rPr lang="cs-CZ" dirty="0" err="1" smtClean="0"/>
                        <a:t>mn.čísle</a:t>
                      </a:r>
                      <a:r>
                        <a:rPr lang="cs-CZ" dirty="0" smtClean="0"/>
                        <a:t> přídavné jméno přebírá koncovky členu určitého,poněvadž  člen v mn.č. chybí!!!!</a:t>
                      </a:r>
                    </a:p>
                    <a:p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495</TotalTime>
  <Words>437</Words>
  <Application>Microsoft Office PowerPoint</Application>
  <PresentationFormat>Předvádění na obrazovce (4:3)</PresentationFormat>
  <Paragraphs>94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Snímek 1</vt:lpstr>
      <vt:lpstr>skloňování přídavných jmen                                              po  členu  určitém                                                                      mužský rod     ženský  rod    střední rod</vt:lpstr>
      <vt:lpstr>poznámka ke skloňování:</vt:lpstr>
      <vt:lpstr>skloňování přídavných jmen                 po  členu neurčitém                             mužský rod    ženský rod    střední rod</vt:lpstr>
      <vt:lpstr>poznámka ke skloňování:</vt:lpstr>
      <vt:lpstr>Snímek 6</vt:lpstr>
      <vt:lpstr>skloňování přídavných jmen                                            v množném čísle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sklopřídavných jmen               v nej</dc:title>
  <dc:creator>MikMik</dc:creator>
  <cp:lastModifiedBy>MikMik</cp:lastModifiedBy>
  <cp:revision>82</cp:revision>
  <dcterms:created xsi:type="dcterms:W3CDTF">2012-03-14T17:40:20Z</dcterms:created>
  <dcterms:modified xsi:type="dcterms:W3CDTF">2012-04-29T20:38:29Z</dcterms:modified>
</cp:coreProperties>
</file>