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5" r:id="rId5"/>
    <p:sldId id="263" r:id="rId6"/>
    <p:sldId id="267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88284" autoAdjust="0"/>
  </p:normalViewPr>
  <p:slideViewPr>
    <p:cSldViewPr>
      <p:cViewPr varScale="1">
        <p:scale>
          <a:sx n="76" d="100"/>
          <a:sy n="76" d="100"/>
        </p:scale>
        <p:origin x="-33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C2E27A5-70BF-4EC8-9ECC-EBC8B17117C8}" type="datetimeFigureOut">
              <a:rPr lang="cs-CZ" smtClean="0"/>
              <a:pPr/>
              <a:t>19.5.2012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7A5-70BF-4EC8-9ECC-EBC8B17117C8}" type="datetimeFigureOut">
              <a:rPr lang="cs-CZ" smtClean="0"/>
              <a:pPr/>
              <a:t>19.5.2012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7A5-70BF-4EC8-9ECC-EBC8B17117C8}" type="datetimeFigureOut">
              <a:rPr lang="cs-CZ" smtClean="0"/>
              <a:pPr/>
              <a:t>19.5.2012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2E27A5-70BF-4EC8-9ECC-EBC8B17117C8}" type="datetimeFigureOut">
              <a:rPr lang="cs-CZ" smtClean="0"/>
              <a:pPr/>
              <a:t>19.5.2012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C2E27A5-70BF-4EC8-9ECC-EBC8B17117C8}" type="datetimeFigureOut">
              <a:rPr lang="cs-CZ" smtClean="0"/>
              <a:pPr/>
              <a:t>19.5.2012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7A5-70BF-4EC8-9ECC-EBC8B17117C8}" type="datetimeFigureOut">
              <a:rPr lang="cs-CZ" smtClean="0"/>
              <a:pPr/>
              <a:t>19.5.2012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7A5-70BF-4EC8-9ECC-EBC8B17117C8}" type="datetimeFigureOut">
              <a:rPr lang="cs-CZ" smtClean="0"/>
              <a:pPr/>
              <a:t>19.5.2012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2E27A5-70BF-4EC8-9ECC-EBC8B17117C8}" type="datetimeFigureOut">
              <a:rPr lang="cs-CZ" smtClean="0"/>
              <a:pPr/>
              <a:t>19.5.2012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7A5-70BF-4EC8-9ECC-EBC8B17117C8}" type="datetimeFigureOut">
              <a:rPr lang="cs-CZ" smtClean="0"/>
              <a:pPr/>
              <a:t>19.5.2012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2E27A5-70BF-4EC8-9ECC-EBC8B17117C8}" type="datetimeFigureOut">
              <a:rPr lang="cs-CZ" smtClean="0"/>
              <a:pPr/>
              <a:t>19.5.2012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2E27A5-70BF-4EC8-9ECC-EBC8B17117C8}" type="datetimeFigureOut">
              <a:rPr lang="cs-CZ" smtClean="0"/>
              <a:pPr/>
              <a:t>19.5.2012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C2E27A5-70BF-4EC8-9ECC-EBC8B17117C8}" type="datetimeFigureOut">
              <a:rPr lang="cs-CZ" smtClean="0"/>
              <a:pPr/>
              <a:t>19.5.2012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857356" y="1643050"/>
            <a:ext cx="7286644" cy="4678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Název školy: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Střední průmyslová škola, Ostrava - Vítkovice, 	příspěvková organizace</a:t>
            </a:r>
          </a:p>
          <a:p>
            <a:endParaRPr lang="cs-CZ" b="1" dirty="0" smtClean="0">
              <a:solidFill>
                <a:schemeClr val="accent1"/>
              </a:solidFill>
            </a:endParaRPr>
          </a:p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Autor: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		PaedDr. Hana Mikolajková</a:t>
            </a:r>
          </a:p>
          <a:p>
            <a:endParaRPr lang="cs-CZ" b="1" dirty="0" smtClean="0">
              <a:solidFill>
                <a:schemeClr val="accent1"/>
              </a:solidFill>
            </a:endParaRPr>
          </a:p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Datum: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		19.05.2012</a:t>
            </a:r>
          </a:p>
          <a:p>
            <a:endParaRPr lang="cs-CZ" b="1" dirty="0" smtClean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Název: 	</a:t>
            </a:r>
            <a:r>
              <a:rPr lang="cs-CZ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cs-CZ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VY_32_INOVACE_8.2.19</a:t>
            </a:r>
            <a:endParaRPr lang="cs-CZ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b="1" dirty="0" smtClean="0">
              <a:solidFill>
                <a:schemeClr val="accent1"/>
              </a:solidFill>
            </a:endParaRPr>
          </a:p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Číslo projektu: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	CZ.1.07/1.5.00/34.0125</a:t>
            </a:r>
          </a:p>
          <a:p>
            <a:endParaRPr lang="cs-CZ" b="1" dirty="0" smtClean="0">
              <a:solidFill>
                <a:schemeClr val="accent1"/>
              </a:solidFill>
            </a:endParaRPr>
          </a:p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Téma: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 </a:t>
            </a:r>
            <a:r>
              <a:rPr lang="cs-CZ" sz="26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Budoucí čas v NEJ-prezentace</a:t>
            </a:r>
          </a:p>
          <a:p>
            <a:endParaRPr lang="cs-CZ" b="1" dirty="0" smtClean="0">
              <a:solidFill>
                <a:schemeClr val="accent1"/>
              </a:solidFill>
            </a:endParaRPr>
          </a:p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Anotace: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"DUM; Prezentace slouží k vysvětlení  nového gramatického učiva .Žáci se interaktivně, ústně i písemně seznamují s novým učivem.“</a:t>
            </a:r>
            <a:endParaRPr lang="cs-CZ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0"/>
            <a:ext cx="7078251" cy="16430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7496204" cy="857256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                  </a:t>
            </a:r>
            <a:r>
              <a:rPr lang="cs-CZ" b="1" dirty="0" smtClean="0">
                <a:solidFill>
                  <a:schemeClr val="tx1"/>
                </a:solidFill>
              </a:rPr>
              <a:t>BUDOUCÍ   ČAS   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" name="Šipka doprava 4"/>
          <p:cNvSpPr/>
          <p:nvPr/>
        </p:nvSpPr>
        <p:spPr>
          <a:xfrm>
            <a:off x="7143768" y="535782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quarter" idx="1"/>
          </p:nvPr>
        </p:nvGraphicFramePr>
        <p:xfrm>
          <a:off x="714348" y="1500174"/>
          <a:ext cx="7467600" cy="4786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950"/>
                <a:gridCol w="2571768"/>
                <a:gridCol w="3109882"/>
              </a:tblGrid>
              <a:tr h="1000132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1.Ich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werde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err="1" smtClean="0">
                          <a:solidFill>
                            <a:schemeClr val="tx1"/>
                          </a:solidFill>
                        </a:rPr>
                        <a:t>eine</a:t>
                      </a:r>
                      <a:r>
                        <a:rPr lang="cs-CZ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b="1" baseline="0" dirty="0" err="1" smtClean="0">
                          <a:solidFill>
                            <a:schemeClr val="tx1"/>
                          </a:solidFill>
                        </a:rPr>
                        <a:t>Garage</a:t>
                      </a:r>
                      <a:r>
                        <a:rPr lang="cs-CZ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b="1" baseline="0" dirty="0" err="1" smtClean="0">
                          <a:solidFill>
                            <a:schemeClr val="tx1"/>
                          </a:solidFill>
                        </a:rPr>
                        <a:t>bauen</a:t>
                      </a:r>
                      <a:r>
                        <a:rPr lang="cs-CZ" b="1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Budu stavět garáž.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757241">
                <a:tc>
                  <a:txBody>
                    <a:bodyPr/>
                    <a:lstStyle/>
                    <a:p>
                      <a:r>
                        <a:rPr lang="cs-CZ" b="1" dirty="0" smtClean="0"/>
                        <a:t>2.Du </a:t>
                      </a:r>
                      <a:r>
                        <a:rPr lang="cs-CZ" b="1" dirty="0" err="1" smtClean="0"/>
                        <a:t>wirst</a:t>
                      </a:r>
                      <a:endParaRPr lang="cs-CZ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auch</a:t>
                      </a:r>
                      <a:r>
                        <a:rPr lang="cs-CZ" b="1" baseline="0" dirty="0" smtClean="0"/>
                        <a:t> </a:t>
                      </a:r>
                      <a:r>
                        <a:rPr lang="cs-CZ" b="1" baseline="0" dirty="0" err="1" smtClean="0"/>
                        <a:t>etwas</a:t>
                      </a:r>
                      <a:r>
                        <a:rPr lang="cs-CZ" b="1" baseline="0" dirty="0" smtClean="0"/>
                        <a:t> </a:t>
                      </a:r>
                      <a:r>
                        <a:rPr lang="cs-CZ" b="1" baseline="0" dirty="0" err="1" smtClean="0"/>
                        <a:t>bauen</a:t>
                      </a:r>
                      <a:r>
                        <a:rPr lang="cs-CZ" b="1" baseline="0" dirty="0" smtClean="0"/>
                        <a:t>.</a:t>
                      </a:r>
                      <a:endParaRPr lang="cs-CZ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Budeš také něco stavět.</a:t>
                      </a:r>
                      <a:endParaRPr lang="cs-CZ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757241">
                <a:tc>
                  <a:txBody>
                    <a:bodyPr/>
                    <a:lstStyle/>
                    <a:p>
                      <a:r>
                        <a:rPr lang="cs-CZ" b="1" dirty="0" smtClean="0"/>
                        <a:t>3.Es </a:t>
                      </a:r>
                      <a:r>
                        <a:rPr lang="cs-CZ" b="1" dirty="0" err="1" smtClean="0"/>
                        <a:t>wird</a:t>
                      </a:r>
                      <a:r>
                        <a:rPr lang="cs-CZ" b="1" dirty="0" smtClean="0"/>
                        <a:t>          </a:t>
                      </a:r>
                      <a:endParaRPr lang="cs-CZ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keine</a:t>
                      </a:r>
                      <a:r>
                        <a:rPr lang="cs-CZ" b="1" dirty="0" smtClean="0"/>
                        <a:t> </a:t>
                      </a:r>
                      <a:r>
                        <a:rPr lang="cs-CZ" b="1" dirty="0" err="1" smtClean="0"/>
                        <a:t>leichte</a:t>
                      </a:r>
                      <a:r>
                        <a:rPr lang="cs-CZ" b="1" dirty="0" smtClean="0"/>
                        <a:t> </a:t>
                      </a:r>
                      <a:r>
                        <a:rPr lang="cs-CZ" b="1" dirty="0" err="1" smtClean="0"/>
                        <a:t>Arbeit</a:t>
                      </a:r>
                      <a:r>
                        <a:rPr lang="cs-CZ" b="1" baseline="0" dirty="0" smtClean="0"/>
                        <a:t> </a:t>
                      </a:r>
                      <a:r>
                        <a:rPr lang="cs-CZ" b="1" baseline="0" dirty="0" err="1" smtClean="0"/>
                        <a:t>sein</a:t>
                      </a:r>
                      <a:r>
                        <a:rPr lang="cs-CZ" b="1" baseline="0" dirty="0" smtClean="0"/>
                        <a:t>.</a:t>
                      </a:r>
                      <a:endParaRPr lang="cs-CZ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Nebude to lehká práce.</a:t>
                      </a:r>
                      <a:endParaRPr lang="cs-CZ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757241">
                <a:tc>
                  <a:txBody>
                    <a:bodyPr/>
                    <a:lstStyle/>
                    <a:p>
                      <a:r>
                        <a:rPr lang="cs-CZ" b="1" dirty="0" smtClean="0"/>
                        <a:t>1.Wir</a:t>
                      </a:r>
                      <a:r>
                        <a:rPr lang="cs-CZ" b="1" baseline="0" dirty="0" smtClean="0"/>
                        <a:t> </a:t>
                      </a:r>
                      <a:r>
                        <a:rPr lang="cs-CZ" b="1" baseline="0" dirty="0" err="1" smtClean="0"/>
                        <a:t>werden</a:t>
                      </a:r>
                      <a:endParaRPr lang="cs-CZ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schnell</a:t>
                      </a:r>
                      <a:r>
                        <a:rPr lang="cs-CZ" b="1" dirty="0" smtClean="0"/>
                        <a:t> </a:t>
                      </a:r>
                      <a:r>
                        <a:rPr lang="cs-CZ" b="1" dirty="0" err="1" smtClean="0"/>
                        <a:t>arbeiten</a:t>
                      </a:r>
                      <a:r>
                        <a:rPr lang="cs-CZ" b="1" dirty="0" smtClean="0"/>
                        <a:t>.</a:t>
                      </a:r>
                      <a:endParaRPr lang="cs-CZ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Budeme rychle pracovat.</a:t>
                      </a:r>
                      <a:endParaRPr lang="cs-CZ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757241">
                <a:tc>
                  <a:txBody>
                    <a:bodyPr/>
                    <a:lstStyle/>
                    <a:p>
                      <a:r>
                        <a:rPr lang="cs-CZ" b="1" dirty="0" smtClean="0"/>
                        <a:t>2.Ihr </a:t>
                      </a:r>
                      <a:r>
                        <a:rPr lang="cs-CZ" b="1" dirty="0" err="1" smtClean="0"/>
                        <a:t>werdet</a:t>
                      </a:r>
                      <a:endParaRPr lang="cs-CZ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uns</a:t>
                      </a:r>
                      <a:r>
                        <a:rPr lang="cs-CZ" b="1" dirty="0" smtClean="0"/>
                        <a:t> </a:t>
                      </a:r>
                      <a:r>
                        <a:rPr lang="cs-CZ" b="1" dirty="0" err="1" smtClean="0"/>
                        <a:t>helfen</a:t>
                      </a:r>
                      <a:r>
                        <a:rPr lang="cs-CZ" b="1" dirty="0" smtClean="0"/>
                        <a:t>.</a:t>
                      </a:r>
                      <a:endParaRPr lang="cs-CZ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Budete nám pomáhat.</a:t>
                      </a:r>
                      <a:endParaRPr lang="cs-CZ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757241">
                <a:tc>
                  <a:txBody>
                    <a:bodyPr/>
                    <a:lstStyle/>
                    <a:p>
                      <a:r>
                        <a:rPr lang="cs-CZ" b="1" dirty="0" smtClean="0"/>
                        <a:t>3.Sie </a:t>
                      </a:r>
                      <a:r>
                        <a:rPr lang="cs-CZ" b="1" dirty="0" err="1" smtClean="0"/>
                        <a:t>werden</a:t>
                      </a:r>
                      <a:endParaRPr lang="cs-CZ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neben</a:t>
                      </a:r>
                      <a:r>
                        <a:rPr lang="cs-CZ" b="1" dirty="0" smtClean="0"/>
                        <a:t> </a:t>
                      </a:r>
                      <a:r>
                        <a:rPr lang="cs-CZ" b="1" dirty="0" err="1" smtClean="0"/>
                        <a:t>uns</a:t>
                      </a:r>
                      <a:r>
                        <a:rPr lang="cs-CZ" b="1" dirty="0" smtClean="0"/>
                        <a:t> </a:t>
                      </a:r>
                      <a:r>
                        <a:rPr lang="cs-CZ" b="1" dirty="0" err="1" smtClean="0"/>
                        <a:t>wohnen</a:t>
                      </a:r>
                      <a:r>
                        <a:rPr lang="cs-CZ" b="1" dirty="0" smtClean="0"/>
                        <a:t>.</a:t>
                      </a:r>
                      <a:endParaRPr lang="cs-CZ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Oni budou vedle nás bydlet.</a:t>
                      </a:r>
                      <a:endParaRPr lang="cs-CZ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ipsa 7"/>
          <p:cNvSpPr/>
          <p:nvPr/>
        </p:nvSpPr>
        <p:spPr>
          <a:xfrm flipV="1">
            <a:off x="1214414" y="4929198"/>
            <a:ext cx="5000660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 flipV="1">
            <a:off x="785786" y="1714487"/>
            <a:ext cx="678661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 flipV="1">
            <a:off x="785786" y="928670"/>
            <a:ext cx="678661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7467600" cy="368280"/>
          </a:xfrm>
        </p:spPr>
        <p:txBody>
          <a:bodyPr>
            <a:noAutofit/>
          </a:bodyPr>
          <a:lstStyle/>
          <a:p>
            <a:r>
              <a:rPr lang="cs-CZ" sz="2800" b="1" dirty="0" smtClean="0">
                <a:solidFill>
                  <a:schemeClr val="tx1"/>
                </a:solidFill>
              </a:rPr>
              <a:t>poznámka ke tvorbě budoucího času:</a:t>
            </a:r>
            <a:endParaRPr lang="cs-CZ" sz="2800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00034" y="785794"/>
            <a:ext cx="7467600" cy="5616720"/>
          </a:xfrm>
          <a:blipFill>
            <a:blip r:embed="rId2" cstate="print">
              <a:lum bright="70000" contrast="-70000"/>
            </a:blip>
            <a:tile tx="0" ty="0" sx="100000" sy="100000" flip="none" algn="tl"/>
          </a:blipFill>
          <a:effectLst>
            <a:outerShdw blurRad="50800" dist="50800" dir="5400000" algn="ctr" rotWithShape="0">
              <a:schemeClr val="bg2">
                <a:lumMod val="75000"/>
              </a:scheme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rgbClr val="FFFF00"/>
            </a:extrusionClr>
          </a:sp3d>
        </p:spPr>
        <p:txBody>
          <a:bodyPr/>
          <a:lstStyle/>
          <a:p>
            <a:pPr>
              <a:buNone/>
            </a:pPr>
            <a:r>
              <a:rPr lang="cs-CZ" b="1" dirty="0" smtClean="0"/>
              <a:t>                                                                             </a:t>
            </a:r>
          </a:p>
          <a:p>
            <a:r>
              <a:rPr lang="cs-CZ" b="1" dirty="0" smtClean="0"/>
              <a:t> Budoucí čas se tvoří s pomocí slovesa </a:t>
            </a:r>
            <a:r>
              <a:rPr lang="cs-CZ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werden</a:t>
            </a:r>
            <a:r>
              <a:rPr lang="cs-CZ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cs-CZ" b="1" dirty="0" smtClean="0"/>
              <a:t>které časujeme v přítomném čase a </a:t>
            </a:r>
            <a:r>
              <a:rPr lang="cs-CZ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infinitivu významového slovesa</a:t>
            </a:r>
            <a:r>
              <a:rPr lang="cs-CZ" b="1" dirty="0" smtClean="0">
                <a:solidFill>
                  <a:srgbClr val="00B050"/>
                </a:solidFill>
              </a:rPr>
              <a:t>.</a:t>
            </a:r>
          </a:p>
          <a:p>
            <a:endParaRPr lang="cs-CZ" b="1" dirty="0" smtClean="0"/>
          </a:p>
          <a:p>
            <a:r>
              <a:rPr lang="cs-CZ" b="1" dirty="0" smtClean="0"/>
              <a:t>Infinitiv významového slovesa stojí vždy na konci  hlavní věty!</a:t>
            </a:r>
          </a:p>
          <a:p>
            <a:endParaRPr lang="cs-CZ" b="1" dirty="0" smtClean="0"/>
          </a:p>
          <a:p>
            <a:r>
              <a:rPr lang="cs-CZ" b="1" dirty="0" smtClean="0"/>
              <a:t>Ve větách se vyskytuje často příslovečné určení času,např. </a:t>
            </a:r>
            <a:r>
              <a:rPr lang="cs-CZ" b="1" dirty="0" err="1" smtClean="0"/>
              <a:t>morgen</a:t>
            </a:r>
            <a:r>
              <a:rPr lang="cs-CZ" b="1" dirty="0" smtClean="0"/>
              <a:t>,</a:t>
            </a:r>
            <a:r>
              <a:rPr lang="cs-CZ" b="1" dirty="0" err="1" smtClean="0"/>
              <a:t>nächste</a:t>
            </a:r>
            <a:r>
              <a:rPr lang="cs-CZ" b="1" dirty="0" smtClean="0"/>
              <a:t> </a:t>
            </a:r>
            <a:r>
              <a:rPr lang="cs-CZ" b="1" dirty="0" err="1" smtClean="0"/>
              <a:t>Woche</a:t>
            </a:r>
            <a:r>
              <a:rPr lang="cs-CZ" b="1" dirty="0" smtClean="0"/>
              <a:t>,in </a:t>
            </a:r>
            <a:r>
              <a:rPr lang="cs-CZ" b="1" dirty="0" err="1" smtClean="0"/>
              <a:t>drei</a:t>
            </a:r>
            <a:r>
              <a:rPr lang="cs-CZ" b="1" dirty="0" smtClean="0"/>
              <a:t> </a:t>
            </a:r>
            <a:r>
              <a:rPr lang="cs-CZ" b="1" dirty="0" err="1" smtClean="0"/>
              <a:t>Tagen</a:t>
            </a:r>
            <a:r>
              <a:rPr lang="cs-CZ" b="1" dirty="0" smtClean="0"/>
              <a:t>,…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7" name="Šipka dolů 6"/>
          <p:cNvSpPr/>
          <p:nvPr/>
        </p:nvSpPr>
        <p:spPr>
          <a:xfrm>
            <a:off x="6286512" y="5072074"/>
            <a:ext cx="642942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 flipH="1">
            <a:off x="1357290" y="4857760"/>
            <a:ext cx="58121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800" b="1" dirty="0" smtClean="0"/>
          </a:p>
          <a:p>
            <a:r>
              <a:rPr lang="cs-CZ" sz="2800" b="1" dirty="0" smtClean="0"/>
              <a:t>            PAMATUJ</a:t>
            </a:r>
            <a:r>
              <a:rPr lang="cs-CZ" sz="2800" b="1" dirty="0" smtClean="0">
                <a:solidFill>
                  <a:srgbClr val="00B050"/>
                </a:solidFill>
              </a:rPr>
              <a:t>!!!!</a:t>
            </a:r>
            <a:endParaRPr lang="cs-CZ" sz="28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7467600" cy="368280"/>
          </a:xfrm>
        </p:spPr>
        <p:txBody>
          <a:bodyPr>
            <a:noAutofit/>
          </a:bodyPr>
          <a:lstStyle/>
          <a:p>
            <a:endParaRPr lang="cs-CZ" sz="2800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596" y="214290"/>
            <a:ext cx="7396162" cy="2000264"/>
          </a:xfrm>
          <a:solidFill>
            <a:schemeClr val="bg2"/>
          </a:solidFill>
          <a:ln>
            <a:solidFill>
              <a:schemeClr val="bg2"/>
            </a:solidFill>
          </a:ln>
          <a:effectLst>
            <a:outerShdw blurRad="50800" dist="50800" dir="5400000" algn="ctr" rotWithShape="0">
              <a:schemeClr val="bg2">
                <a:lumMod val="75000"/>
              </a:scheme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rgbClr val="FFFF00"/>
            </a:extrusionClr>
          </a:sp3d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                </a:t>
            </a:r>
          </a:p>
          <a:p>
            <a:pPr>
              <a:buNone/>
            </a:pPr>
            <a:r>
              <a:rPr lang="cs-CZ" b="1" dirty="0" smtClean="0"/>
              <a:t>           </a:t>
            </a:r>
            <a:r>
              <a:rPr lang="cs-CZ" sz="4200" b="1" dirty="0" err="1" smtClean="0">
                <a:solidFill>
                  <a:srgbClr val="00B050"/>
                </a:solidFill>
              </a:rPr>
              <a:t>werden</a:t>
            </a:r>
            <a:r>
              <a:rPr lang="cs-CZ" sz="4200" b="1" dirty="0" smtClean="0">
                <a:solidFill>
                  <a:srgbClr val="00B050"/>
                </a:solidFill>
              </a:rPr>
              <a:t> + infinitiv</a:t>
            </a:r>
          </a:p>
        </p:txBody>
      </p:sp>
      <p:sp>
        <p:nvSpPr>
          <p:cNvPr id="9" name="TextovéPole 8"/>
          <p:cNvSpPr txBox="1"/>
          <p:nvPr/>
        </p:nvSpPr>
        <p:spPr>
          <a:xfrm flipH="1">
            <a:off x="1357288" y="6143644"/>
            <a:ext cx="58121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800" b="1" dirty="0" smtClean="0"/>
          </a:p>
          <a:p>
            <a:r>
              <a:rPr lang="cs-CZ" sz="2800" b="1" dirty="0" smtClean="0"/>
              <a:t>            </a:t>
            </a:r>
            <a:endParaRPr lang="cs-CZ" sz="2800" b="1" dirty="0">
              <a:solidFill>
                <a:srgbClr val="C0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28596" y="2643182"/>
            <a:ext cx="7429552" cy="23083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cs-CZ" sz="2400" b="1" dirty="0" smtClean="0"/>
              <a:t>V němčině se budoucího času používá spíše zřídka,obvykle se nahrazuje časem přítomným.</a:t>
            </a:r>
          </a:p>
          <a:p>
            <a:pPr>
              <a:buFont typeface="Courier New" pitchFamily="49" charset="0"/>
              <a:buChar char="o"/>
            </a:pPr>
            <a:r>
              <a:rPr lang="cs-CZ" sz="2400" b="1" dirty="0" smtClean="0"/>
              <a:t>Budoucí čas slovesa </a:t>
            </a:r>
            <a:r>
              <a:rPr lang="cs-CZ" sz="2400" b="1" dirty="0" err="1" smtClean="0"/>
              <a:t>sein</a:t>
            </a:r>
            <a:r>
              <a:rPr lang="cs-CZ" sz="2400" b="1" dirty="0" smtClean="0"/>
              <a:t> se tvoří v němčině pravidelně-</a:t>
            </a:r>
            <a:r>
              <a:rPr lang="cs-CZ" sz="2400" b="1" dirty="0" err="1" smtClean="0">
                <a:solidFill>
                  <a:schemeClr val="accent3">
                    <a:lumMod val="75000"/>
                  </a:schemeClr>
                </a:solidFill>
              </a:rPr>
              <a:t>ich</a:t>
            </a:r>
            <a:r>
              <a:rPr lang="cs-CZ" sz="2400" b="1" dirty="0" smtClean="0"/>
              <a:t> </a:t>
            </a:r>
            <a:r>
              <a:rPr lang="cs-CZ" sz="2400" b="1" dirty="0" err="1" smtClean="0">
                <a:solidFill>
                  <a:schemeClr val="accent3">
                    <a:lumMod val="75000"/>
                  </a:schemeClr>
                </a:solidFill>
              </a:rPr>
              <a:t>werde</a:t>
            </a:r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sz="2400" b="1" dirty="0" err="1" smtClean="0">
                <a:solidFill>
                  <a:schemeClr val="accent3">
                    <a:lumMod val="75000"/>
                  </a:schemeClr>
                </a:solidFill>
              </a:rPr>
              <a:t>sein</a:t>
            </a:r>
            <a:r>
              <a:rPr lang="cs-CZ" sz="2400" b="1" dirty="0" smtClean="0"/>
              <a:t>,v češtině pouze tvarem  </a:t>
            </a:r>
            <a:r>
              <a:rPr lang="cs-CZ" sz="2400" b="1" dirty="0" smtClean="0">
                <a:solidFill>
                  <a:srgbClr val="00B050"/>
                </a:solidFill>
              </a:rPr>
              <a:t>budu</a:t>
            </a:r>
            <a:r>
              <a:rPr lang="cs-CZ" sz="2400" b="1" dirty="0" smtClean="0"/>
              <a:t>.</a:t>
            </a:r>
            <a:endParaRPr lang="cs-CZ" sz="2400" b="1" dirty="0"/>
          </a:p>
        </p:txBody>
      </p:sp>
      <p:sp>
        <p:nvSpPr>
          <p:cNvPr id="15" name="Elipsa 14"/>
          <p:cNvSpPr/>
          <p:nvPr/>
        </p:nvSpPr>
        <p:spPr>
          <a:xfrm rot="10800000">
            <a:off x="1428728" y="6000768"/>
            <a:ext cx="5000660" cy="2238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 flipH="1">
            <a:off x="428596" y="5143512"/>
            <a:ext cx="7429552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 </a:t>
            </a:r>
            <a:r>
              <a:rPr lang="cs-CZ" sz="2400" b="1" dirty="0" smtClean="0"/>
              <a:t>Pomocí bud.času lze vyjádřit i domněnku v přítomnosti:</a:t>
            </a:r>
            <a:r>
              <a:rPr lang="cs-CZ" sz="2400" b="1" dirty="0" err="1" smtClean="0"/>
              <a:t>Er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wird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schon</a:t>
            </a:r>
            <a:r>
              <a:rPr lang="cs-CZ" sz="2400" b="1" dirty="0" smtClean="0"/>
              <a:t> in der </a:t>
            </a:r>
            <a:r>
              <a:rPr lang="cs-CZ" sz="2400" b="1" dirty="0" err="1" smtClean="0"/>
              <a:t>Schule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sein</a:t>
            </a:r>
            <a:r>
              <a:rPr lang="cs-CZ" sz="2400" b="1" dirty="0" smtClean="0"/>
              <a:t>. Asi už bude ve škole.</a:t>
            </a:r>
            <a:endParaRPr lang="cs-CZ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Fores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 flipH="1">
            <a:off x="2285984" y="3143248"/>
            <a:ext cx="1393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 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357290" y="610136"/>
            <a:ext cx="635798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3600" b="1" dirty="0" smtClean="0">
                <a:solidFill>
                  <a:srgbClr val="00B050"/>
                </a:solidFill>
              </a:rPr>
              <a:t>In </a:t>
            </a:r>
            <a:r>
              <a:rPr lang="cs-CZ" sz="3600" b="1" dirty="0" err="1" smtClean="0"/>
              <a:t>drei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Tagen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werden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wir</a:t>
            </a:r>
            <a:r>
              <a:rPr lang="cs-CZ" sz="3600" b="1" dirty="0" smtClean="0"/>
              <a:t> </a:t>
            </a:r>
            <a:r>
              <a:rPr lang="cs-CZ" sz="3600" b="1" dirty="0" smtClean="0">
                <a:solidFill>
                  <a:srgbClr val="00B050"/>
                </a:solidFill>
              </a:rPr>
              <a:t>durch </a:t>
            </a:r>
            <a:r>
              <a:rPr lang="cs-CZ" sz="3600" b="1" dirty="0" smtClean="0"/>
              <a:t>den </a:t>
            </a:r>
            <a:r>
              <a:rPr lang="cs-CZ" sz="3600" b="1" dirty="0" err="1" smtClean="0"/>
              <a:t>Wald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fahren</a:t>
            </a:r>
            <a:r>
              <a:rPr lang="cs-CZ" sz="3600" b="1" dirty="0" smtClean="0"/>
              <a:t> </a:t>
            </a:r>
            <a:r>
              <a:rPr lang="cs-CZ" sz="3600" b="1" dirty="0" err="1" smtClean="0">
                <a:solidFill>
                  <a:srgbClr val="00B050"/>
                </a:solidFill>
              </a:rPr>
              <a:t>können</a:t>
            </a:r>
            <a:r>
              <a:rPr lang="cs-CZ" sz="3600" b="1" dirty="0" smtClean="0">
                <a:solidFill>
                  <a:srgbClr val="00B050"/>
                </a:solidFill>
              </a:rPr>
              <a:t>.                           </a:t>
            </a:r>
            <a:r>
              <a:rPr lang="cs-CZ" sz="3200" b="1" dirty="0" smtClean="0">
                <a:solidFill>
                  <a:srgbClr val="00B050"/>
                </a:solidFill>
              </a:rPr>
              <a:t>                  </a:t>
            </a:r>
            <a:endParaRPr lang="cs-CZ" sz="3200" b="1" dirty="0">
              <a:solidFill>
                <a:srgbClr val="00B050"/>
              </a:solidFill>
            </a:endParaRPr>
          </a:p>
        </p:txBody>
      </p:sp>
      <p:graphicFrame>
        <p:nvGraphicFramePr>
          <p:cNvPr id="10" name="Tabulka 9"/>
          <p:cNvGraphicFramePr>
            <a:graphicFrameLocks noGrp="1"/>
          </p:cNvGraphicFramePr>
          <p:nvPr/>
        </p:nvGraphicFramePr>
        <p:xfrm>
          <a:off x="785786" y="5214950"/>
          <a:ext cx="7239008" cy="1357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39008"/>
              </a:tblGrid>
              <a:tr h="1357322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Pozn.:Pokud máme na konci věty dva infinitivy a jeden z nich je způsobové sloveso-</a:t>
                      </a:r>
                      <a:r>
                        <a:rPr lang="cs-CZ" b="1" dirty="0" err="1" smtClean="0">
                          <a:solidFill>
                            <a:schemeClr val="tx1"/>
                          </a:solidFill>
                        </a:rPr>
                        <a:t>dürfen</a:t>
                      </a:r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cs-CZ" b="1" dirty="0" err="1" smtClean="0">
                          <a:solidFill>
                            <a:schemeClr val="tx1"/>
                          </a:solidFill>
                        </a:rPr>
                        <a:t>können</a:t>
                      </a:r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cs-CZ" b="1" dirty="0" err="1" smtClean="0">
                          <a:solidFill>
                            <a:schemeClr val="tx1"/>
                          </a:solidFill>
                        </a:rPr>
                        <a:t>mögen</a:t>
                      </a:r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cs-CZ" b="1" dirty="0" err="1" smtClean="0">
                          <a:solidFill>
                            <a:schemeClr val="tx1"/>
                          </a:solidFill>
                        </a:rPr>
                        <a:t>müssen</a:t>
                      </a:r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cs-CZ" b="1" dirty="0" err="1" smtClean="0">
                          <a:solidFill>
                            <a:schemeClr val="tx1"/>
                          </a:solidFill>
                        </a:rPr>
                        <a:t>sollen</a:t>
                      </a:r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,…,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pak úplně na konci věty stojí infinitiv způsobového slovesa!!!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7467600" cy="725470"/>
          </a:xfrm>
        </p:spPr>
        <p:txBody>
          <a:bodyPr>
            <a:normAutofit fontScale="90000"/>
          </a:bodyPr>
          <a:lstStyle/>
          <a:p>
            <a:r>
              <a:rPr lang="cs-CZ" sz="3100" b="1" dirty="0" smtClean="0">
                <a:solidFill>
                  <a:schemeClr val="tx1"/>
                </a:solidFill>
              </a:rPr>
              <a:t>skloňování přídavných jmen     </a:t>
            </a:r>
            <a:r>
              <a:rPr lang="cs-CZ" sz="2400" b="1" dirty="0" smtClean="0">
                <a:solidFill>
                  <a:schemeClr val="tx1"/>
                </a:solidFill>
              </a:rPr>
              <a:t>                                       </a:t>
            </a:r>
            <a:r>
              <a:rPr lang="cs-CZ" sz="3100" b="1" dirty="0" smtClean="0">
                <a:solidFill>
                  <a:schemeClr val="tx1"/>
                </a:solidFill>
              </a:rPr>
              <a:t>v množném čísle</a:t>
            </a:r>
            <a:endParaRPr lang="cs-CZ" sz="31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500034" y="1428734"/>
          <a:ext cx="7500990" cy="4786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702"/>
                <a:gridCol w="2906698"/>
                <a:gridCol w="2522590"/>
              </a:tblGrid>
              <a:tr h="601185"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1.pád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err="1" smtClean="0">
                          <a:solidFill>
                            <a:schemeClr val="tx1"/>
                          </a:solidFill>
                        </a:rPr>
                        <a:t>die</a:t>
                      </a:r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b="0" dirty="0" err="1" smtClean="0">
                          <a:solidFill>
                            <a:schemeClr val="tx1"/>
                          </a:solidFill>
                        </a:rPr>
                        <a:t>braun</a:t>
                      </a:r>
                      <a:r>
                        <a:rPr lang="cs-CZ" sz="2400" b="1" dirty="0" err="1" smtClean="0">
                          <a:solidFill>
                            <a:schemeClr val="tx1"/>
                          </a:solidFill>
                        </a:rPr>
                        <a:t>en</a:t>
                      </a:r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b="0" baseline="0" dirty="0" err="1" smtClean="0">
                          <a:solidFill>
                            <a:schemeClr val="tx1"/>
                          </a:solidFill>
                        </a:rPr>
                        <a:t>Stiefel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braun</a:t>
                      </a:r>
                      <a:r>
                        <a:rPr lang="cs-CZ" sz="2400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cs-CZ" b="0" dirty="0" err="1" smtClean="0">
                          <a:solidFill>
                            <a:schemeClr val="tx1"/>
                          </a:solidFill>
                        </a:rPr>
                        <a:t>Stiefel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601185">
                <a:tc>
                  <a:txBody>
                    <a:bodyPr/>
                    <a:lstStyle/>
                    <a:p>
                      <a:r>
                        <a:rPr lang="cs-CZ" dirty="0" smtClean="0"/>
                        <a:t>2.pád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der </a:t>
                      </a:r>
                      <a:r>
                        <a:rPr lang="cs-CZ" dirty="0" err="1" smtClean="0"/>
                        <a:t>braun</a:t>
                      </a:r>
                      <a:r>
                        <a:rPr lang="cs-CZ" sz="2400" b="1" dirty="0" err="1" smtClean="0"/>
                        <a:t>en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Stiefel</a:t>
                      </a:r>
                      <a:endParaRPr lang="cs-CZ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braun</a:t>
                      </a:r>
                      <a:r>
                        <a:rPr lang="cs-CZ" sz="2400" b="1" dirty="0" err="1" smtClean="0"/>
                        <a:t>er</a:t>
                      </a:r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Stiefel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601185">
                <a:tc>
                  <a:txBody>
                    <a:bodyPr/>
                    <a:lstStyle/>
                    <a:p>
                      <a:r>
                        <a:rPr lang="cs-CZ" dirty="0" smtClean="0"/>
                        <a:t>3.pád</a:t>
                      </a:r>
                      <a:endParaRPr lang="cs-CZ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den </a:t>
                      </a:r>
                      <a:r>
                        <a:rPr lang="cs-CZ" dirty="0" err="1" smtClean="0"/>
                        <a:t>braun</a:t>
                      </a:r>
                      <a:r>
                        <a:rPr lang="cs-CZ" sz="2400" b="1" dirty="0" err="1" smtClean="0"/>
                        <a:t>en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Stiefel</a:t>
                      </a:r>
                      <a:r>
                        <a:rPr lang="cs-CZ" sz="2400" b="1" dirty="0" err="1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cs-CZ" sz="2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braun</a:t>
                      </a:r>
                      <a:r>
                        <a:rPr lang="cs-CZ" sz="2400" b="1" dirty="0" err="1" smtClean="0"/>
                        <a:t>en</a:t>
                      </a:r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Stiefel</a:t>
                      </a:r>
                      <a:r>
                        <a:rPr lang="cs-CZ" sz="2400" b="1" dirty="0" err="1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cs-CZ" sz="2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601185">
                <a:tc>
                  <a:txBody>
                    <a:bodyPr/>
                    <a:lstStyle/>
                    <a:p>
                      <a:r>
                        <a:rPr lang="cs-CZ" dirty="0" smtClean="0"/>
                        <a:t>4.pád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die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braun</a:t>
                      </a:r>
                      <a:r>
                        <a:rPr lang="cs-CZ" sz="2400" b="1" dirty="0" err="1" smtClean="0"/>
                        <a:t>en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Stiefel</a:t>
                      </a:r>
                      <a:endParaRPr lang="cs-CZ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braun</a:t>
                      </a:r>
                      <a:r>
                        <a:rPr lang="cs-CZ" sz="2400" b="1" dirty="0" smtClean="0"/>
                        <a:t>e</a:t>
                      </a:r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Stiefel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238160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/>
                        <a:t>                                                                           pozn.: v mn.č. má přídavné jméno ve všech pádech</a:t>
                      </a:r>
                      <a:r>
                        <a:rPr lang="cs-CZ" b="0" baseline="0" dirty="0" smtClean="0"/>
                        <a:t>  </a:t>
                      </a:r>
                      <a:r>
                        <a:rPr lang="cs-CZ" b="0" baseline="0" dirty="0" smtClean="0">
                          <a:solidFill>
                            <a:srgbClr val="FF0000"/>
                          </a:solidFill>
                        </a:rPr>
                        <a:t>po členu určitém </a:t>
                      </a:r>
                      <a:r>
                        <a:rPr lang="cs-CZ" b="0" baseline="0" dirty="0" smtClean="0"/>
                        <a:t>koncovku </a:t>
                      </a:r>
                      <a:r>
                        <a:rPr lang="cs-CZ" b="1" baseline="0" dirty="0" smtClean="0"/>
                        <a:t>–</a:t>
                      </a:r>
                      <a:r>
                        <a:rPr lang="cs-CZ" b="1" baseline="0" dirty="0" err="1" smtClean="0"/>
                        <a:t>en</a:t>
                      </a:r>
                      <a:r>
                        <a:rPr lang="cs-CZ" b="1" baseline="0" dirty="0" smtClean="0"/>
                        <a:t>                                                             </a:t>
                      </a:r>
                      <a:endParaRPr lang="cs-CZ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pozn.:v </a:t>
                      </a:r>
                      <a:r>
                        <a:rPr lang="cs-CZ" dirty="0" err="1" smtClean="0"/>
                        <a:t>mn.čísle</a:t>
                      </a:r>
                      <a:r>
                        <a:rPr lang="cs-CZ" dirty="0" smtClean="0"/>
                        <a:t> přídavné jméno přebírá koncovky členu určitého,poněvadž  člen v mn.č. chybí!!!!</a:t>
                      </a:r>
                    </a:p>
                    <a:p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pic>
        <p:nvPicPr>
          <p:cNvPr id="5" name="Obrázek 4" descr="Forest Flower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357290" y="1142984"/>
          <a:ext cx="5953124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3124"/>
              </a:tblGrid>
              <a:tr h="2608894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Seznam zdrojů:</a:t>
                      </a:r>
                    </a:p>
                    <a:p>
                      <a:endParaRPr lang="cs-CZ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Věra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Höppnerová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,Němčina pro jazykové školy 2</a:t>
                      </a:r>
                    </a:p>
                    <a:p>
                      <a:endParaRPr lang="cs-CZ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Giorgio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Motta,Němčina pro střední školy – direkt 2</a:t>
                      </a:r>
                    </a:p>
                    <a:p>
                      <a:endParaRPr lang="cs-CZ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cs-CZ" baseline="0" dirty="0" smtClean="0">
                          <a:solidFill>
                            <a:schemeClr val="tx1"/>
                          </a:solidFill>
                          <a:hlinkClick r:id="rId3"/>
                        </a:rPr>
                        <a:t>www.</a:t>
                      </a:r>
                      <a:r>
                        <a:rPr lang="cs-CZ" baseline="0" dirty="0" err="1" smtClean="0">
                          <a:solidFill>
                            <a:schemeClr val="tx1"/>
                          </a:solidFill>
                          <a:hlinkClick r:id="rId3"/>
                        </a:rPr>
                        <a:t>google.com</a:t>
                      </a:r>
                      <a:endParaRPr lang="cs-CZ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cs-CZ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cs-CZ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cs-CZ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613</TotalTime>
  <Words>307</Words>
  <Application>Microsoft Office PowerPoint</Application>
  <PresentationFormat>Předvádění na obrazovce (4:3)</PresentationFormat>
  <Paragraphs>80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Arkýř</vt:lpstr>
      <vt:lpstr>Snímek 1</vt:lpstr>
      <vt:lpstr>                  BUDOUCÍ   ČAS   </vt:lpstr>
      <vt:lpstr>poznámka ke tvorbě budoucího času:</vt:lpstr>
      <vt:lpstr>Snímek 4</vt:lpstr>
      <vt:lpstr>Snímek 5</vt:lpstr>
      <vt:lpstr>skloňování přídavných jmen                                            v množném čísle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sklopřídavných jmen               v nej</dc:title>
  <dc:creator>MikMik</dc:creator>
  <cp:lastModifiedBy>Mikolajkova</cp:lastModifiedBy>
  <cp:revision>109</cp:revision>
  <dcterms:created xsi:type="dcterms:W3CDTF">2012-03-14T17:40:20Z</dcterms:created>
  <dcterms:modified xsi:type="dcterms:W3CDTF">2012-05-19T18:00:29Z</dcterms:modified>
</cp:coreProperties>
</file>