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60" r:id="rId3"/>
    <p:sldId id="261" r:id="rId4"/>
    <p:sldId id="280" r:id="rId5"/>
    <p:sldId id="262" r:id="rId6"/>
    <p:sldId id="279" r:id="rId7"/>
    <p:sldId id="28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206" autoAdjust="0"/>
    <p:restoredTop sz="94718" autoAdjust="0"/>
  </p:normalViewPr>
  <p:slideViewPr>
    <p:cSldViewPr>
      <p:cViewPr varScale="1">
        <p:scale>
          <a:sx n="70" d="100"/>
          <a:sy n="70" d="100"/>
        </p:scale>
        <p:origin x="-8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C5898-B88D-408D-B2EE-7E4C92D40EA8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1DC71-3E4B-4411-A73D-281C4146EE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69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0"/>
            <a:ext cx="7078251" cy="1643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2285984" y="1643050"/>
            <a:ext cx="6215090" cy="4955203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 contourW="12700">
            <a:extrusionClr>
              <a:schemeClr val="accent3">
                <a:lumMod val="40000"/>
                <a:lumOff val="60000"/>
              </a:schemeClr>
            </a:extrusionClr>
            <a:contourClr>
              <a:schemeClr val="accent3"/>
            </a:contourClr>
          </a:sp3d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Název školy:</a:t>
            </a:r>
            <a:r>
              <a:rPr lang="cs-CZ" dirty="0" smtClean="0">
                <a:solidFill>
                  <a:schemeClr val="bg1"/>
                </a:solidFill>
              </a:rPr>
              <a:t> Střední průmyslová škola, Ostrava -      Vítkovice, 	příspěvková organizace</a:t>
            </a:r>
          </a:p>
          <a:p>
            <a:endParaRPr lang="cs-CZ" b="1" dirty="0" smtClean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Autor:</a:t>
            </a:r>
            <a:r>
              <a:rPr lang="cs-CZ" dirty="0" smtClean="0">
                <a:solidFill>
                  <a:schemeClr val="bg1"/>
                </a:solidFill>
              </a:rPr>
              <a:t> 		PaedDr. Hana Mikolajková</a:t>
            </a:r>
          </a:p>
          <a:p>
            <a:endParaRPr lang="cs-CZ" b="1" dirty="0" smtClean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Datum:</a:t>
            </a:r>
            <a:r>
              <a:rPr lang="cs-CZ" dirty="0" smtClean="0">
                <a:solidFill>
                  <a:schemeClr val="bg1"/>
                </a:solidFill>
              </a:rPr>
              <a:t> 		12.05.2012</a:t>
            </a:r>
          </a:p>
          <a:p>
            <a:endParaRPr lang="cs-CZ" b="1" dirty="0" smtClean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Název:</a:t>
            </a:r>
            <a:r>
              <a:rPr lang="cs-CZ" dirty="0" smtClean="0">
                <a:solidFill>
                  <a:schemeClr val="bg1"/>
                </a:solidFill>
              </a:rPr>
              <a:t> 		VY_32_INOVACE_8.2.16</a:t>
            </a:r>
          </a:p>
          <a:p>
            <a:endParaRPr lang="cs-CZ" b="1" dirty="0" smtClean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Číslo projektu:</a:t>
            </a:r>
            <a:r>
              <a:rPr lang="cs-CZ" dirty="0" smtClean="0">
                <a:solidFill>
                  <a:schemeClr val="bg1"/>
                </a:solidFill>
              </a:rPr>
              <a:t> 	CZ.1.07/1.5.00/34.0125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Téma:</a:t>
            </a:r>
            <a:r>
              <a:rPr lang="cs-CZ" dirty="0" smtClean="0">
                <a:solidFill>
                  <a:schemeClr val="bg1"/>
                </a:solidFill>
              </a:rPr>
              <a:t>  </a:t>
            </a:r>
            <a:r>
              <a:rPr lang="cs-CZ" dirty="0" smtClean="0">
                <a:solidFill>
                  <a:schemeClr val="accent1"/>
                </a:solidFill>
              </a:rPr>
              <a:t>	</a:t>
            </a:r>
            <a:r>
              <a:rPr lang="cs-CZ" sz="3200" dirty="0" smtClean="0">
                <a:solidFill>
                  <a:srgbClr val="0070C0"/>
                </a:solidFill>
              </a:rPr>
              <a:t>    </a:t>
            </a:r>
            <a:r>
              <a:rPr lang="cs-CZ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Préteritum sloves nepravidelných-</a:t>
            </a: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prezentace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Anotace:</a:t>
            </a:r>
            <a:r>
              <a:rPr lang="cs-CZ" dirty="0" smtClean="0">
                <a:solidFill>
                  <a:srgbClr val="0070C0"/>
                </a:solidFill>
              </a:rPr>
              <a:t> "DUM; Prezentace slouží k vysvětlení  nového gramatického učiva .Žáci se interaktivně, ústně i písemně seznamují s novým učivem.“</a:t>
            </a: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endParaRPr lang="cs-CZ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46432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</a:rPr>
              <a:t>    TVORBA PRÉTERITA U </a:t>
            </a:r>
            <a:r>
              <a:rPr lang="cs-CZ" sz="4000" b="1" dirty="0" smtClean="0">
                <a:solidFill>
                  <a:srgbClr val="0070C0"/>
                </a:solidFill>
              </a:rPr>
              <a:t>NEPRAVIDELNÝCH </a:t>
            </a:r>
            <a:r>
              <a:rPr lang="cs-CZ" sz="4000" b="1" dirty="0" smtClean="0">
                <a:solidFill>
                  <a:schemeClr val="bg1"/>
                </a:solidFill>
              </a:rPr>
              <a:t> SLOVES</a:t>
            </a:r>
            <a:endParaRPr lang="cs-CZ" sz="4000" b="1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42910" y="1428736"/>
            <a:ext cx="7920880" cy="18573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V préteritu se často mění </a:t>
            </a:r>
            <a:r>
              <a:rPr lang="cs-CZ" sz="2400" b="1" dirty="0" smtClean="0">
                <a:solidFill>
                  <a:srgbClr val="FF0000"/>
                </a:solidFill>
              </a:rPr>
              <a:t>kmenová samohláska.</a:t>
            </a:r>
            <a:r>
              <a:rPr lang="cs-CZ" sz="2400" dirty="0" smtClean="0">
                <a:solidFill>
                  <a:schemeClr val="bg1"/>
                </a:solidFill>
              </a:rPr>
              <a:t>Podle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této změny  a změny kmenové samohlásky v příčestí minulém-perfektu</a:t>
            </a:r>
            <a:r>
              <a:rPr lang="cs-CZ" sz="2400" b="1" dirty="0" smtClean="0">
                <a:solidFill>
                  <a:srgbClr val="FF0000"/>
                </a:solidFill>
              </a:rPr>
              <a:t> dělíme silná slovesa do pěti základních skupin.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rot="5400000">
            <a:off x="432586" y="3353572"/>
            <a:ext cx="1428760" cy="72236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rot="16200000" flipH="1">
            <a:off x="6465108" y="3536157"/>
            <a:ext cx="1285885" cy="500068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se šipkou 4"/>
          <p:cNvCxnSpPr/>
          <p:nvPr/>
        </p:nvCxnSpPr>
        <p:spPr>
          <a:xfrm rot="5400000">
            <a:off x="2004222" y="3567886"/>
            <a:ext cx="1357322" cy="50804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se šipkou 9"/>
          <p:cNvCxnSpPr/>
          <p:nvPr/>
        </p:nvCxnSpPr>
        <p:spPr>
          <a:xfrm rot="16200000" flipH="1">
            <a:off x="4607719" y="3536157"/>
            <a:ext cx="1214446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se šipkou 9"/>
          <p:cNvCxnSpPr/>
          <p:nvPr/>
        </p:nvCxnSpPr>
        <p:spPr>
          <a:xfrm rot="5400000">
            <a:off x="3178959" y="3821909"/>
            <a:ext cx="135732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214282" y="4395787"/>
            <a:ext cx="764386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1.skupina </a:t>
            </a:r>
            <a:r>
              <a:rPr lang="cs-CZ" b="1" dirty="0" smtClean="0">
                <a:solidFill>
                  <a:schemeClr val="bg1"/>
                </a:solidFill>
              </a:rPr>
              <a:t>   </a:t>
            </a:r>
            <a:r>
              <a:rPr lang="cs-CZ" b="1" dirty="0" smtClean="0">
                <a:solidFill>
                  <a:srgbClr val="FFFF00"/>
                </a:solidFill>
              </a:rPr>
              <a:t> 2.skupina     </a:t>
            </a:r>
            <a:r>
              <a:rPr lang="cs-CZ" b="1" dirty="0" smtClean="0">
                <a:solidFill>
                  <a:srgbClr val="FF0000"/>
                </a:solidFill>
              </a:rPr>
              <a:t>3.skupina</a:t>
            </a:r>
            <a:r>
              <a:rPr lang="cs-CZ" b="1" dirty="0" smtClean="0">
                <a:solidFill>
                  <a:schemeClr val="bg1"/>
                </a:solidFill>
              </a:rPr>
              <a:t>       4.skupina      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5.skupina</a:t>
            </a:r>
            <a:r>
              <a:rPr lang="cs-CZ" b="1" dirty="0" smtClean="0">
                <a:solidFill>
                  <a:schemeClr val="bg1"/>
                </a:solidFill>
              </a:rPr>
              <a:t>    </a:t>
            </a:r>
            <a:r>
              <a:rPr lang="cs-CZ" b="1" dirty="0" err="1" smtClean="0">
                <a:solidFill>
                  <a:srgbClr val="00B0F0"/>
                </a:solidFill>
              </a:rPr>
              <a:t>ie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smtClean="0">
                <a:solidFill>
                  <a:srgbClr val="00B0F0"/>
                </a:solidFill>
              </a:rPr>
              <a:t>-  o  - </a:t>
            </a:r>
            <a:r>
              <a:rPr lang="cs-CZ" b="1" dirty="0" err="1" smtClean="0">
                <a:solidFill>
                  <a:srgbClr val="00B0F0"/>
                </a:solidFill>
              </a:rPr>
              <a:t>o</a:t>
            </a:r>
            <a:r>
              <a:rPr lang="cs-CZ" b="1" dirty="0" smtClean="0">
                <a:solidFill>
                  <a:srgbClr val="00B0F0"/>
                </a:solidFill>
              </a:rPr>
              <a:t>      </a:t>
            </a:r>
            <a:r>
              <a:rPr lang="cs-CZ" b="1" dirty="0" err="1" smtClean="0">
                <a:solidFill>
                  <a:srgbClr val="FFFF00"/>
                </a:solidFill>
              </a:rPr>
              <a:t>ei</a:t>
            </a:r>
            <a:r>
              <a:rPr lang="cs-CZ" b="1" dirty="0" smtClean="0">
                <a:solidFill>
                  <a:srgbClr val="FFFF00"/>
                </a:solidFill>
              </a:rPr>
              <a:t> –i(e)-i(e)     </a:t>
            </a:r>
            <a:r>
              <a:rPr lang="cs-CZ" b="1" dirty="0" smtClean="0">
                <a:solidFill>
                  <a:srgbClr val="FF0000"/>
                </a:solidFill>
              </a:rPr>
              <a:t>a –i(e)-a          </a:t>
            </a:r>
            <a:r>
              <a:rPr lang="cs-CZ" b="1" dirty="0" smtClean="0">
                <a:solidFill>
                  <a:schemeClr val="bg1"/>
                </a:solidFill>
              </a:rPr>
              <a:t>i  – a - e              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 – a - e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                                               </a:t>
            </a:r>
            <a:r>
              <a:rPr lang="cs-CZ" b="1" dirty="0" smtClean="0">
                <a:solidFill>
                  <a:srgbClr val="FF0000"/>
                </a:solidFill>
              </a:rPr>
              <a:t>a – u - a          </a:t>
            </a:r>
            <a:r>
              <a:rPr lang="cs-CZ" b="1" dirty="0" smtClean="0">
                <a:solidFill>
                  <a:schemeClr val="bg1"/>
                </a:solidFill>
              </a:rPr>
              <a:t>i -  a - u             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e – a - o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                                                                       i -  a – o</a:t>
            </a:r>
          </a:p>
          <a:p>
            <a:r>
              <a:rPr lang="cs-CZ" b="1" dirty="0" smtClean="0">
                <a:solidFill>
                  <a:srgbClr val="00B0F0"/>
                </a:solidFill>
              </a:rPr>
              <a:t>Pozn.: první písmeno znamená kmenovou samohlásku v </a:t>
            </a:r>
            <a:r>
              <a:rPr lang="cs-CZ" b="1" dirty="0" err="1" smtClean="0">
                <a:solidFill>
                  <a:srgbClr val="00B0F0"/>
                </a:solidFill>
              </a:rPr>
              <a:t>infitinivu</a:t>
            </a:r>
            <a:r>
              <a:rPr lang="cs-CZ" b="1" dirty="0" smtClean="0">
                <a:solidFill>
                  <a:srgbClr val="00B0F0"/>
                </a:solidFill>
              </a:rPr>
              <a:t>,např.   </a:t>
            </a:r>
            <a:r>
              <a:rPr lang="cs-CZ" b="1" dirty="0" err="1" smtClean="0">
                <a:solidFill>
                  <a:srgbClr val="00B0F0"/>
                </a:solidFill>
              </a:rPr>
              <a:t>z</a:t>
            </a:r>
            <a:r>
              <a:rPr lang="cs-CZ" sz="2400" b="1" dirty="0" err="1" smtClean="0">
                <a:solidFill>
                  <a:srgbClr val="00B0F0"/>
                </a:solidFill>
              </a:rPr>
              <a:t>ie</a:t>
            </a:r>
            <a:r>
              <a:rPr lang="cs-CZ" b="1" dirty="0" err="1" smtClean="0">
                <a:solidFill>
                  <a:srgbClr val="00B0F0"/>
                </a:solidFill>
              </a:rPr>
              <a:t>hen</a:t>
            </a:r>
            <a:r>
              <a:rPr lang="cs-CZ" b="1" dirty="0" smtClean="0">
                <a:solidFill>
                  <a:srgbClr val="00B0F0"/>
                </a:solidFill>
              </a:rPr>
              <a:t>,  </a:t>
            </a:r>
            <a:r>
              <a:rPr lang="cs-CZ" b="1" dirty="0" err="1" smtClean="0">
                <a:solidFill>
                  <a:srgbClr val="00B0F0"/>
                </a:solidFill>
              </a:rPr>
              <a:t>fl</a:t>
            </a:r>
            <a:r>
              <a:rPr lang="cs-CZ" sz="2400" b="1" dirty="0" err="1" smtClean="0">
                <a:solidFill>
                  <a:srgbClr val="00B0F0"/>
                </a:solidFill>
              </a:rPr>
              <a:t>ie</a:t>
            </a:r>
            <a:r>
              <a:rPr lang="cs-CZ" b="1" dirty="0" err="1" smtClean="0">
                <a:solidFill>
                  <a:srgbClr val="00B0F0"/>
                </a:solidFill>
              </a:rPr>
              <a:t>gen</a:t>
            </a:r>
            <a:r>
              <a:rPr lang="cs-CZ" b="1" dirty="0" smtClean="0">
                <a:solidFill>
                  <a:srgbClr val="00B0F0"/>
                </a:solidFill>
              </a:rPr>
              <a:t>,</a:t>
            </a:r>
          </a:p>
          <a:p>
            <a:r>
              <a:rPr lang="cs-CZ" b="1" dirty="0" smtClean="0">
                <a:solidFill>
                  <a:srgbClr val="00B0F0"/>
                </a:solidFill>
              </a:rPr>
              <a:t>druhé písmeno  znamená novou kmenovou samohlásku v préteritu,např.  </a:t>
            </a:r>
            <a:r>
              <a:rPr lang="cs-CZ" b="1" dirty="0" err="1" smtClean="0">
                <a:solidFill>
                  <a:srgbClr val="00B0F0"/>
                </a:solidFill>
              </a:rPr>
              <a:t>ich</a:t>
            </a:r>
            <a:r>
              <a:rPr lang="cs-CZ" b="1" dirty="0" smtClean="0">
                <a:solidFill>
                  <a:srgbClr val="00B0F0"/>
                </a:solidFill>
              </a:rPr>
              <a:t>  </a:t>
            </a:r>
            <a:r>
              <a:rPr lang="cs-CZ" b="1" dirty="0" err="1" smtClean="0">
                <a:solidFill>
                  <a:srgbClr val="00B0F0"/>
                </a:solidFill>
              </a:rPr>
              <a:t>z</a:t>
            </a:r>
            <a:r>
              <a:rPr lang="cs-CZ" sz="2400" b="1" dirty="0" err="1" smtClean="0">
                <a:solidFill>
                  <a:srgbClr val="00B0F0"/>
                </a:solidFill>
              </a:rPr>
              <a:t>o</a:t>
            </a:r>
            <a:r>
              <a:rPr lang="cs-CZ" b="1" dirty="0" err="1" smtClean="0">
                <a:solidFill>
                  <a:srgbClr val="00B0F0"/>
                </a:solidFill>
              </a:rPr>
              <a:t>g</a:t>
            </a:r>
            <a:r>
              <a:rPr lang="cs-CZ" b="1" dirty="0" smtClean="0">
                <a:solidFill>
                  <a:srgbClr val="00B0F0"/>
                </a:solidFill>
              </a:rPr>
              <a:t>, </a:t>
            </a:r>
            <a:r>
              <a:rPr lang="cs-CZ" b="1" dirty="0" err="1" smtClean="0">
                <a:solidFill>
                  <a:srgbClr val="00B0F0"/>
                </a:solidFill>
              </a:rPr>
              <a:t>ich</a:t>
            </a:r>
            <a:r>
              <a:rPr lang="cs-CZ" b="1" dirty="0" smtClean="0">
                <a:solidFill>
                  <a:srgbClr val="00B0F0"/>
                </a:solidFill>
              </a:rPr>
              <a:t>  </a:t>
            </a:r>
            <a:r>
              <a:rPr lang="cs-CZ" b="1" dirty="0" err="1" smtClean="0">
                <a:solidFill>
                  <a:srgbClr val="00B0F0"/>
                </a:solidFill>
              </a:rPr>
              <a:t>fl</a:t>
            </a:r>
            <a:r>
              <a:rPr lang="cs-CZ" sz="2400" b="1" dirty="0" err="1" smtClean="0">
                <a:solidFill>
                  <a:srgbClr val="00B0F0"/>
                </a:solidFill>
              </a:rPr>
              <a:t>o</a:t>
            </a:r>
            <a:r>
              <a:rPr lang="cs-CZ" b="1" dirty="0" err="1" smtClean="0">
                <a:solidFill>
                  <a:srgbClr val="00B0F0"/>
                </a:solidFill>
              </a:rPr>
              <a:t>g</a:t>
            </a:r>
            <a:endParaRPr lang="cs-CZ" b="1" dirty="0" smtClean="0">
              <a:solidFill>
                <a:srgbClr val="00B0F0"/>
              </a:solidFill>
            </a:endParaRPr>
          </a:p>
          <a:p>
            <a:endParaRPr lang="cs-CZ" b="1" dirty="0" smtClean="0">
              <a:solidFill>
                <a:srgbClr val="00B0F0"/>
              </a:solidFill>
            </a:endParaRPr>
          </a:p>
        </p:txBody>
      </p:sp>
      <p:cxnSp>
        <p:nvCxnSpPr>
          <p:cNvPr id="29" name="Přímá spojovací šipka 28"/>
          <p:cNvCxnSpPr/>
          <p:nvPr/>
        </p:nvCxnSpPr>
        <p:spPr>
          <a:xfrm>
            <a:off x="642910" y="4929198"/>
            <a:ext cx="2071702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/>
          <p:nvPr/>
        </p:nvCxnSpPr>
        <p:spPr>
          <a:xfrm>
            <a:off x="642910" y="5000636"/>
            <a:ext cx="300039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276903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3323683"/>
              </p:ext>
            </p:extLst>
          </p:nvPr>
        </p:nvGraphicFramePr>
        <p:xfrm>
          <a:off x="428596" y="2285992"/>
          <a:ext cx="8072495" cy="428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5309"/>
                <a:gridCol w="2629665"/>
                <a:gridCol w="2857521"/>
              </a:tblGrid>
              <a:tr h="73180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1.skupino-</a:t>
                      </a:r>
                      <a:r>
                        <a:rPr lang="cs-CZ" dirty="0" err="1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ie</a:t>
                      </a:r>
                      <a:r>
                        <a:rPr lang="cs-CZ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-o-o</a:t>
                      </a:r>
                      <a:endParaRPr lang="cs-CZ" dirty="0"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2.skupina-</a:t>
                      </a:r>
                      <a:r>
                        <a:rPr lang="cs-CZ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ei</a:t>
                      </a:r>
                      <a:r>
                        <a:rPr lang="cs-CZ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-i(e)-i(e)</a:t>
                      </a:r>
                      <a:endParaRPr lang="cs-CZ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3.skupina-a-i(e)-a,</a:t>
                      </a:r>
                    </a:p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                   a-u-a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18174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bieten</a:t>
                      </a:r>
                      <a:r>
                        <a:rPr lang="cs-CZ" dirty="0" smtClean="0"/>
                        <a:t>...(</a:t>
                      </a:r>
                      <a:r>
                        <a:rPr lang="cs-CZ" b="0" dirty="0" err="1" smtClean="0"/>
                        <a:t>ich</a:t>
                      </a:r>
                      <a:r>
                        <a:rPr lang="cs-CZ" b="0" dirty="0" smtClean="0"/>
                        <a:t>)..</a:t>
                      </a:r>
                      <a:r>
                        <a:rPr lang="cs-CZ" dirty="0" smtClean="0"/>
                        <a:t>bot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bleiben</a:t>
                      </a:r>
                      <a:r>
                        <a:rPr lang="cs-CZ" dirty="0" smtClean="0"/>
                        <a:t>..(</a:t>
                      </a:r>
                      <a:r>
                        <a:rPr lang="cs-CZ" b="0" dirty="0" err="1" smtClean="0"/>
                        <a:t>ich</a:t>
                      </a:r>
                      <a:r>
                        <a:rPr lang="cs-CZ" b="0" dirty="0" smtClean="0"/>
                        <a:t>)..</a:t>
                      </a:r>
                      <a:r>
                        <a:rPr lang="cs-CZ" dirty="0" err="1" smtClean="0"/>
                        <a:t>blieb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lassen</a:t>
                      </a:r>
                      <a:r>
                        <a:rPr lang="cs-CZ" dirty="0" smtClean="0"/>
                        <a:t>…………</a:t>
                      </a:r>
                      <a:r>
                        <a:rPr lang="cs-CZ" dirty="0" err="1" smtClean="0"/>
                        <a:t>lie</a:t>
                      </a:r>
                      <a:r>
                        <a:rPr lang="el-GR" dirty="0" smtClean="0"/>
                        <a:t>β</a:t>
                      </a:r>
                      <a:endParaRPr lang="cs-CZ" dirty="0"/>
                    </a:p>
                  </a:txBody>
                  <a:tcPr/>
                </a:tc>
              </a:tr>
              <a:tr h="731804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fliegen</a:t>
                      </a:r>
                      <a:r>
                        <a:rPr lang="cs-CZ" dirty="0" smtClean="0"/>
                        <a:t>……….</a:t>
                      </a:r>
                      <a:r>
                        <a:rPr lang="cs-CZ" dirty="0" err="1" smtClean="0"/>
                        <a:t>flog</a:t>
                      </a:r>
                      <a:endParaRPr lang="cs-CZ" dirty="0" smtClean="0"/>
                    </a:p>
                    <a:p>
                      <a:r>
                        <a:rPr lang="cs-CZ" dirty="0" err="1" smtClean="0"/>
                        <a:t>schlie</a:t>
                      </a:r>
                      <a:r>
                        <a:rPr lang="el-GR" dirty="0" smtClean="0"/>
                        <a:t>β</a:t>
                      </a:r>
                      <a:r>
                        <a:rPr lang="cs-CZ" dirty="0" err="1" smtClean="0"/>
                        <a:t>en</a:t>
                      </a:r>
                      <a:r>
                        <a:rPr lang="cs-CZ" dirty="0" smtClean="0"/>
                        <a:t>……</a:t>
                      </a:r>
                      <a:r>
                        <a:rPr lang="cs-CZ" dirty="0" err="1" smtClean="0"/>
                        <a:t>schloss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hei</a:t>
                      </a:r>
                      <a:r>
                        <a:rPr lang="el-GR" dirty="0" smtClean="0"/>
                        <a:t>β</a:t>
                      </a:r>
                      <a:r>
                        <a:rPr lang="cs-CZ" dirty="0" err="1" smtClean="0"/>
                        <a:t>en</a:t>
                      </a:r>
                      <a:r>
                        <a:rPr lang="cs-CZ" dirty="0" smtClean="0"/>
                        <a:t>………..</a:t>
                      </a:r>
                      <a:r>
                        <a:rPr lang="cs-CZ" dirty="0" err="1" smtClean="0"/>
                        <a:t>hie</a:t>
                      </a:r>
                      <a:r>
                        <a:rPr lang="el-GR" dirty="0" smtClean="0"/>
                        <a:t>β</a:t>
                      </a:r>
                      <a:r>
                        <a:rPr lang="cs-CZ" dirty="0" smtClean="0"/>
                        <a:t>        </a:t>
                      </a:r>
                      <a:r>
                        <a:rPr lang="cs-CZ" dirty="0" err="1" smtClean="0"/>
                        <a:t>schreiben</a:t>
                      </a:r>
                      <a:r>
                        <a:rPr lang="cs-CZ" dirty="0" smtClean="0"/>
                        <a:t>…….</a:t>
                      </a:r>
                      <a:r>
                        <a:rPr lang="cs-CZ" dirty="0" err="1" smtClean="0"/>
                        <a:t>schrieb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fallen</a:t>
                      </a:r>
                      <a:r>
                        <a:rPr lang="cs-CZ" dirty="0" smtClean="0"/>
                        <a:t>………….</a:t>
                      </a:r>
                      <a:r>
                        <a:rPr lang="cs-CZ" dirty="0" err="1" smtClean="0"/>
                        <a:t>fiel</a:t>
                      </a:r>
                      <a:r>
                        <a:rPr lang="cs-CZ" baseline="0" dirty="0" smtClean="0"/>
                        <a:t>            </a:t>
                      </a:r>
                      <a:r>
                        <a:rPr lang="cs-CZ" baseline="0" dirty="0" err="1" smtClean="0"/>
                        <a:t>halten</a:t>
                      </a:r>
                      <a:r>
                        <a:rPr lang="cs-CZ" baseline="0" dirty="0" smtClean="0"/>
                        <a:t>…………</a:t>
                      </a:r>
                      <a:r>
                        <a:rPr lang="cs-CZ" baseline="0" dirty="0" err="1" smtClean="0"/>
                        <a:t>hielt</a:t>
                      </a:r>
                      <a:endParaRPr lang="cs-CZ" dirty="0"/>
                    </a:p>
                  </a:txBody>
                  <a:tcPr/>
                </a:tc>
              </a:tr>
              <a:tr h="731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schie</a:t>
                      </a:r>
                      <a:r>
                        <a:rPr lang="el-GR" dirty="0" smtClean="0"/>
                        <a:t>β</a:t>
                      </a:r>
                      <a:r>
                        <a:rPr lang="cs-CZ" dirty="0" err="1" smtClean="0"/>
                        <a:t>en</a:t>
                      </a:r>
                      <a:r>
                        <a:rPr lang="cs-CZ" dirty="0" smtClean="0"/>
                        <a:t>…….</a:t>
                      </a:r>
                      <a:r>
                        <a:rPr lang="cs-CZ" dirty="0" err="1" smtClean="0"/>
                        <a:t>schoss</a:t>
                      </a:r>
                      <a:endParaRPr lang="cs-CZ" dirty="0" smtClean="0"/>
                    </a:p>
                    <a:p>
                      <a:r>
                        <a:rPr lang="cs-CZ" dirty="0" err="1" smtClean="0"/>
                        <a:t>ziehen</a:t>
                      </a:r>
                      <a:r>
                        <a:rPr lang="cs-CZ" dirty="0" smtClean="0"/>
                        <a:t>……….</a:t>
                      </a:r>
                      <a:r>
                        <a:rPr lang="cs-CZ" dirty="0" err="1" smtClean="0"/>
                        <a:t>zog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schreien</a:t>
                      </a:r>
                      <a:r>
                        <a:rPr lang="cs-CZ" dirty="0" smtClean="0"/>
                        <a:t>……..</a:t>
                      </a:r>
                      <a:r>
                        <a:rPr lang="cs-CZ" dirty="0" err="1" smtClean="0"/>
                        <a:t>schrie</a:t>
                      </a:r>
                      <a:r>
                        <a:rPr lang="cs-CZ" baseline="0" dirty="0" smtClean="0"/>
                        <a:t>     </a:t>
                      </a:r>
                      <a:r>
                        <a:rPr lang="cs-CZ" baseline="0" dirty="0" err="1" smtClean="0"/>
                        <a:t>steigen</a:t>
                      </a:r>
                      <a:r>
                        <a:rPr lang="cs-CZ" baseline="0" dirty="0" smtClean="0"/>
                        <a:t>……….</a:t>
                      </a:r>
                      <a:r>
                        <a:rPr lang="cs-CZ" baseline="0" dirty="0" err="1" smtClean="0"/>
                        <a:t>stieg</a:t>
                      </a:r>
                      <a:r>
                        <a:rPr lang="cs-CZ" baseline="0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raten</a:t>
                      </a:r>
                      <a:r>
                        <a:rPr lang="cs-CZ" dirty="0" smtClean="0"/>
                        <a:t>…………..</a:t>
                      </a:r>
                      <a:r>
                        <a:rPr lang="cs-CZ" dirty="0" err="1" smtClean="0"/>
                        <a:t>riet</a:t>
                      </a:r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schlafen</a:t>
                      </a:r>
                      <a:r>
                        <a:rPr lang="cs-CZ" dirty="0" smtClean="0"/>
                        <a:t>……….</a:t>
                      </a:r>
                      <a:r>
                        <a:rPr lang="cs-CZ" dirty="0" err="1" smtClean="0"/>
                        <a:t>schlief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</a:tr>
              <a:tr h="418174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wiegen</a:t>
                      </a:r>
                      <a:r>
                        <a:rPr lang="cs-CZ" dirty="0" smtClean="0"/>
                        <a:t>……….</a:t>
                      </a:r>
                      <a:r>
                        <a:rPr lang="cs-CZ" dirty="0" err="1" smtClean="0"/>
                        <a:t>wog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scheinen</a:t>
                      </a:r>
                      <a:r>
                        <a:rPr lang="cs-CZ" dirty="0" smtClean="0"/>
                        <a:t>……..</a:t>
                      </a:r>
                      <a:r>
                        <a:rPr lang="cs-CZ" dirty="0" err="1" smtClean="0"/>
                        <a:t>schien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braten</a:t>
                      </a:r>
                      <a:r>
                        <a:rPr lang="cs-CZ" dirty="0" smtClean="0"/>
                        <a:t>…………</a:t>
                      </a:r>
                      <a:r>
                        <a:rPr lang="cs-CZ" dirty="0" err="1" smtClean="0"/>
                        <a:t>briet</a:t>
                      </a:r>
                      <a:endParaRPr lang="cs-CZ" dirty="0"/>
                    </a:p>
                  </a:txBody>
                  <a:tcPr/>
                </a:tc>
              </a:tr>
              <a:tr h="418174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flie</a:t>
                      </a:r>
                      <a:r>
                        <a:rPr lang="el-GR" dirty="0" smtClean="0"/>
                        <a:t>β</a:t>
                      </a:r>
                      <a:r>
                        <a:rPr lang="cs-CZ" dirty="0" err="1" smtClean="0"/>
                        <a:t>en</a:t>
                      </a:r>
                      <a:r>
                        <a:rPr lang="cs-CZ" dirty="0" smtClean="0"/>
                        <a:t>……….</a:t>
                      </a:r>
                      <a:r>
                        <a:rPr lang="cs-CZ" dirty="0" err="1" smtClean="0"/>
                        <a:t>floss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leien</a:t>
                      </a:r>
                      <a:r>
                        <a:rPr lang="cs-CZ" dirty="0" smtClean="0"/>
                        <a:t>………….</a:t>
                      </a:r>
                      <a:r>
                        <a:rPr lang="cs-CZ" dirty="0" err="1" smtClean="0"/>
                        <a:t>lieh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fahren</a:t>
                      </a:r>
                      <a:r>
                        <a:rPr lang="cs-CZ" dirty="0" smtClean="0"/>
                        <a:t>………….</a:t>
                      </a:r>
                      <a:r>
                        <a:rPr lang="cs-CZ" dirty="0" err="1" smtClean="0"/>
                        <a:t>fuhr</a:t>
                      </a:r>
                      <a:endParaRPr lang="cs-CZ" dirty="0"/>
                    </a:p>
                  </a:txBody>
                  <a:tcPr/>
                </a:tc>
              </a:tr>
              <a:tr h="41817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schweigen</a:t>
                      </a:r>
                      <a:r>
                        <a:rPr lang="cs-CZ" dirty="0" smtClean="0"/>
                        <a:t>……</a:t>
                      </a:r>
                      <a:r>
                        <a:rPr lang="cs-CZ" dirty="0" err="1" smtClean="0"/>
                        <a:t>schwieg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waschen</a:t>
                      </a:r>
                      <a:r>
                        <a:rPr lang="cs-CZ" dirty="0" smtClean="0"/>
                        <a:t>……….</a:t>
                      </a:r>
                      <a:r>
                        <a:rPr lang="cs-CZ" dirty="0" err="1" smtClean="0"/>
                        <a:t>wusch</a:t>
                      </a:r>
                      <a:endParaRPr lang="cs-CZ" dirty="0"/>
                    </a:p>
                  </a:txBody>
                  <a:tcPr/>
                </a:tc>
              </a:tr>
              <a:tr h="41817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schlagen</a:t>
                      </a:r>
                      <a:r>
                        <a:rPr lang="cs-CZ" dirty="0" smtClean="0"/>
                        <a:t>……….</a:t>
                      </a:r>
                      <a:r>
                        <a:rPr lang="cs-CZ" dirty="0" err="1" smtClean="0"/>
                        <a:t>schlug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85720" y="500042"/>
            <a:ext cx="832043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Třetí písmeno znamená kmenovou samohlásku v druhém minulém čase-perfektu-ten se v této prezentaci ale neřeší!</a:t>
            </a:r>
          </a:p>
          <a:p>
            <a:r>
              <a:rPr lang="cs-CZ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nejznámějších sloves daných                     skupin  - jen infinitiv a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préteritum-1.os.č.j.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4879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3323683"/>
              </p:ext>
            </p:extLst>
          </p:nvPr>
        </p:nvGraphicFramePr>
        <p:xfrm>
          <a:off x="428596" y="1688102"/>
          <a:ext cx="8072495" cy="5049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5309"/>
                <a:gridCol w="2629665"/>
                <a:gridCol w="2857521"/>
              </a:tblGrid>
              <a:tr h="6693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4.skupina-i(e)-a-e,      i-a-u       </a:t>
                      </a:r>
                      <a:endParaRPr lang="cs-CZ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4.skupina-i(e)-a- o</a:t>
                      </a:r>
                      <a:endParaRPr lang="cs-CZ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5.skupina-e-a-e,</a:t>
                      </a:r>
                    </a:p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                    </a:t>
                      </a:r>
                      <a:r>
                        <a:rPr lang="cs-CZ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e-a-o</a:t>
                      </a:r>
                      <a:endParaRPr lang="cs-CZ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46213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bitten</a:t>
                      </a:r>
                      <a:r>
                        <a:rPr lang="cs-CZ" dirty="0" smtClean="0"/>
                        <a:t>...(</a:t>
                      </a:r>
                      <a:r>
                        <a:rPr lang="cs-CZ" b="0" dirty="0" err="1" smtClean="0"/>
                        <a:t>ich</a:t>
                      </a:r>
                      <a:r>
                        <a:rPr lang="cs-CZ" b="0" dirty="0" smtClean="0"/>
                        <a:t>)….</a:t>
                      </a:r>
                      <a:r>
                        <a:rPr lang="cs-CZ" dirty="0" err="1" smtClean="0"/>
                        <a:t>bat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beginnen</a:t>
                      </a:r>
                      <a:r>
                        <a:rPr lang="cs-CZ" dirty="0" smtClean="0"/>
                        <a:t>(</a:t>
                      </a:r>
                      <a:r>
                        <a:rPr lang="cs-CZ" b="0" dirty="0" err="1" smtClean="0"/>
                        <a:t>ich</a:t>
                      </a:r>
                      <a:r>
                        <a:rPr lang="cs-CZ" b="0" dirty="0" smtClean="0"/>
                        <a:t>)..</a:t>
                      </a:r>
                      <a:r>
                        <a:rPr lang="cs-CZ" dirty="0" err="1" smtClean="0"/>
                        <a:t>begann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essen</a:t>
                      </a:r>
                      <a:r>
                        <a:rPr lang="cs-CZ" dirty="0" smtClean="0"/>
                        <a:t>…………..a</a:t>
                      </a:r>
                      <a:r>
                        <a:rPr lang="el-GR" dirty="0" smtClean="0"/>
                        <a:t>β</a:t>
                      </a:r>
                      <a:endParaRPr lang="cs-CZ" dirty="0"/>
                    </a:p>
                  </a:txBody>
                  <a:tcPr/>
                </a:tc>
              </a:tr>
              <a:tr h="80873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liegen</a:t>
                      </a:r>
                      <a:r>
                        <a:rPr lang="cs-CZ" dirty="0" smtClean="0"/>
                        <a:t>………….</a:t>
                      </a:r>
                      <a:r>
                        <a:rPr lang="cs-CZ" dirty="0" err="1" smtClean="0"/>
                        <a:t>lag</a:t>
                      </a:r>
                      <a:endParaRPr lang="cs-CZ" dirty="0" smtClean="0"/>
                    </a:p>
                    <a:p>
                      <a:r>
                        <a:rPr lang="cs-CZ" dirty="0" err="1" smtClean="0"/>
                        <a:t>sitzen</a:t>
                      </a:r>
                      <a:r>
                        <a:rPr lang="cs-CZ" dirty="0" smtClean="0"/>
                        <a:t>………….</a:t>
                      </a:r>
                      <a:r>
                        <a:rPr lang="cs-CZ" dirty="0" err="1" smtClean="0"/>
                        <a:t>sa</a:t>
                      </a:r>
                      <a:r>
                        <a:rPr lang="el-GR" dirty="0" smtClean="0"/>
                        <a:t>β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gewinnen</a:t>
                      </a:r>
                      <a:r>
                        <a:rPr lang="cs-CZ" dirty="0" smtClean="0"/>
                        <a:t>……</a:t>
                      </a:r>
                      <a:r>
                        <a:rPr lang="cs-CZ" dirty="0" err="1" smtClean="0"/>
                        <a:t>gewann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err="1" smtClean="0"/>
                        <a:t>schwimmen.schwamm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geben</a:t>
                      </a:r>
                      <a:r>
                        <a:rPr lang="cs-CZ" dirty="0" smtClean="0"/>
                        <a:t>………….</a:t>
                      </a:r>
                      <a:r>
                        <a:rPr lang="cs-CZ" dirty="0" err="1" smtClean="0"/>
                        <a:t>gab</a:t>
                      </a:r>
                      <a:r>
                        <a:rPr lang="cs-CZ" baseline="0" dirty="0" smtClean="0"/>
                        <a:t>           </a:t>
                      </a:r>
                      <a:r>
                        <a:rPr lang="cs-CZ" baseline="0" dirty="0" err="1" smtClean="0"/>
                        <a:t>lesen</a:t>
                      </a:r>
                      <a:r>
                        <a:rPr lang="cs-CZ" baseline="0" dirty="0" smtClean="0"/>
                        <a:t>…………..las</a:t>
                      </a:r>
                      <a:endParaRPr lang="cs-CZ" dirty="0"/>
                    </a:p>
                  </a:txBody>
                  <a:tcPr/>
                </a:tc>
              </a:tr>
              <a:tr h="8087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finden</a:t>
                      </a:r>
                      <a:r>
                        <a:rPr lang="cs-CZ" dirty="0" smtClean="0"/>
                        <a:t>………...</a:t>
                      </a:r>
                      <a:r>
                        <a:rPr lang="cs-CZ" dirty="0" err="1" smtClean="0"/>
                        <a:t>fand</a:t>
                      </a:r>
                      <a:endParaRPr lang="cs-CZ" dirty="0" smtClean="0"/>
                    </a:p>
                    <a:p>
                      <a:r>
                        <a:rPr lang="cs-CZ" dirty="0" err="1" smtClean="0"/>
                        <a:t>singen</a:t>
                      </a:r>
                      <a:r>
                        <a:rPr lang="cs-CZ" dirty="0" smtClean="0"/>
                        <a:t>…………</a:t>
                      </a:r>
                      <a:r>
                        <a:rPr lang="cs-CZ" dirty="0" err="1" smtClean="0"/>
                        <a:t>sang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sehen</a:t>
                      </a:r>
                      <a:r>
                        <a:rPr lang="cs-CZ" dirty="0" smtClean="0"/>
                        <a:t>…………..</a:t>
                      </a:r>
                      <a:r>
                        <a:rPr lang="cs-CZ" dirty="0" err="1" smtClean="0"/>
                        <a:t>sah</a:t>
                      </a:r>
                      <a:r>
                        <a:rPr lang="cs-CZ" dirty="0" smtClean="0"/>
                        <a:t>          </a:t>
                      </a:r>
                      <a:r>
                        <a:rPr lang="cs-CZ" dirty="0" err="1" smtClean="0"/>
                        <a:t>fernsehen</a:t>
                      </a:r>
                      <a:r>
                        <a:rPr lang="cs-CZ" dirty="0" smtClean="0"/>
                        <a:t>……...</a:t>
                      </a:r>
                      <a:r>
                        <a:rPr lang="cs-CZ" dirty="0" err="1" smtClean="0"/>
                        <a:t>sah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fern</a:t>
                      </a:r>
                      <a:endParaRPr lang="cs-CZ" dirty="0"/>
                    </a:p>
                  </a:txBody>
                  <a:tcPr/>
                </a:tc>
              </a:tr>
              <a:tr h="46213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springen</a:t>
                      </a:r>
                      <a:r>
                        <a:rPr lang="cs-CZ" dirty="0" smtClean="0"/>
                        <a:t>………</a:t>
                      </a:r>
                      <a:r>
                        <a:rPr lang="cs-CZ" dirty="0" err="1" smtClean="0"/>
                        <a:t>sprang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messen</a:t>
                      </a:r>
                      <a:r>
                        <a:rPr lang="cs-CZ" dirty="0" smtClean="0"/>
                        <a:t>…………</a:t>
                      </a:r>
                      <a:r>
                        <a:rPr lang="cs-CZ" dirty="0" err="1" smtClean="0"/>
                        <a:t>ma</a:t>
                      </a:r>
                      <a:r>
                        <a:rPr lang="el-GR" dirty="0" smtClean="0"/>
                        <a:t>β</a:t>
                      </a:r>
                      <a:endParaRPr lang="cs-CZ" dirty="0"/>
                    </a:p>
                  </a:txBody>
                  <a:tcPr/>
                </a:tc>
              </a:tr>
              <a:tr h="88801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trinken</a:t>
                      </a:r>
                      <a:r>
                        <a:rPr lang="cs-CZ" dirty="0" smtClean="0"/>
                        <a:t>………..</a:t>
                      </a:r>
                      <a:r>
                        <a:rPr lang="cs-CZ" dirty="0" err="1" smtClean="0"/>
                        <a:t>trank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5.skupina-e-a-e,</a:t>
                      </a:r>
                    </a:p>
                    <a:p>
                      <a:r>
                        <a:rPr lang="cs-CZ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                  e-a-o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nehmen</a:t>
                      </a:r>
                      <a:r>
                        <a:rPr lang="cs-CZ" dirty="0" smtClean="0"/>
                        <a:t>………..</a:t>
                      </a:r>
                      <a:r>
                        <a:rPr lang="cs-CZ" dirty="0" err="1" smtClean="0"/>
                        <a:t>nahm</a:t>
                      </a:r>
                      <a:endParaRPr lang="cs-CZ" dirty="0"/>
                    </a:p>
                  </a:txBody>
                  <a:tcPr/>
                </a:tc>
              </a:tr>
              <a:tr h="462136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sterben</a:t>
                      </a:r>
                      <a:r>
                        <a:rPr lang="cs-CZ" dirty="0" smtClean="0"/>
                        <a:t>………..</a:t>
                      </a:r>
                      <a:r>
                        <a:rPr lang="cs-CZ" dirty="0" err="1" smtClean="0"/>
                        <a:t>starb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sprechen</a:t>
                      </a:r>
                      <a:r>
                        <a:rPr lang="cs-CZ" dirty="0" smtClean="0"/>
                        <a:t>……….</a:t>
                      </a:r>
                      <a:r>
                        <a:rPr lang="cs-CZ" dirty="0" err="1" smtClean="0"/>
                        <a:t>sprach</a:t>
                      </a:r>
                      <a:endParaRPr lang="cs-CZ" dirty="0"/>
                    </a:p>
                  </a:txBody>
                  <a:tcPr/>
                </a:tc>
              </a:tr>
              <a:tr h="462136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treffen</a:t>
                      </a:r>
                      <a:r>
                        <a:rPr lang="cs-CZ" dirty="0" smtClean="0"/>
                        <a:t>…………</a:t>
                      </a:r>
                      <a:r>
                        <a:rPr lang="cs-CZ" dirty="0" err="1" smtClean="0"/>
                        <a:t>traf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stehen………….</a:t>
                      </a:r>
                      <a:r>
                        <a:rPr lang="cs-CZ" dirty="0" err="1" smtClean="0"/>
                        <a:t>stand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85720" y="500042"/>
            <a:ext cx="832043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nejznámějších sloves daných                     skupin  - jen infinitiv a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préteritum-1.os.č.j.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5143504" y="5286388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4879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500034" y="2285992"/>
            <a:ext cx="6286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b="1" dirty="0">
              <a:solidFill>
                <a:srgbClr val="FFC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00034" y="1643050"/>
            <a:ext cx="7487122" cy="5000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1. </a:t>
            </a:r>
            <a:r>
              <a:rPr lang="cs-CZ" sz="3200" dirty="0" err="1" smtClean="0">
                <a:solidFill>
                  <a:schemeClr val="bg1"/>
                </a:solidFill>
              </a:rPr>
              <a:t>ich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blieb</a:t>
            </a:r>
            <a:r>
              <a:rPr lang="cs-CZ" sz="3200" dirty="0" smtClean="0">
                <a:solidFill>
                  <a:schemeClr val="bg1"/>
                </a:solidFill>
              </a:rPr>
              <a:t>                   </a:t>
            </a:r>
            <a:r>
              <a:rPr lang="cs-CZ" sz="3200" dirty="0" smtClean="0">
                <a:solidFill>
                  <a:schemeClr val="bg1"/>
                </a:solidFill>
              </a:rPr>
              <a:t>1.ich </a:t>
            </a:r>
            <a:r>
              <a:rPr lang="cs-CZ" sz="3200" dirty="0" err="1" smtClean="0">
                <a:solidFill>
                  <a:schemeClr val="bg1"/>
                </a:solidFill>
              </a:rPr>
              <a:t>fuhr</a:t>
            </a:r>
            <a:endParaRPr lang="cs-CZ" sz="3200" dirty="0" smtClean="0">
              <a:solidFill>
                <a:schemeClr val="bg1"/>
              </a:solidFill>
            </a:endParaRPr>
          </a:p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2. </a:t>
            </a:r>
            <a:r>
              <a:rPr lang="cs-CZ" sz="3200" dirty="0" err="1" smtClean="0">
                <a:solidFill>
                  <a:schemeClr val="bg1"/>
                </a:solidFill>
              </a:rPr>
              <a:t>du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blieb</a:t>
            </a:r>
            <a:r>
              <a:rPr lang="cs-CZ" sz="3200" dirty="0" err="1" smtClean="0">
                <a:solidFill>
                  <a:srgbClr val="FF0000"/>
                </a:solidFill>
              </a:rPr>
              <a:t>st</a:t>
            </a:r>
            <a:r>
              <a:rPr lang="cs-CZ" sz="3200" dirty="0" smtClean="0">
                <a:solidFill>
                  <a:schemeClr val="bg1"/>
                </a:solidFill>
              </a:rPr>
              <a:t>                 </a:t>
            </a:r>
            <a:r>
              <a:rPr lang="cs-CZ" sz="3200" dirty="0" smtClean="0">
                <a:solidFill>
                  <a:schemeClr val="bg1"/>
                </a:solidFill>
              </a:rPr>
              <a:t>2.du </a:t>
            </a:r>
            <a:r>
              <a:rPr lang="cs-CZ" sz="3200" dirty="0" err="1" smtClean="0">
                <a:solidFill>
                  <a:schemeClr val="bg1"/>
                </a:solidFill>
              </a:rPr>
              <a:t>fuhr</a:t>
            </a:r>
            <a:r>
              <a:rPr lang="cs-CZ" sz="3200" dirty="0" err="1" smtClean="0">
                <a:solidFill>
                  <a:srgbClr val="FF0000"/>
                </a:solidFill>
              </a:rPr>
              <a:t>st</a:t>
            </a:r>
            <a:endParaRPr lang="cs-CZ" sz="3200" dirty="0" smtClean="0">
              <a:solidFill>
                <a:srgbClr val="FF0000"/>
              </a:solidFill>
            </a:endParaRPr>
          </a:p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3. </a:t>
            </a:r>
            <a:r>
              <a:rPr lang="cs-CZ" sz="3200" dirty="0" err="1" smtClean="0">
                <a:solidFill>
                  <a:schemeClr val="bg1"/>
                </a:solidFill>
              </a:rPr>
              <a:t>er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blieb</a:t>
            </a:r>
            <a:r>
              <a:rPr lang="cs-CZ" sz="3200" dirty="0" smtClean="0">
                <a:solidFill>
                  <a:schemeClr val="bg1"/>
                </a:solidFill>
              </a:rPr>
              <a:t>                     </a:t>
            </a:r>
            <a:r>
              <a:rPr lang="cs-CZ" sz="3200" dirty="0" smtClean="0">
                <a:solidFill>
                  <a:schemeClr val="bg1"/>
                </a:solidFill>
              </a:rPr>
              <a:t>3.er </a:t>
            </a:r>
            <a:r>
              <a:rPr lang="cs-CZ" sz="3200" dirty="0" err="1" smtClean="0">
                <a:solidFill>
                  <a:schemeClr val="bg1"/>
                </a:solidFill>
              </a:rPr>
              <a:t>fuhr</a:t>
            </a:r>
            <a:endParaRPr lang="cs-CZ" sz="3200" dirty="0" smtClean="0">
              <a:solidFill>
                <a:schemeClr val="bg1"/>
              </a:solidFill>
            </a:endParaRPr>
          </a:p>
          <a:p>
            <a:pPr algn="just"/>
            <a:endParaRPr lang="cs-CZ" sz="3200" dirty="0" smtClean="0">
              <a:solidFill>
                <a:schemeClr val="bg1"/>
              </a:solidFill>
            </a:endParaRPr>
          </a:p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1. </a:t>
            </a:r>
            <a:r>
              <a:rPr lang="cs-CZ" sz="3200" dirty="0" err="1" smtClean="0">
                <a:solidFill>
                  <a:schemeClr val="bg1"/>
                </a:solidFill>
              </a:rPr>
              <a:t>wir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blieb</a:t>
            </a:r>
            <a:r>
              <a:rPr lang="cs-CZ" sz="3200" dirty="0" err="1" smtClean="0">
                <a:solidFill>
                  <a:srgbClr val="FF0000"/>
                </a:solidFill>
              </a:rPr>
              <a:t>en</a:t>
            </a:r>
            <a:r>
              <a:rPr lang="cs-CZ" sz="3200" dirty="0" smtClean="0">
                <a:solidFill>
                  <a:schemeClr val="bg1"/>
                </a:solidFill>
              </a:rPr>
              <a:t>               1.wir </a:t>
            </a:r>
            <a:r>
              <a:rPr lang="cs-CZ" sz="3200" dirty="0" err="1" smtClean="0">
                <a:solidFill>
                  <a:schemeClr val="bg1"/>
                </a:solidFill>
              </a:rPr>
              <a:t>fuhr</a:t>
            </a:r>
            <a:r>
              <a:rPr lang="cs-CZ" sz="3200" dirty="0" err="1" smtClean="0">
                <a:solidFill>
                  <a:srgbClr val="FF0000"/>
                </a:solidFill>
              </a:rPr>
              <a:t>en</a:t>
            </a:r>
            <a:endParaRPr lang="cs-CZ" sz="3200" dirty="0" smtClean="0">
              <a:solidFill>
                <a:srgbClr val="FF0000"/>
              </a:solidFill>
            </a:endParaRPr>
          </a:p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2. </a:t>
            </a:r>
            <a:r>
              <a:rPr lang="cs-CZ" sz="3200" dirty="0" err="1" smtClean="0">
                <a:solidFill>
                  <a:schemeClr val="bg1"/>
                </a:solidFill>
              </a:rPr>
              <a:t>ihr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bliebt</a:t>
            </a:r>
            <a:r>
              <a:rPr lang="cs-CZ" sz="3200" dirty="0" smtClean="0">
                <a:solidFill>
                  <a:schemeClr val="bg1"/>
                </a:solidFill>
              </a:rPr>
              <a:t>                   </a:t>
            </a:r>
            <a:r>
              <a:rPr lang="cs-CZ" sz="3200" dirty="0" smtClean="0">
                <a:solidFill>
                  <a:schemeClr val="bg1"/>
                </a:solidFill>
              </a:rPr>
              <a:t>2.ihr </a:t>
            </a:r>
            <a:r>
              <a:rPr lang="cs-CZ" sz="3200" dirty="0" err="1" smtClean="0">
                <a:solidFill>
                  <a:schemeClr val="bg1"/>
                </a:solidFill>
              </a:rPr>
              <a:t>fuhrt</a:t>
            </a:r>
            <a:endParaRPr lang="cs-CZ" sz="3200" dirty="0" smtClean="0">
              <a:solidFill>
                <a:schemeClr val="bg1"/>
              </a:solidFill>
            </a:endParaRPr>
          </a:p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3. </a:t>
            </a:r>
            <a:r>
              <a:rPr lang="cs-CZ" sz="3200" dirty="0" err="1" smtClean="0">
                <a:solidFill>
                  <a:schemeClr val="bg1"/>
                </a:solidFill>
              </a:rPr>
              <a:t>sie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blieb</a:t>
            </a:r>
            <a:r>
              <a:rPr lang="cs-CZ" sz="3200" dirty="0" err="1" smtClean="0">
                <a:solidFill>
                  <a:srgbClr val="FF0000"/>
                </a:solidFill>
              </a:rPr>
              <a:t>en</a:t>
            </a:r>
            <a:r>
              <a:rPr lang="cs-CZ" sz="3200" dirty="0" smtClean="0">
                <a:solidFill>
                  <a:schemeClr val="bg1"/>
                </a:solidFill>
              </a:rPr>
              <a:t>                 3.sie </a:t>
            </a:r>
            <a:r>
              <a:rPr lang="cs-CZ" sz="3200" dirty="0" err="1" smtClean="0">
                <a:solidFill>
                  <a:schemeClr val="bg1"/>
                </a:solidFill>
              </a:rPr>
              <a:t>fuhr</a:t>
            </a:r>
            <a:r>
              <a:rPr lang="cs-CZ" sz="3200" dirty="0" err="1" smtClean="0">
                <a:solidFill>
                  <a:srgbClr val="FF0000"/>
                </a:solidFill>
              </a:rPr>
              <a:t>en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3" name="Zahnutá šipka doleva 22"/>
          <p:cNvSpPr/>
          <p:nvPr/>
        </p:nvSpPr>
        <p:spPr>
          <a:xfrm>
            <a:off x="7286644" y="4500570"/>
            <a:ext cx="642942" cy="114300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Zahnutá šipka doleva 28"/>
          <p:cNvSpPr/>
          <p:nvPr/>
        </p:nvSpPr>
        <p:spPr>
          <a:xfrm>
            <a:off x="3214678" y="2500306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Zahnutá šipka doleva 30"/>
          <p:cNvSpPr/>
          <p:nvPr/>
        </p:nvSpPr>
        <p:spPr>
          <a:xfrm>
            <a:off x="3357554" y="4429132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Zahnutá šipka doleva 32"/>
          <p:cNvSpPr/>
          <p:nvPr/>
        </p:nvSpPr>
        <p:spPr>
          <a:xfrm>
            <a:off x="6929454" y="2500306"/>
            <a:ext cx="857256" cy="14287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1071570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                         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pamatuj !!                                            </a:t>
            </a:r>
            <a:r>
              <a:rPr lang="cs-CZ" sz="2400" b="1" dirty="0" smtClean="0">
                <a:solidFill>
                  <a:srgbClr val="002060"/>
                </a:solidFill>
              </a:rPr>
              <a:t>1.a 3.osoba jednotného čísla jsou shodné a bez koncovky.Ostatní tvary mají své pravidelné koncovky</a:t>
            </a:r>
            <a:endParaRPr lang="cs-CZ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2837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4676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PAMATUJ!!!     </a:t>
            </a:r>
            <a:r>
              <a:rPr lang="cs-CZ" b="1" dirty="0" smtClean="0">
                <a:solidFill>
                  <a:schemeClr val="bg1"/>
                </a:solidFill>
              </a:rPr>
              <a:t/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lepší zapamatování  préterita nepravidelných sloves se uč slovesa po skupinách!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42910" y="2285992"/>
            <a:ext cx="6286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Př.: </a:t>
            </a:r>
            <a:r>
              <a:rPr lang="cs-CZ" sz="2400" b="1" dirty="0" smtClean="0">
                <a:solidFill>
                  <a:srgbClr val="FFC000"/>
                </a:solidFill>
              </a:rPr>
              <a:t>1.skupina,pak 2.skupina…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42910" y="3071810"/>
            <a:ext cx="7786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Zkus si zapamatovat nejvíce frekventovaná slovesa z různých skupin-jsou to tato: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7" name="Zahnutá šipka doleva 6"/>
          <p:cNvSpPr/>
          <p:nvPr/>
        </p:nvSpPr>
        <p:spPr>
          <a:xfrm>
            <a:off x="5786446" y="1714488"/>
            <a:ext cx="1357322" cy="1214446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14348" y="4214818"/>
            <a:ext cx="53944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err="1" smtClean="0">
                <a:solidFill>
                  <a:srgbClr val="FFC000"/>
                </a:solidFill>
              </a:rPr>
              <a:t>gehen</a:t>
            </a:r>
            <a:r>
              <a:rPr lang="cs-CZ" sz="2400" b="1" dirty="0" smtClean="0">
                <a:solidFill>
                  <a:srgbClr val="FFC000"/>
                </a:solidFill>
              </a:rPr>
              <a:t>,,</a:t>
            </a:r>
            <a:r>
              <a:rPr lang="cs-CZ" sz="2400" b="1" dirty="0" err="1" smtClean="0">
                <a:solidFill>
                  <a:srgbClr val="FFC000"/>
                </a:solidFill>
              </a:rPr>
              <a:t>sprechen.lesen</a:t>
            </a:r>
            <a:r>
              <a:rPr lang="cs-CZ" sz="2400" b="1" dirty="0" smtClean="0">
                <a:solidFill>
                  <a:srgbClr val="FFC000"/>
                </a:solidFill>
              </a:rPr>
              <a:t>,</a:t>
            </a:r>
            <a:r>
              <a:rPr lang="cs-CZ" sz="2400" b="1" dirty="0" err="1" smtClean="0">
                <a:solidFill>
                  <a:srgbClr val="FFC000"/>
                </a:solidFill>
              </a:rPr>
              <a:t>sehen</a:t>
            </a:r>
            <a:r>
              <a:rPr lang="cs-CZ" sz="2400" b="1" dirty="0" smtClean="0">
                <a:solidFill>
                  <a:srgbClr val="FFC000"/>
                </a:solidFill>
              </a:rPr>
              <a:t>,      </a:t>
            </a:r>
          </a:p>
          <a:p>
            <a:r>
              <a:rPr lang="cs-CZ" sz="2400" b="1" dirty="0" err="1" smtClean="0">
                <a:solidFill>
                  <a:srgbClr val="FFC000"/>
                </a:solidFill>
              </a:rPr>
              <a:t>essen</a:t>
            </a:r>
            <a:r>
              <a:rPr lang="cs-CZ" sz="2400" b="1" dirty="0" smtClean="0">
                <a:solidFill>
                  <a:srgbClr val="FFC000"/>
                </a:solidFill>
              </a:rPr>
              <a:t>,</a:t>
            </a:r>
            <a:r>
              <a:rPr lang="cs-CZ" sz="2400" b="1" dirty="0" err="1" smtClean="0">
                <a:solidFill>
                  <a:srgbClr val="FFC000"/>
                </a:solidFill>
              </a:rPr>
              <a:t>schreiben</a:t>
            </a:r>
            <a:r>
              <a:rPr lang="cs-CZ" sz="2400" b="1" dirty="0" smtClean="0">
                <a:solidFill>
                  <a:srgbClr val="FFC000"/>
                </a:solidFill>
              </a:rPr>
              <a:t>,</a:t>
            </a:r>
            <a:r>
              <a:rPr lang="cs-CZ" sz="2400" b="1" dirty="0" err="1" smtClean="0">
                <a:solidFill>
                  <a:srgbClr val="FFC000"/>
                </a:solidFill>
              </a:rPr>
              <a:t>fahren</a:t>
            </a:r>
            <a:r>
              <a:rPr lang="cs-CZ" sz="2400" b="1" dirty="0" smtClean="0">
                <a:solidFill>
                  <a:srgbClr val="FFC000"/>
                </a:solidFill>
              </a:rPr>
              <a:t>,</a:t>
            </a:r>
            <a:r>
              <a:rPr lang="cs-CZ" sz="2400" b="1" dirty="0" err="1" smtClean="0">
                <a:solidFill>
                  <a:srgbClr val="FFC000"/>
                </a:solidFill>
              </a:rPr>
              <a:t>kommen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9" name="Zahnutá šipka doleva 8"/>
          <p:cNvSpPr/>
          <p:nvPr/>
        </p:nvSpPr>
        <p:spPr>
          <a:xfrm>
            <a:off x="6858016" y="3714752"/>
            <a:ext cx="1357322" cy="107157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14348" y="5214950"/>
            <a:ext cx="7072362" cy="150019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2400" b="1" dirty="0" err="1" smtClean="0">
                <a:solidFill>
                  <a:srgbClr val="002060"/>
                </a:solidFill>
              </a:rPr>
              <a:t>gehen</a:t>
            </a:r>
            <a:r>
              <a:rPr lang="cs-CZ" sz="2400" b="1" dirty="0" smtClean="0">
                <a:solidFill>
                  <a:srgbClr val="002060"/>
                </a:solidFill>
              </a:rPr>
              <a:t>-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ich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ging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,</a:t>
            </a:r>
            <a:r>
              <a:rPr lang="cs-CZ" sz="2400" b="1" dirty="0" err="1" smtClean="0">
                <a:solidFill>
                  <a:srgbClr val="002060"/>
                </a:solidFill>
              </a:rPr>
              <a:t>sprechen</a:t>
            </a:r>
            <a:r>
              <a:rPr lang="cs-CZ" sz="2400" b="1" dirty="0" smtClean="0">
                <a:solidFill>
                  <a:srgbClr val="FF0000"/>
                </a:solidFill>
              </a:rPr>
              <a:t>-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ich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sprach</a:t>
            </a:r>
            <a:r>
              <a:rPr lang="cs-CZ" sz="2400" b="1" dirty="0" smtClean="0">
                <a:solidFill>
                  <a:srgbClr val="002060"/>
                </a:solidFill>
              </a:rPr>
              <a:t>,  </a:t>
            </a:r>
            <a:r>
              <a:rPr lang="cs-CZ" sz="2400" b="1" dirty="0" err="1" smtClean="0">
                <a:solidFill>
                  <a:srgbClr val="002060"/>
                </a:solidFill>
              </a:rPr>
              <a:t>lesen</a:t>
            </a:r>
            <a:r>
              <a:rPr lang="cs-CZ" sz="2400" b="1" dirty="0" smtClean="0">
                <a:solidFill>
                  <a:srgbClr val="002060"/>
                </a:solidFill>
              </a:rPr>
              <a:t>-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ich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</a:t>
            </a:r>
            <a:r>
              <a:rPr lang="cs-CZ" sz="2400" b="1" dirty="0" smtClean="0">
                <a:solidFill>
                  <a:srgbClr val="002060"/>
                </a:solidFill>
              </a:rPr>
              <a:t>,    </a:t>
            </a:r>
            <a:r>
              <a:rPr lang="cs-CZ" sz="2400" b="1" dirty="0" err="1" smtClean="0">
                <a:solidFill>
                  <a:srgbClr val="002060"/>
                </a:solidFill>
              </a:rPr>
              <a:t>sehen</a:t>
            </a:r>
            <a:r>
              <a:rPr lang="cs-CZ" sz="2400" b="1" dirty="0" smtClean="0">
                <a:solidFill>
                  <a:srgbClr val="002060"/>
                </a:solidFill>
              </a:rPr>
              <a:t>-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ich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sah</a:t>
            </a:r>
            <a:r>
              <a:rPr lang="cs-CZ" sz="2400" b="1" dirty="0" smtClean="0">
                <a:solidFill>
                  <a:srgbClr val="002060"/>
                </a:solidFill>
              </a:rPr>
              <a:t>,   </a:t>
            </a:r>
            <a:r>
              <a:rPr lang="cs-CZ" sz="2400" b="1" dirty="0" err="1" smtClean="0">
                <a:solidFill>
                  <a:srgbClr val="002060"/>
                </a:solidFill>
              </a:rPr>
              <a:t>essen</a:t>
            </a:r>
            <a:r>
              <a:rPr lang="cs-CZ" sz="2400" b="1" dirty="0" smtClean="0">
                <a:solidFill>
                  <a:srgbClr val="002060"/>
                </a:solidFill>
              </a:rPr>
              <a:t>-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ich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cs-CZ" sz="2400" b="1" dirty="0" smtClean="0">
                <a:solidFill>
                  <a:srgbClr val="002060"/>
                </a:solidFill>
              </a:rPr>
              <a:t>,        </a:t>
            </a:r>
            <a:r>
              <a:rPr lang="cs-CZ" sz="2400" b="1" dirty="0" err="1" smtClean="0">
                <a:solidFill>
                  <a:srgbClr val="002060"/>
                </a:solidFill>
              </a:rPr>
              <a:t>schreiben</a:t>
            </a:r>
            <a:r>
              <a:rPr lang="cs-CZ" sz="2400" b="1" dirty="0" smtClean="0">
                <a:solidFill>
                  <a:srgbClr val="002060"/>
                </a:solidFill>
              </a:rPr>
              <a:t>-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ich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schrieb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 </a:t>
            </a:r>
            <a:r>
              <a:rPr lang="cs-CZ" sz="2400" b="1" dirty="0" err="1" smtClean="0">
                <a:solidFill>
                  <a:srgbClr val="002060"/>
                </a:solidFill>
              </a:rPr>
              <a:t>fahren</a:t>
            </a:r>
            <a:r>
              <a:rPr lang="cs-CZ" sz="2400" b="1" dirty="0" smtClean="0">
                <a:solidFill>
                  <a:srgbClr val="002060"/>
                </a:solidFill>
              </a:rPr>
              <a:t>-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ich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fuhr</a:t>
            </a:r>
            <a:r>
              <a:rPr lang="cs-CZ" sz="2400" b="1" dirty="0" smtClean="0">
                <a:solidFill>
                  <a:srgbClr val="002060"/>
                </a:solidFill>
              </a:rPr>
              <a:t>,   </a:t>
            </a:r>
            <a:r>
              <a:rPr lang="cs-CZ" sz="2400" b="1" dirty="0" err="1" smtClean="0">
                <a:solidFill>
                  <a:srgbClr val="002060"/>
                </a:solidFill>
              </a:rPr>
              <a:t>kommen</a:t>
            </a:r>
            <a:r>
              <a:rPr lang="cs-CZ" sz="2400" b="1" dirty="0" smtClean="0">
                <a:solidFill>
                  <a:srgbClr val="002060"/>
                </a:solidFill>
              </a:rPr>
              <a:t> -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ich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kam</a:t>
            </a:r>
            <a:endParaRPr lang="cs-CZ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3786190"/>
            <a:ext cx="5429288" cy="23574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Použitá literatura:</a:t>
            </a:r>
            <a:b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Věra </a:t>
            </a:r>
            <a:r>
              <a:rPr lang="cs-CZ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Höppnerová</a:t>
            </a:r>
            <a: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,Němčina pro jazykové školy 2</a:t>
            </a:r>
            <a:b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Giorgio</a:t>
            </a:r>
            <a: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Motta,direkt 2,</a:t>
            </a:r>
            <a:r>
              <a:rPr lang="cs-CZ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klett</a:t>
            </a:r>
            <a: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nakladatelství</a:t>
            </a:r>
            <a:b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ahnutá šipka doleva 8"/>
          <p:cNvSpPr/>
          <p:nvPr/>
        </p:nvSpPr>
        <p:spPr>
          <a:xfrm>
            <a:off x="5786446" y="1714488"/>
            <a:ext cx="1857388" cy="3286148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568</TotalTime>
  <Words>448</Words>
  <Application>Microsoft Office PowerPoint</Application>
  <PresentationFormat>Předvádění na obrazovce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Snímek 1</vt:lpstr>
      <vt:lpstr>    TVORBA PRÉTERITA U NEPRAVIDELNÝCH  SLOVES</vt:lpstr>
      <vt:lpstr>Snímek 3</vt:lpstr>
      <vt:lpstr>Snímek 4</vt:lpstr>
      <vt:lpstr>                          pamatuj !!                                            1.a 3.osoba jednotného čísla jsou shodné a bez koncovky.Ostatní tvary mají své pravidelné koncovky</vt:lpstr>
      <vt:lpstr>PAMATUJ!!!       Pro lepší zapamatování  préterita nepravidelných sloves se uč slovesa po skupinách!</vt:lpstr>
      <vt:lpstr>Použitá literatura:      Věra Höppnerová,Němčina pro jazykové školy 2 Giorgio Motta,direkt 2,klett nakladatelství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TRPNÝ ROD  V NEJ - passiv</dc:title>
  <dc:creator>Mikolajková Zuzana</dc:creator>
  <cp:lastModifiedBy>Mikolajkova</cp:lastModifiedBy>
  <cp:revision>120</cp:revision>
  <dcterms:created xsi:type="dcterms:W3CDTF">2012-03-11T15:36:27Z</dcterms:created>
  <dcterms:modified xsi:type="dcterms:W3CDTF">2012-05-13T18:51:22Z</dcterms:modified>
</cp:coreProperties>
</file>