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76" r:id="rId6"/>
    <p:sldId id="278" r:id="rId7"/>
    <p:sldId id="27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206" autoAdjust="0"/>
    <p:restoredTop sz="94718" autoAdjust="0"/>
  </p:normalViewPr>
  <p:slideViewPr>
    <p:cSldViewPr>
      <p:cViewPr varScale="1">
        <p:scale>
          <a:sx n="68" d="100"/>
          <a:sy n="68" d="100"/>
        </p:scale>
        <p:origin x="-8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C5898-B88D-408D-B2EE-7E4C92D40EA8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DC71-3E4B-4411-A73D-281C4146EE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69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0BA021-80B3-4A87-BD17-53B9171612AD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7078251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2285984" y="1641187"/>
            <a:ext cx="621509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Název školy:</a:t>
            </a:r>
            <a:r>
              <a:rPr lang="cs-CZ" dirty="0" smtClean="0">
                <a:solidFill>
                  <a:schemeClr val="accent1"/>
                </a:solidFill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Autor:</a:t>
            </a:r>
            <a:r>
              <a:rPr lang="cs-CZ" dirty="0" smtClean="0">
                <a:solidFill>
                  <a:schemeClr val="accent1"/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Datum:</a:t>
            </a:r>
            <a:r>
              <a:rPr lang="cs-CZ" dirty="0" smtClean="0">
                <a:solidFill>
                  <a:schemeClr val="accent1"/>
                </a:solidFill>
              </a:rPr>
              <a:t> 	</a:t>
            </a:r>
            <a:r>
              <a:rPr lang="cs-CZ" smtClean="0">
                <a:solidFill>
                  <a:schemeClr val="accent1"/>
                </a:solidFill>
              </a:rPr>
              <a:t>	11.05.2012</a:t>
            </a:r>
            <a:endParaRPr lang="cs-CZ" dirty="0" smtClean="0">
              <a:solidFill>
                <a:schemeClr val="accent1"/>
              </a:solidFill>
            </a:endParaRPr>
          </a:p>
          <a:p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 smtClean="0">
                <a:solidFill>
                  <a:srgbClr val="FFC000"/>
                </a:solidFill>
              </a:rPr>
              <a:t>Název:</a:t>
            </a:r>
            <a:r>
              <a:rPr lang="cs-CZ" dirty="0" smtClean="0">
                <a:solidFill>
                  <a:srgbClr val="FFC000"/>
                </a:solidFill>
              </a:rPr>
              <a:t> 		VY_32_INOVACE_8.2.13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Číslo projektu:</a:t>
            </a:r>
            <a:r>
              <a:rPr lang="cs-CZ" dirty="0" smtClean="0">
                <a:solidFill>
                  <a:schemeClr val="accent1"/>
                </a:solidFill>
              </a:rPr>
              <a:t> 	CZ.1.07/1.5.00/34.0125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Téma:</a:t>
            </a:r>
            <a:r>
              <a:rPr lang="cs-CZ" dirty="0" smtClean="0">
                <a:solidFill>
                  <a:schemeClr val="accent1"/>
                </a:solidFill>
              </a:rPr>
              <a:t>  	    </a:t>
            </a:r>
            <a:r>
              <a:rPr lang="cs-CZ" sz="2800" dirty="0" smtClean="0">
                <a:solidFill>
                  <a:srgbClr val="FF0000"/>
                </a:solidFill>
              </a:rPr>
              <a:t>Préteritum sloves pravidelných a způsobových-prezentace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Anotace:</a:t>
            </a:r>
            <a:r>
              <a:rPr lang="cs-CZ" dirty="0" smtClean="0">
                <a:solidFill>
                  <a:schemeClr val="accent1"/>
                </a:solidFill>
              </a:rPr>
              <a:t> "DUM; Prezentace slouží k vysvětlení  nového gramatického učiva .Žáci se interaktivně, ústně i písemně seznamují s novým učivem.“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1746432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    TVORBA PRÉTERITA U </a:t>
            </a:r>
            <a:r>
              <a:rPr lang="cs-CZ" sz="4000" b="1" dirty="0" smtClean="0">
                <a:solidFill>
                  <a:srgbClr val="FF0000"/>
                </a:solidFill>
              </a:rPr>
              <a:t>PRAVIDELNÝCH</a:t>
            </a:r>
            <a:r>
              <a:rPr lang="cs-CZ" sz="4000" b="1" dirty="0" smtClean="0">
                <a:solidFill>
                  <a:schemeClr val="bg1"/>
                </a:solidFill>
              </a:rPr>
              <a:t>  SLOVES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71472" y="1571612"/>
            <a:ext cx="7920880" cy="1496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Préteritum slabých sloves tvoříme připojením </a:t>
            </a:r>
            <a:r>
              <a:rPr lang="cs-CZ" sz="3200" b="1" dirty="0" smtClean="0">
                <a:solidFill>
                  <a:srgbClr val="FF0000"/>
                </a:solidFill>
              </a:rPr>
              <a:t>-t- </a:t>
            </a:r>
            <a:r>
              <a:rPr lang="cs-CZ" sz="3200" dirty="0" smtClean="0">
                <a:solidFill>
                  <a:schemeClr val="bg1"/>
                </a:solidFill>
              </a:rPr>
              <a:t>nebo </a:t>
            </a:r>
            <a:r>
              <a:rPr lang="cs-CZ" sz="3200" b="1" dirty="0" smtClean="0">
                <a:solidFill>
                  <a:srgbClr val="FF0000"/>
                </a:solidFill>
              </a:rPr>
              <a:t>-</a:t>
            </a:r>
            <a:r>
              <a:rPr lang="cs-CZ" sz="3200" b="1" dirty="0" err="1" smtClean="0">
                <a:solidFill>
                  <a:srgbClr val="FF0000"/>
                </a:solidFill>
              </a:rPr>
              <a:t>et</a:t>
            </a:r>
            <a:r>
              <a:rPr lang="cs-CZ" sz="3200" b="1" dirty="0" smtClean="0">
                <a:solidFill>
                  <a:srgbClr val="FF0000"/>
                </a:solidFill>
              </a:rPr>
              <a:t>- </a:t>
            </a:r>
            <a:r>
              <a:rPr lang="cs-CZ" sz="3200" dirty="0" smtClean="0">
                <a:solidFill>
                  <a:schemeClr val="bg1"/>
                </a:solidFill>
              </a:rPr>
              <a:t>a osobních koncovek ke slovesnému kmeni.</a:t>
            </a:r>
            <a:endParaRPr lang="cs-CZ" sz="3200" dirty="0">
              <a:solidFill>
                <a:schemeClr val="bg1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28596" y="3000372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642910" y="3429000"/>
            <a:ext cx="3096344" cy="1357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Koncovka-</a:t>
            </a:r>
            <a:r>
              <a:rPr lang="cs-CZ" b="1" dirty="0" err="1" smtClean="0">
                <a:solidFill>
                  <a:schemeClr val="bg1"/>
                </a:solidFill>
              </a:rPr>
              <a:t>ete</a:t>
            </a:r>
            <a:r>
              <a:rPr lang="cs-CZ" b="1" dirty="0" smtClean="0">
                <a:solidFill>
                  <a:schemeClr val="bg1"/>
                </a:solidFill>
              </a:rPr>
              <a:t>-se připojuje tam,kde to vyžaduje výslovnost,tj. hlavně po t,d a sykavkách.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6786578" y="3000372"/>
            <a:ext cx="1369292" cy="10064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860032" y="3597188"/>
            <a:ext cx="309634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1. a 3.osoba </a:t>
            </a:r>
            <a:r>
              <a:rPr lang="cs-CZ" b="1" dirty="0" err="1" smtClean="0">
                <a:solidFill>
                  <a:schemeClr val="bg1"/>
                </a:solidFill>
              </a:rPr>
              <a:t>jedn.č</a:t>
            </a:r>
            <a:r>
              <a:rPr lang="cs-CZ" b="1" dirty="0" smtClean="0">
                <a:solidFill>
                  <a:schemeClr val="bg1"/>
                </a:solidFill>
              </a:rPr>
              <a:t>. mají stejné koncovky!!!!!!!!!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28596" y="5085183"/>
            <a:ext cx="7535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1. </a:t>
            </a:r>
            <a:r>
              <a:rPr lang="cs-CZ" sz="2400" b="1" dirty="0" err="1" smtClean="0">
                <a:solidFill>
                  <a:srgbClr val="FFC000"/>
                </a:solidFill>
              </a:rPr>
              <a:t>ich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err="1" smtClean="0">
                <a:solidFill>
                  <a:srgbClr val="FFC000"/>
                </a:solidFill>
              </a:rPr>
              <a:t>mach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,   </a:t>
            </a:r>
            <a:r>
              <a:rPr lang="cs-CZ" sz="2400" b="1" dirty="0" err="1" smtClean="0">
                <a:solidFill>
                  <a:srgbClr val="FFC000"/>
                </a:solidFill>
              </a:rPr>
              <a:t>spiel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,    </a:t>
            </a:r>
            <a:r>
              <a:rPr lang="cs-CZ" sz="2400" b="1" dirty="0" err="1" smtClean="0">
                <a:solidFill>
                  <a:srgbClr val="FFC000"/>
                </a:solidFill>
              </a:rPr>
              <a:t>lern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,       </a:t>
            </a:r>
            <a:r>
              <a:rPr lang="cs-CZ" sz="2400" b="1" dirty="0" err="1" smtClean="0">
                <a:solidFill>
                  <a:srgbClr val="FFC000"/>
                </a:solidFill>
              </a:rPr>
              <a:t>arbeit</a:t>
            </a:r>
            <a:r>
              <a:rPr lang="cs-CZ" sz="2400" b="1" dirty="0" err="1" smtClean="0">
                <a:solidFill>
                  <a:srgbClr val="FF0000"/>
                </a:solidFill>
              </a:rPr>
              <a:t>et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C000"/>
                </a:solidFill>
              </a:rPr>
              <a:t>2. </a:t>
            </a:r>
            <a:r>
              <a:rPr lang="cs-CZ" sz="2400" b="1" dirty="0" err="1" smtClean="0">
                <a:solidFill>
                  <a:srgbClr val="FFC000"/>
                </a:solidFill>
              </a:rPr>
              <a:t>du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err="1" smtClean="0">
                <a:solidFill>
                  <a:srgbClr val="FFC000"/>
                </a:solidFill>
              </a:rPr>
              <a:t>mach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est</a:t>
            </a:r>
            <a:r>
              <a:rPr lang="cs-CZ" sz="2400" b="1" dirty="0" smtClean="0">
                <a:solidFill>
                  <a:srgbClr val="FFC000"/>
                </a:solidFill>
              </a:rPr>
              <a:t>, </a:t>
            </a:r>
            <a:r>
              <a:rPr lang="cs-CZ" sz="2400" b="1" dirty="0" err="1" smtClean="0">
                <a:solidFill>
                  <a:srgbClr val="FFC000"/>
                </a:solidFill>
              </a:rPr>
              <a:t>spiel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est</a:t>
            </a:r>
            <a:r>
              <a:rPr lang="cs-CZ" sz="2400" b="1" dirty="0" smtClean="0">
                <a:solidFill>
                  <a:srgbClr val="FFC000"/>
                </a:solidFill>
              </a:rPr>
              <a:t>,</a:t>
            </a:r>
            <a:r>
              <a:rPr lang="cs-CZ" sz="2400" b="1" dirty="0" err="1" smtClean="0">
                <a:solidFill>
                  <a:srgbClr val="FFC000"/>
                </a:solidFill>
              </a:rPr>
              <a:t>lern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est</a:t>
            </a:r>
            <a:r>
              <a:rPr lang="cs-CZ" sz="2400" b="1" dirty="0" smtClean="0">
                <a:solidFill>
                  <a:srgbClr val="FFC000"/>
                </a:solidFill>
              </a:rPr>
              <a:t>,    </a:t>
            </a:r>
            <a:r>
              <a:rPr lang="cs-CZ" sz="2400" b="1" dirty="0" err="1" smtClean="0">
                <a:solidFill>
                  <a:srgbClr val="FFC000"/>
                </a:solidFill>
              </a:rPr>
              <a:t>arbeit</a:t>
            </a:r>
            <a:r>
              <a:rPr lang="cs-CZ" sz="2400" b="1" dirty="0" err="1" smtClean="0">
                <a:solidFill>
                  <a:srgbClr val="FF0000"/>
                </a:solidFill>
              </a:rPr>
              <a:t>et</a:t>
            </a:r>
            <a:r>
              <a:rPr lang="cs-CZ" sz="2400" b="1" dirty="0" err="1" smtClean="0">
                <a:solidFill>
                  <a:srgbClr val="FFC000"/>
                </a:solidFill>
              </a:rPr>
              <a:t>est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C000"/>
                </a:solidFill>
              </a:rPr>
              <a:t>3. </a:t>
            </a:r>
            <a:r>
              <a:rPr lang="cs-CZ" sz="2400" b="1" dirty="0" err="1" smtClean="0">
                <a:solidFill>
                  <a:srgbClr val="FFC000"/>
                </a:solidFill>
              </a:rPr>
              <a:t>er</a:t>
            </a:r>
            <a:r>
              <a:rPr lang="cs-CZ" sz="2400" b="1" dirty="0" smtClean="0">
                <a:solidFill>
                  <a:srgbClr val="FFC000"/>
                </a:solidFill>
              </a:rPr>
              <a:t>  </a:t>
            </a:r>
            <a:r>
              <a:rPr lang="cs-CZ" sz="2400" b="1" dirty="0" err="1" smtClean="0">
                <a:solidFill>
                  <a:srgbClr val="FFC000"/>
                </a:solidFill>
              </a:rPr>
              <a:t>mach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,    </a:t>
            </a:r>
            <a:r>
              <a:rPr lang="cs-CZ" sz="2400" b="1" dirty="0" err="1" smtClean="0">
                <a:solidFill>
                  <a:srgbClr val="FFC000"/>
                </a:solidFill>
              </a:rPr>
              <a:t>spiel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,    </a:t>
            </a:r>
            <a:r>
              <a:rPr lang="cs-CZ" sz="2400" b="1" dirty="0" err="1" smtClean="0">
                <a:solidFill>
                  <a:srgbClr val="FFC000"/>
                </a:solidFill>
              </a:rPr>
              <a:t>lern</a:t>
            </a:r>
            <a:r>
              <a:rPr lang="cs-CZ" sz="2400" b="1" dirty="0" err="1" smtClean="0">
                <a:solidFill>
                  <a:srgbClr val="FF0000"/>
                </a:solidFill>
              </a:rPr>
              <a:t>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,       </a:t>
            </a:r>
            <a:r>
              <a:rPr lang="cs-CZ" sz="2400" b="1" dirty="0" err="1" smtClean="0">
                <a:solidFill>
                  <a:srgbClr val="FFC000"/>
                </a:solidFill>
              </a:rPr>
              <a:t>arbeit</a:t>
            </a:r>
            <a:r>
              <a:rPr lang="cs-CZ" sz="2400" b="1" dirty="0" err="1" smtClean="0">
                <a:solidFill>
                  <a:srgbClr val="FF0000"/>
                </a:solidFill>
              </a:rPr>
              <a:t>et</a:t>
            </a:r>
            <a:r>
              <a:rPr lang="cs-CZ" sz="2400" b="1" dirty="0" err="1" smtClean="0">
                <a:solidFill>
                  <a:srgbClr val="FFC000"/>
                </a:solidFill>
              </a:rPr>
              <a:t>e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6903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3323683"/>
              </p:ext>
            </p:extLst>
          </p:nvPr>
        </p:nvGraphicFramePr>
        <p:xfrm>
          <a:off x="899592" y="1357297"/>
          <a:ext cx="7344815" cy="472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/>
                <a:gridCol w="2352261"/>
                <a:gridCol w="2640293"/>
              </a:tblGrid>
              <a:tr h="20521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kochen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warten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koch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ba</a:t>
                      </a:r>
                      <a:r>
                        <a:rPr lang="cs-CZ" b="1" dirty="0" err="1" smtClean="0"/>
                        <a:t>d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et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war</a:t>
                      </a:r>
                      <a:r>
                        <a:rPr lang="cs-CZ" b="1" dirty="0" err="1" smtClean="0"/>
                        <a:t>t</a:t>
                      </a:r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koch</a:t>
                      </a:r>
                      <a:r>
                        <a:rPr lang="cs-CZ" b="1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baseline="0" dirty="0" err="1" smtClean="0"/>
                        <a:t>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ba</a:t>
                      </a:r>
                      <a:r>
                        <a:rPr lang="cs-CZ" b="1" dirty="0" err="1" smtClean="0"/>
                        <a:t>d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et</a:t>
                      </a:r>
                      <a:r>
                        <a:rPr lang="cs-CZ" dirty="0" err="1" smtClean="0"/>
                        <a:t>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war</a:t>
                      </a:r>
                      <a:r>
                        <a:rPr lang="cs-CZ" b="1" dirty="0" err="1" smtClean="0"/>
                        <a:t>t</a:t>
                      </a:r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koch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ba</a:t>
                      </a:r>
                      <a:r>
                        <a:rPr lang="cs-CZ" b="1" dirty="0" err="1" smtClean="0"/>
                        <a:t>d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et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war</a:t>
                      </a:r>
                      <a:r>
                        <a:rPr lang="cs-CZ" b="1" baseline="0" dirty="0" err="1" smtClean="0"/>
                        <a:t>t</a:t>
                      </a:r>
                      <a:r>
                        <a:rPr lang="cs-CZ" baseline="0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838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koch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ba</a:t>
                      </a:r>
                      <a:r>
                        <a:rPr lang="cs-CZ" b="1" dirty="0" err="1" smtClean="0"/>
                        <a:t>d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et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war</a:t>
                      </a:r>
                      <a:r>
                        <a:rPr lang="cs-CZ" b="1" dirty="0" err="1" smtClean="0"/>
                        <a:t>t</a:t>
                      </a:r>
                      <a:r>
                        <a:rPr lang="cs-CZ" b="1" dirty="0" smtClean="0"/>
                        <a:t>...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koch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800" b="0" dirty="0" err="1" smtClean="0">
                          <a:solidFill>
                            <a:schemeClr val="bg1"/>
                          </a:solidFill>
                        </a:rPr>
                        <a:t>ba</a:t>
                      </a:r>
                      <a:r>
                        <a:rPr lang="cs-CZ" sz="1800" b="1" dirty="0" err="1" smtClean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lang="cs-CZ" sz="1800" b="1" dirty="0" err="1" smtClean="0">
                          <a:solidFill>
                            <a:srgbClr val="FF0000"/>
                          </a:solidFill>
                        </a:rPr>
                        <a:t>et</a:t>
                      </a:r>
                      <a:r>
                        <a:rPr lang="cs-CZ" sz="1800" b="0" dirty="0" err="1" smtClean="0">
                          <a:solidFill>
                            <a:schemeClr val="bg1"/>
                          </a:solidFill>
                        </a:rPr>
                        <a:t>et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war</a:t>
                      </a:r>
                      <a:r>
                        <a:rPr lang="cs-CZ" b="1" dirty="0" err="1" smtClean="0"/>
                        <a:t>t</a:t>
                      </a:r>
                      <a:r>
                        <a:rPr lang="cs-CZ" b="0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koch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ba</a:t>
                      </a:r>
                      <a:r>
                        <a:rPr lang="cs-CZ" b="1" baseline="0" dirty="0" err="1" smtClean="0"/>
                        <a:t>d</a:t>
                      </a:r>
                      <a:r>
                        <a:rPr lang="cs-CZ" b="1" baseline="0" dirty="0" err="1" smtClean="0">
                          <a:solidFill>
                            <a:srgbClr val="FF0000"/>
                          </a:solidFill>
                        </a:rPr>
                        <a:t>et</a:t>
                      </a:r>
                      <a:r>
                        <a:rPr lang="cs-CZ" baseline="0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wa</a:t>
                      </a:r>
                      <a:r>
                        <a:rPr lang="cs-CZ" b="1" baseline="0" dirty="0" err="1" smtClean="0"/>
                        <a:t>rt</a:t>
                      </a:r>
                      <a:r>
                        <a:rPr lang="cs-CZ" b="0" baseline="0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476672"/>
            <a:ext cx="8320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ČASOVÁNÍ  PRAVID. SLOVES V JEDNOTNÉM A MNOŽNÉM ČÍSLE  V PRÉTERITU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487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ČASOVÁNÍ SLOVES </a:t>
            </a:r>
            <a:r>
              <a:rPr lang="cs-CZ" b="1" dirty="0" smtClean="0">
                <a:solidFill>
                  <a:srgbClr val="FF0000"/>
                </a:solidFill>
              </a:rPr>
              <a:t>HABEN</a:t>
            </a:r>
            <a:r>
              <a:rPr lang="cs-CZ" b="1" dirty="0" smtClean="0">
                <a:solidFill>
                  <a:schemeClr val="bg1"/>
                </a:solidFill>
              </a:rPr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SEIN</a:t>
            </a:r>
            <a:r>
              <a:rPr lang="cs-CZ" b="1" dirty="0" smtClean="0">
                <a:solidFill>
                  <a:schemeClr val="bg1"/>
                </a:solidFill>
              </a:rPr>
              <a:t> V PRÉTERITU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0034" y="2285992"/>
            <a:ext cx="628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14348" y="1643050"/>
            <a:ext cx="7272808" cy="4714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1. </a:t>
            </a:r>
            <a:r>
              <a:rPr lang="cs-CZ" sz="3200" dirty="0" err="1" smtClean="0">
                <a:solidFill>
                  <a:schemeClr val="bg1"/>
                </a:solidFill>
              </a:rPr>
              <a:t>ich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hatte</a:t>
            </a:r>
            <a:r>
              <a:rPr lang="cs-CZ" sz="3200" dirty="0" smtClean="0">
                <a:solidFill>
                  <a:schemeClr val="bg1"/>
                </a:solidFill>
              </a:rPr>
              <a:t>                   1.ich </a:t>
            </a:r>
            <a:r>
              <a:rPr lang="cs-CZ" sz="3200" dirty="0" err="1" smtClean="0">
                <a:solidFill>
                  <a:schemeClr val="bg1"/>
                </a:solidFill>
              </a:rPr>
              <a:t>war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2. </a:t>
            </a:r>
            <a:r>
              <a:rPr lang="cs-CZ" sz="3200" dirty="0" err="1" smtClean="0">
                <a:solidFill>
                  <a:schemeClr val="bg1"/>
                </a:solidFill>
              </a:rPr>
              <a:t>du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hattest</a:t>
            </a:r>
            <a:r>
              <a:rPr lang="cs-CZ" sz="3200" dirty="0" smtClean="0">
                <a:solidFill>
                  <a:schemeClr val="bg1"/>
                </a:solidFill>
              </a:rPr>
              <a:t>                 2.du </a:t>
            </a:r>
            <a:r>
              <a:rPr lang="cs-CZ" sz="3200" dirty="0" err="1" smtClean="0">
                <a:solidFill>
                  <a:schemeClr val="bg1"/>
                </a:solidFill>
              </a:rPr>
              <a:t>warst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3. </a:t>
            </a:r>
            <a:r>
              <a:rPr lang="cs-CZ" sz="3200" dirty="0" err="1" smtClean="0">
                <a:solidFill>
                  <a:schemeClr val="bg1"/>
                </a:solidFill>
              </a:rPr>
              <a:t>er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hatte</a:t>
            </a:r>
            <a:r>
              <a:rPr lang="cs-CZ" sz="3200" dirty="0" smtClean="0">
                <a:solidFill>
                  <a:schemeClr val="bg1"/>
                </a:solidFill>
              </a:rPr>
              <a:t>                     3.er </a:t>
            </a:r>
            <a:r>
              <a:rPr lang="cs-CZ" sz="3200" dirty="0" err="1" smtClean="0">
                <a:solidFill>
                  <a:schemeClr val="bg1"/>
                </a:solidFill>
              </a:rPr>
              <a:t>war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1. </a:t>
            </a:r>
            <a:r>
              <a:rPr lang="cs-CZ" sz="3200" dirty="0" err="1" smtClean="0">
                <a:solidFill>
                  <a:schemeClr val="bg1"/>
                </a:solidFill>
              </a:rPr>
              <a:t>wir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hatten</a:t>
            </a:r>
            <a:r>
              <a:rPr lang="cs-CZ" sz="3200" dirty="0" smtClean="0">
                <a:solidFill>
                  <a:schemeClr val="bg1"/>
                </a:solidFill>
              </a:rPr>
              <a:t>                1.wir </a:t>
            </a:r>
            <a:r>
              <a:rPr lang="cs-CZ" sz="3200" dirty="0" err="1" smtClean="0">
                <a:solidFill>
                  <a:schemeClr val="bg1"/>
                </a:solidFill>
              </a:rPr>
              <a:t>waren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2. </a:t>
            </a:r>
            <a:r>
              <a:rPr lang="cs-CZ" sz="3200" dirty="0" err="1" smtClean="0">
                <a:solidFill>
                  <a:schemeClr val="bg1"/>
                </a:solidFill>
              </a:rPr>
              <a:t>ihr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hattet</a:t>
            </a:r>
            <a:r>
              <a:rPr lang="cs-CZ" sz="3200" dirty="0" smtClean="0">
                <a:solidFill>
                  <a:schemeClr val="bg1"/>
                </a:solidFill>
              </a:rPr>
              <a:t>                  2.ihr </a:t>
            </a:r>
            <a:r>
              <a:rPr lang="cs-CZ" sz="3200" dirty="0" err="1" smtClean="0">
                <a:solidFill>
                  <a:schemeClr val="bg1"/>
                </a:solidFill>
              </a:rPr>
              <a:t>wart</a:t>
            </a:r>
            <a:endParaRPr lang="cs-CZ" sz="3200" dirty="0" smtClean="0">
              <a:solidFill>
                <a:schemeClr val="bg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3. </a:t>
            </a:r>
            <a:r>
              <a:rPr lang="cs-CZ" sz="3200" dirty="0" err="1" smtClean="0">
                <a:solidFill>
                  <a:schemeClr val="bg1"/>
                </a:solidFill>
              </a:rPr>
              <a:t>sie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hatten</a:t>
            </a:r>
            <a:r>
              <a:rPr lang="cs-CZ" sz="3200" dirty="0" smtClean="0">
                <a:solidFill>
                  <a:schemeClr val="bg1"/>
                </a:solidFill>
              </a:rPr>
              <a:t>                  3.sie </a:t>
            </a:r>
            <a:r>
              <a:rPr lang="cs-CZ" sz="3200" dirty="0" err="1" smtClean="0">
                <a:solidFill>
                  <a:schemeClr val="bg1"/>
                </a:solidFill>
              </a:rPr>
              <a:t>waren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23" name="Zahnutá šipka doleva 22"/>
          <p:cNvSpPr/>
          <p:nvPr/>
        </p:nvSpPr>
        <p:spPr>
          <a:xfrm>
            <a:off x="7286644" y="4500570"/>
            <a:ext cx="642942" cy="11430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Zahnutá šipka doleva 28"/>
          <p:cNvSpPr/>
          <p:nvPr/>
        </p:nvSpPr>
        <p:spPr>
          <a:xfrm>
            <a:off x="3214678" y="250030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Zahnutá šipka doleva 30"/>
          <p:cNvSpPr/>
          <p:nvPr/>
        </p:nvSpPr>
        <p:spPr>
          <a:xfrm>
            <a:off x="3357554" y="4429132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Zahnutá šipka doleva 32"/>
          <p:cNvSpPr/>
          <p:nvPr/>
        </p:nvSpPr>
        <p:spPr>
          <a:xfrm>
            <a:off x="6929454" y="2500306"/>
            <a:ext cx="857256" cy="14287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283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3323683"/>
              </p:ext>
            </p:extLst>
          </p:nvPr>
        </p:nvGraphicFramePr>
        <p:xfrm>
          <a:off x="785786" y="1625356"/>
          <a:ext cx="7344815" cy="505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/>
                <a:gridCol w="2352261"/>
                <a:gridCol w="2640293"/>
              </a:tblGrid>
              <a:tr h="61976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dürfen</a:t>
                      </a:r>
                      <a:r>
                        <a:rPr lang="cs-CZ" dirty="0" smtClean="0"/>
                        <a:t>-smět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r>
                        <a:rPr lang="hu-HU" dirty="0" smtClean="0"/>
                        <a:t>önn</a:t>
                      </a:r>
                      <a:r>
                        <a:rPr lang="cs-CZ" dirty="0" err="1" smtClean="0"/>
                        <a:t>en</a:t>
                      </a:r>
                      <a:r>
                        <a:rPr lang="cs-CZ" dirty="0" smtClean="0"/>
                        <a:t>-moci,</a:t>
                      </a:r>
                      <a:r>
                        <a:rPr lang="cs-CZ" dirty="0" err="1" smtClean="0"/>
                        <a:t>uměti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müssen</a:t>
                      </a:r>
                      <a:r>
                        <a:rPr lang="cs-CZ" dirty="0" smtClean="0"/>
                        <a:t>-muset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durf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konnte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musste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durf</a:t>
                      </a:r>
                      <a:r>
                        <a:rPr lang="cs-CZ" b="1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baseline="0" dirty="0" err="1" smtClean="0"/>
                        <a:t>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konntest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musstest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durf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konnte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musste</a:t>
                      </a:r>
                      <a:endParaRPr lang="cs-CZ" dirty="0"/>
                    </a:p>
                  </a:txBody>
                  <a:tcPr/>
                </a:tc>
              </a:tr>
              <a:tr h="3541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durf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konnten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mussten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durf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800" b="0" dirty="0" err="1" smtClean="0">
                          <a:solidFill>
                            <a:schemeClr val="bg1"/>
                          </a:solidFill>
                        </a:rPr>
                        <a:t>konntet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musstet</a:t>
                      </a:r>
                      <a:endParaRPr lang="cs-CZ" dirty="0"/>
                    </a:p>
                  </a:txBody>
                  <a:tcPr/>
                </a:tc>
              </a:tr>
              <a:tr h="1055687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durf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konnten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mussten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476672"/>
            <a:ext cx="832043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ČASOVÁNÍ  </a:t>
            </a:r>
            <a:r>
              <a:rPr lang="cs-CZ" sz="2800" b="1" dirty="0" smtClean="0">
                <a:solidFill>
                  <a:srgbClr val="FF0000"/>
                </a:solidFill>
              </a:rPr>
              <a:t>způsobových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SLOVES V JEDNOTNÉM A MNOŽNÉM  V PRÉTERITU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487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3323683"/>
              </p:ext>
            </p:extLst>
          </p:nvPr>
        </p:nvGraphicFramePr>
        <p:xfrm>
          <a:off x="785786" y="1625356"/>
          <a:ext cx="7344815" cy="505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/>
                <a:gridCol w="2352261"/>
                <a:gridCol w="2640293"/>
              </a:tblGrid>
              <a:tr h="61976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sollen</a:t>
                      </a:r>
                      <a:r>
                        <a:rPr lang="cs-CZ" dirty="0" smtClean="0"/>
                        <a:t>-mít povinnost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wollen</a:t>
                      </a:r>
                      <a:r>
                        <a:rPr lang="cs-CZ" dirty="0" smtClean="0"/>
                        <a:t>-chtít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wissen</a:t>
                      </a:r>
                      <a:r>
                        <a:rPr lang="cs-CZ" dirty="0" smtClean="0"/>
                        <a:t>-vědět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soll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wollte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ich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wusste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soll</a:t>
                      </a:r>
                      <a:r>
                        <a:rPr lang="cs-CZ" b="1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baseline="0" dirty="0" err="1" smtClean="0"/>
                        <a:t>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wolltest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du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wusstest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soll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wollte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wusste</a:t>
                      </a:r>
                      <a:endParaRPr lang="cs-CZ" dirty="0"/>
                    </a:p>
                  </a:txBody>
                  <a:tcPr/>
                </a:tc>
              </a:tr>
              <a:tr h="3541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soll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wollten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wussten</a:t>
                      </a:r>
                      <a:endParaRPr lang="cs-CZ" dirty="0"/>
                    </a:p>
                  </a:txBody>
                  <a:tcPr/>
                </a:tc>
              </a:tr>
              <a:tr h="59775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soll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b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800" b="0" dirty="0" err="1" smtClean="0">
                          <a:solidFill>
                            <a:schemeClr val="bg1"/>
                          </a:solidFill>
                        </a:rPr>
                        <a:t>wolltet</a:t>
                      </a:r>
                      <a:endParaRPr lang="cs-CZ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wusstet</a:t>
                      </a:r>
                      <a:endParaRPr lang="cs-CZ" dirty="0"/>
                    </a:p>
                  </a:txBody>
                  <a:tcPr/>
                </a:tc>
              </a:tr>
              <a:tr h="1055687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soll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dirty="0" err="1" smtClean="0"/>
                        <a:t>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wollten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wussten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476672"/>
            <a:ext cx="832043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ČASOVÁNÍ  </a:t>
            </a:r>
            <a:r>
              <a:rPr lang="cs-CZ" sz="2800" b="1" dirty="0" smtClean="0">
                <a:solidFill>
                  <a:srgbClr val="FF0000"/>
                </a:solidFill>
              </a:rPr>
              <a:t>způsobových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SLOVES V JEDNOTNÉM A MNOŽNÉM  V PRÉTERITU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487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ČASOVÁNÍ ZPŮSOBOVÝCH SLOVES V PRÉTERITU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42910" y="1571612"/>
            <a:ext cx="103669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V préteritu chybí přehláska!!!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42910" y="2285992"/>
            <a:ext cx="6286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Př.: </a:t>
            </a:r>
            <a:r>
              <a:rPr lang="cs-CZ" sz="2400" b="1" dirty="0" err="1" smtClean="0">
                <a:solidFill>
                  <a:srgbClr val="FFC000"/>
                </a:solidFill>
              </a:rPr>
              <a:t>ich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err="1" smtClean="0">
                <a:solidFill>
                  <a:srgbClr val="FFC000"/>
                </a:solidFill>
              </a:rPr>
              <a:t>konnte</a:t>
            </a:r>
            <a:r>
              <a:rPr lang="cs-CZ" sz="2400" b="1" dirty="0" smtClean="0">
                <a:solidFill>
                  <a:srgbClr val="FFC000"/>
                </a:solidFill>
              </a:rPr>
              <a:t>, </a:t>
            </a:r>
            <a:r>
              <a:rPr lang="cs-CZ" sz="2400" b="1" dirty="0" err="1" smtClean="0">
                <a:solidFill>
                  <a:srgbClr val="FFC000"/>
                </a:solidFill>
              </a:rPr>
              <a:t>er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err="1" smtClean="0">
                <a:solidFill>
                  <a:srgbClr val="FFC000"/>
                </a:solidFill>
              </a:rPr>
              <a:t>durfte</a:t>
            </a:r>
            <a:r>
              <a:rPr lang="cs-CZ" sz="2400" b="1" dirty="0" smtClean="0">
                <a:solidFill>
                  <a:srgbClr val="FFC000"/>
                </a:solidFill>
              </a:rPr>
              <a:t>,…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42910" y="3071810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Jedině u slovesa </a:t>
            </a:r>
            <a:r>
              <a:rPr lang="cs-CZ" sz="2400" b="1" dirty="0" err="1" smtClean="0">
                <a:solidFill>
                  <a:srgbClr val="FFC000"/>
                </a:solidFill>
              </a:rPr>
              <a:t>wissen</a:t>
            </a:r>
            <a:r>
              <a:rPr lang="cs-CZ" sz="2400" b="1" dirty="0" smtClean="0">
                <a:solidFill>
                  <a:srgbClr val="FFC000"/>
                </a:solidFill>
              </a:rPr>
              <a:t> se mění kmenová samohláska  i  v  u.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>
            <a:off x="5786446" y="1714488"/>
            <a:ext cx="1357322" cy="1214446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14348" y="4214818"/>
            <a:ext cx="6309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Př.: </a:t>
            </a:r>
            <a:r>
              <a:rPr lang="cs-CZ" sz="2400" b="1" dirty="0" err="1" smtClean="0">
                <a:solidFill>
                  <a:srgbClr val="FFC000"/>
                </a:solidFill>
              </a:rPr>
              <a:t>wissen</a:t>
            </a:r>
            <a:r>
              <a:rPr lang="cs-CZ" sz="2400" b="1" dirty="0" smtClean="0">
                <a:solidFill>
                  <a:srgbClr val="FFC000"/>
                </a:solidFill>
              </a:rPr>
              <a:t>- </a:t>
            </a:r>
            <a:r>
              <a:rPr lang="cs-CZ" sz="2400" b="1" dirty="0" err="1" smtClean="0">
                <a:solidFill>
                  <a:srgbClr val="FFC000"/>
                </a:solidFill>
              </a:rPr>
              <a:t>ichwusste</a:t>
            </a:r>
            <a:r>
              <a:rPr lang="cs-CZ" sz="2400" b="1" dirty="0" smtClean="0">
                <a:solidFill>
                  <a:srgbClr val="FFC000"/>
                </a:solidFill>
              </a:rPr>
              <a:t>, </a:t>
            </a:r>
            <a:r>
              <a:rPr lang="cs-CZ" sz="2400" b="1" dirty="0" err="1" smtClean="0">
                <a:solidFill>
                  <a:srgbClr val="FFC000"/>
                </a:solidFill>
              </a:rPr>
              <a:t>wir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err="1" smtClean="0">
                <a:solidFill>
                  <a:srgbClr val="FFC000"/>
                </a:solidFill>
              </a:rPr>
              <a:t>wussten</a:t>
            </a:r>
            <a:r>
              <a:rPr lang="cs-CZ" sz="2400" b="1" dirty="0" smtClean="0">
                <a:solidFill>
                  <a:srgbClr val="FFC000"/>
                </a:solidFill>
              </a:rPr>
              <a:t>,….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9" name="Zahnutá šipka doleva 8"/>
          <p:cNvSpPr/>
          <p:nvPr/>
        </p:nvSpPr>
        <p:spPr>
          <a:xfrm>
            <a:off x="7072330" y="3643314"/>
            <a:ext cx="1357322" cy="107157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42910" y="4929198"/>
            <a:ext cx="7072362" cy="92869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Způsobová slovesa </a:t>
            </a:r>
            <a:r>
              <a:rPr lang="cs-CZ" sz="2400" b="1" dirty="0" smtClean="0">
                <a:solidFill>
                  <a:schemeClr val="bg1"/>
                </a:solidFill>
              </a:rPr>
              <a:t>časujeme v préteritu stejně jako slabá!!!!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42910" y="6000768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Pozn.: celá prezentace autorsky vytvořena jako učební materiál 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336</TotalTime>
  <Words>447</Words>
  <Application>Microsoft Office PowerPoint</Application>
  <PresentationFormat>Předvádění na obrazovce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    TVORBA PRÉTERITA U PRAVIDELNÝCH  SLOVES</vt:lpstr>
      <vt:lpstr>Snímek 3</vt:lpstr>
      <vt:lpstr>ČASOVÁNÍ SLOVES HABEN A SEIN V PRÉTERITU</vt:lpstr>
      <vt:lpstr>Snímek 5</vt:lpstr>
      <vt:lpstr>Snímek 6</vt:lpstr>
      <vt:lpstr>ČASOVÁNÍ ZPŮSOBOVÝCH SLOVES V PRÉTERITU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TRPNÝ ROD  V NEJ - passiv</dc:title>
  <dc:creator>Mikolajková Zuzana</dc:creator>
  <cp:lastModifiedBy>Mikolajkova</cp:lastModifiedBy>
  <cp:revision>71</cp:revision>
  <dcterms:created xsi:type="dcterms:W3CDTF">2012-03-11T15:36:27Z</dcterms:created>
  <dcterms:modified xsi:type="dcterms:W3CDTF">2012-05-13T14:45:36Z</dcterms:modified>
</cp:coreProperties>
</file>