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62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C2130-B2C1-4FC4-A0D7-CF16715AE8A8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F0B1E-C483-40B1-A7A9-3CC747BF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D78A31-90CA-44BF-9B06-CAE9D371994E}" type="datetimeFigureOut">
              <a:rPr lang="cs-CZ" smtClean="0"/>
              <a:pPr/>
              <a:t>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EE1EFB-1D5C-42EE-8C1F-7C04BB5849F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0"/>
            <a:ext cx="7429520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286000" y="1857364"/>
            <a:ext cx="6858000" cy="466281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Název školy: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Střední průmyslová škola, Ostrava - Vítkovice, 	příspěvková organizace</a:t>
            </a:r>
          </a:p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Autor: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		PaedDr. Hana Mikolajková</a:t>
            </a:r>
          </a:p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Datum: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21.04.2012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Název: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VY_32_INOVACE_8.2.10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Číslo projektu: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	CZ.1.07/1.5.00/34.0125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Téma:</a:t>
            </a:r>
            <a:r>
              <a:rPr lang="cs-CZ" dirty="0" smtClean="0">
                <a:solidFill>
                  <a:schemeClr val="accent1"/>
                </a:solidFill>
              </a:rPr>
              <a:t>  	   </a:t>
            </a:r>
            <a:r>
              <a:rPr lang="cs-CZ" sz="2400" dirty="0" smtClean="0">
                <a:solidFill>
                  <a:srgbClr val="FF0000"/>
                </a:solidFill>
              </a:rPr>
              <a:t>Rozkazovací způsob v NEJ-prezentace</a:t>
            </a:r>
            <a:endParaRPr lang="cs-CZ" sz="2400" dirty="0" smtClean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Anotace: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"DUM; Prezentace slouží k vysvětlení  nového gramatického učiva.Žáci se interaktivně, ústně i písemně seznamují s novým učivem.“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86834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Tvoření rozkazovacího způsobu</a:t>
            </a:r>
            <a:endParaRPr lang="cs-CZ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543824" cy="4163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81198"/>
                <a:gridCol w="1928826"/>
              </a:tblGrid>
              <a:tr h="614354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2.os.č.j.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i="0" dirty="0" err="1" smtClean="0">
                          <a:solidFill>
                            <a:srgbClr val="002060"/>
                          </a:solidFill>
                        </a:rPr>
                        <a:t>du</a:t>
                      </a:r>
                      <a:r>
                        <a:rPr lang="cs-CZ" b="1" i="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cs-CZ" b="1" i="0" baseline="0" dirty="0" err="1" smtClean="0">
                          <a:solidFill>
                            <a:srgbClr val="002060"/>
                          </a:solidFill>
                        </a:rPr>
                        <a:t>gehst</a:t>
                      </a:r>
                      <a:endParaRPr lang="cs-CZ" b="1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>
                          <a:solidFill>
                            <a:srgbClr val="002060"/>
                          </a:solidFill>
                        </a:rPr>
                        <a:t>Geh</a:t>
                      </a:r>
                      <a:r>
                        <a:rPr lang="cs-CZ" sz="2400" b="1" dirty="0" smtClean="0">
                          <a:solidFill>
                            <a:srgbClr val="002060"/>
                          </a:solidFill>
                        </a:rPr>
                        <a:t>!</a:t>
                      </a:r>
                      <a:endParaRPr lang="cs-CZ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vypouštíme osobní zájmeno </a:t>
                      </a:r>
                      <a:r>
                        <a:rPr lang="cs-CZ" b="1" dirty="0" err="1" smtClean="0">
                          <a:solidFill>
                            <a:srgbClr val="002060"/>
                          </a:solidFill>
                        </a:rPr>
                        <a:t>du</a:t>
                      </a:r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 a rušíme koncovku -</a:t>
                      </a:r>
                      <a:r>
                        <a:rPr lang="cs-CZ" b="1" dirty="0" err="1" smtClean="0">
                          <a:solidFill>
                            <a:srgbClr val="002060"/>
                          </a:solidFill>
                        </a:rPr>
                        <a:t>st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2.os.č.mn.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i="0" dirty="0" err="1" smtClean="0">
                          <a:solidFill>
                            <a:srgbClr val="002060"/>
                          </a:solidFill>
                        </a:rPr>
                        <a:t>Ihr</a:t>
                      </a:r>
                      <a:r>
                        <a:rPr lang="cs-CZ" b="1" i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cs-CZ" b="1" i="0" dirty="0" err="1" smtClean="0">
                          <a:solidFill>
                            <a:srgbClr val="002060"/>
                          </a:solidFill>
                        </a:rPr>
                        <a:t>geht</a:t>
                      </a:r>
                      <a:endParaRPr lang="cs-CZ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>
                          <a:solidFill>
                            <a:srgbClr val="002060"/>
                          </a:solidFill>
                        </a:rPr>
                        <a:t>Geht</a:t>
                      </a:r>
                      <a:r>
                        <a:rPr lang="cs-CZ" sz="2400" b="1" dirty="0" smtClean="0">
                          <a:solidFill>
                            <a:srgbClr val="002060"/>
                          </a:solidFill>
                        </a:rPr>
                        <a:t>!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rgbClr val="002060"/>
                          </a:solidFill>
                        </a:rPr>
                        <a:t> rušíme jen koncovku -t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1.os.č.mn.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i="0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wir</a:t>
                      </a:r>
                      <a:r>
                        <a:rPr lang="cs-CZ" sz="1800" b="1" i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1800" b="1" i="0" dirty="0" err="1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gehen</a:t>
                      </a:r>
                      <a:endParaRPr lang="cs-CZ" sz="1800" b="1" i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>
                          <a:solidFill>
                            <a:srgbClr val="002060"/>
                          </a:solidFill>
                        </a:rPr>
                        <a:t>Gehen</a:t>
                      </a:r>
                      <a:r>
                        <a:rPr lang="cs-CZ" sz="24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cs-CZ" sz="2400" b="1" baseline="0" dirty="0" err="1" smtClean="0">
                          <a:solidFill>
                            <a:srgbClr val="002060"/>
                          </a:solidFill>
                        </a:rPr>
                        <a:t>wir</a:t>
                      </a:r>
                      <a:r>
                        <a:rPr lang="cs-CZ" sz="2400" b="1" baseline="0" dirty="0" smtClean="0">
                          <a:solidFill>
                            <a:srgbClr val="002060"/>
                          </a:solidFill>
                        </a:rPr>
                        <a:t>!</a:t>
                      </a:r>
                      <a:endParaRPr lang="cs-CZ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měníme</a:t>
                      </a:r>
                      <a:r>
                        <a:rPr lang="cs-CZ" b="1" baseline="0" dirty="0" smtClean="0">
                          <a:solidFill>
                            <a:srgbClr val="002060"/>
                          </a:solidFill>
                        </a:rPr>
                        <a:t> jen slovosled!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7936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2060"/>
                          </a:solidFill>
                        </a:rPr>
                        <a:t>3.os.č.mn.</a:t>
                      </a:r>
                      <a:endParaRPr lang="cs-CZ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Sie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gehen</a:t>
                      </a:r>
                      <a:r>
                        <a:rPr lang="cs-CZ" b="1" dirty="0" smtClean="0"/>
                        <a:t>-vykání-zdvořilostní forma</a:t>
                      </a:r>
                      <a:endParaRPr lang="cs-CZ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Gehen</a:t>
                      </a:r>
                      <a:r>
                        <a:rPr lang="cs-CZ" sz="2400" b="1" baseline="0" dirty="0" smtClean="0"/>
                        <a:t> </a:t>
                      </a:r>
                      <a:r>
                        <a:rPr lang="cs-CZ" sz="2400" b="1" baseline="0" dirty="0" err="1" smtClean="0"/>
                        <a:t>Sie</a:t>
                      </a:r>
                      <a:r>
                        <a:rPr lang="cs-CZ" sz="2400" b="1" baseline="0" dirty="0" smtClean="0"/>
                        <a:t>!</a:t>
                      </a:r>
                      <a:endParaRPr lang="cs-CZ" sz="24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rgbClr val="002060"/>
                          </a:solidFill>
                        </a:rPr>
                        <a:t>měníme</a:t>
                      </a:r>
                      <a:r>
                        <a:rPr lang="cs-CZ" sz="1800" b="1" baseline="0" dirty="0" smtClean="0">
                          <a:solidFill>
                            <a:srgbClr val="002060"/>
                          </a:solidFill>
                        </a:rPr>
                        <a:t> jen</a:t>
                      </a:r>
                    </a:p>
                    <a:p>
                      <a:r>
                        <a:rPr lang="cs-CZ" sz="1800" b="1" baseline="0" dirty="0" smtClean="0">
                          <a:solidFill>
                            <a:srgbClr val="002060"/>
                          </a:solidFill>
                        </a:rPr>
                        <a:t>slovosled! </a:t>
                      </a:r>
                      <a:endParaRPr lang="cs-CZ" sz="18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543824" cy="64294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Nezapomeňme!!!</a:t>
            </a:r>
            <a:endParaRPr lang="cs-CZ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500034" y="732216"/>
          <a:ext cx="7500990" cy="5982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582766"/>
                <a:gridCol w="1928826"/>
                <a:gridCol w="1500198"/>
              </a:tblGrid>
              <a:tr h="142876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slovesa</a:t>
                      </a:r>
                      <a:r>
                        <a:rPr lang="cs-CZ" b="1" baseline="0" dirty="0" smtClean="0"/>
                        <a:t> s odlučitelnými předponami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slovesa,končící na –</a:t>
                      </a:r>
                      <a:r>
                        <a:rPr lang="cs-CZ" b="1" dirty="0" err="1" smtClean="0"/>
                        <a:t>ieren</a:t>
                      </a:r>
                      <a:r>
                        <a:rPr lang="cs-CZ" b="1" dirty="0" smtClean="0"/>
                        <a:t>,</a:t>
                      </a:r>
                    </a:p>
                    <a:p>
                      <a:r>
                        <a:rPr lang="cs-CZ" b="1" dirty="0" smtClean="0"/>
                        <a:t>den,</a:t>
                      </a:r>
                    </a:p>
                    <a:p>
                      <a:r>
                        <a:rPr lang="cs-CZ" b="1" dirty="0" smtClean="0"/>
                        <a:t>ten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slovesa se změnou kmenové samohlásky ve 2.a 3.os.j.č.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Slovesa</a:t>
                      </a:r>
                      <a:r>
                        <a:rPr lang="cs-CZ" b="1" baseline="0" dirty="0" smtClean="0"/>
                        <a:t> typu </a:t>
                      </a:r>
                      <a:r>
                        <a:rPr lang="cs-CZ" b="1" baseline="0" dirty="0" err="1" smtClean="0"/>
                        <a:t>fahren</a:t>
                      </a:r>
                      <a:endParaRPr lang="cs-CZ" b="1" dirty="0"/>
                    </a:p>
                  </a:txBody>
                  <a:tcPr/>
                </a:tc>
              </a:tr>
              <a:tr h="821346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2.os.č.j.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Kauf </a:t>
                      </a:r>
                      <a:r>
                        <a:rPr lang="cs-CZ" b="1" dirty="0" err="1" smtClean="0"/>
                        <a:t>ein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Organizier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b="1" dirty="0" smtClean="0"/>
                        <a:t>!     </a:t>
                      </a:r>
                      <a:r>
                        <a:rPr lang="cs-CZ" b="1" dirty="0" err="1" smtClean="0"/>
                        <a:t>Antwort</a:t>
                      </a:r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Hilf</a:t>
                      </a:r>
                      <a:r>
                        <a:rPr lang="cs-CZ" b="1" dirty="0" smtClean="0"/>
                        <a:t>! </a:t>
                      </a:r>
                      <a:r>
                        <a:rPr lang="cs-CZ" b="1" dirty="0" err="1" smtClean="0"/>
                        <a:t>Sprich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Fahr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</a:tr>
              <a:tr h="1016306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2.os.č.mn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Kauft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ein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Helft</a:t>
                      </a:r>
                      <a:r>
                        <a:rPr lang="cs-CZ" b="1" dirty="0" smtClean="0"/>
                        <a:t>!</a:t>
                      </a:r>
                      <a:r>
                        <a:rPr lang="cs-CZ" b="1" dirty="0" err="1" smtClean="0"/>
                        <a:t>Sprecht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Fahrt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</a:tr>
              <a:tr h="2628662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cs-CZ" b="1" dirty="0" smtClean="0"/>
                        <a:t>1. a</a:t>
                      </a:r>
                      <a:r>
                        <a:rPr lang="cs-CZ" b="1" baseline="0" dirty="0" smtClean="0"/>
                        <a:t> 3.os.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cs-CZ" b="1" baseline="0" dirty="0" err="1" smtClean="0"/>
                        <a:t>č.mn</a:t>
                      </a:r>
                      <a:r>
                        <a:rPr lang="cs-CZ" b="1" baseline="0" dirty="0" smtClean="0"/>
                        <a:t>.</a:t>
                      </a:r>
                    </a:p>
                    <a:p>
                      <a:pPr marL="342900" indent="-342900">
                        <a:buNone/>
                      </a:pPr>
                      <a:endParaRPr lang="cs-CZ" b="1" baseline="0" dirty="0" smtClean="0"/>
                    </a:p>
                    <a:p>
                      <a:pPr marL="342900" indent="-342900">
                        <a:buNone/>
                      </a:pPr>
                      <a:endParaRPr lang="cs-CZ" b="1" baseline="0" dirty="0" smtClean="0"/>
                    </a:p>
                    <a:p>
                      <a:pPr marL="342900" indent="-342900">
                        <a:buNone/>
                      </a:pPr>
                      <a:endParaRPr lang="cs-CZ" b="1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cs-CZ" b="1" baseline="0" dirty="0" smtClean="0">
                          <a:solidFill>
                            <a:srgbClr val="FF0000"/>
                          </a:solidFill>
                        </a:rPr>
                        <a:t>Pozn.: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Kaufen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wir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ein</a:t>
                      </a:r>
                      <a:r>
                        <a:rPr lang="cs-CZ" b="1" baseline="0" dirty="0" smtClean="0"/>
                        <a:t>!</a:t>
                      </a:r>
                    </a:p>
                    <a:p>
                      <a:endParaRPr lang="cs-CZ" b="1" baseline="0" dirty="0" smtClean="0"/>
                    </a:p>
                    <a:p>
                      <a:r>
                        <a:rPr lang="cs-CZ" b="1" baseline="0" dirty="0" err="1" smtClean="0"/>
                        <a:t>Kaufen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Sie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ein</a:t>
                      </a:r>
                      <a:r>
                        <a:rPr lang="cs-CZ" b="1" baseline="0" dirty="0" smtClean="0"/>
                        <a:t>! </a:t>
                      </a:r>
                      <a:r>
                        <a:rPr lang="cs-CZ" b="1" baseline="0" dirty="0" smtClean="0">
                          <a:solidFill>
                            <a:srgbClr val="FF0000"/>
                          </a:solidFill>
                        </a:rPr>
                        <a:t>předpona až na konci věty!!!!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0" dirty="0" smtClean="0"/>
                    </a:p>
                    <a:p>
                      <a:endParaRPr lang="cs-CZ" b="0" dirty="0" smtClean="0"/>
                    </a:p>
                    <a:p>
                      <a:endParaRPr lang="cs-CZ" b="0" dirty="0" smtClean="0"/>
                    </a:p>
                    <a:p>
                      <a:endParaRPr lang="cs-CZ" b="0" dirty="0" smtClean="0"/>
                    </a:p>
                    <a:p>
                      <a:endParaRPr lang="cs-CZ" b="0" dirty="0" smtClean="0"/>
                    </a:p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ve 2.os.č.j. se přidává e!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Helfen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Sprechen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Helfen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!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Sprechen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endParaRPr lang="cs-CZ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ve 2.os.č.j. se zůstává</a:t>
                      </a:r>
                      <a:r>
                        <a:rPr lang="cs-CZ" b="1" baseline="0" dirty="0" smtClean="0">
                          <a:solidFill>
                            <a:srgbClr val="FF0000"/>
                          </a:solidFill>
                        </a:rPr>
                        <a:t> změněná samohláska!</a:t>
                      </a:r>
                      <a:endParaRPr lang="cs-CZ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Fahren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wir</a:t>
                      </a:r>
                      <a:r>
                        <a:rPr lang="cs-CZ" b="1" dirty="0" smtClean="0"/>
                        <a:t>!</a:t>
                      </a:r>
                      <a:endParaRPr lang="cs-CZ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b="1" dirty="0" err="1" smtClean="0">
                          <a:solidFill>
                            <a:schemeClr val="tx1"/>
                          </a:solidFill>
                        </a:rPr>
                        <a:t>Fahren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1" baseline="0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</a:p>
                    <a:p>
                      <a:endParaRPr lang="cs-CZ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cs-CZ" sz="1600" b="1" baseline="0" dirty="0" smtClean="0">
                          <a:solidFill>
                            <a:srgbClr val="FF0000"/>
                          </a:solidFill>
                        </a:rPr>
                        <a:t>V rozkaz.</a:t>
                      </a:r>
                    </a:p>
                    <a:p>
                      <a:r>
                        <a:rPr lang="cs-CZ" sz="1600" b="1" baseline="0" dirty="0" smtClean="0">
                          <a:solidFill>
                            <a:srgbClr val="FF0000"/>
                          </a:solidFill>
                        </a:rPr>
                        <a:t>způsobu ve 2.os.č.j.</a:t>
                      </a:r>
                    </a:p>
                    <a:p>
                      <a:r>
                        <a:rPr lang="cs-CZ" sz="1600" b="1" baseline="0" dirty="0" smtClean="0">
                          <a:solidFill>
                            <a:srgbClr val="FF0000"/>
                          </a:solidFill>
                        </a:rPr>
                        <a:t>přehláska není!!!! 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86" cy="72547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      </a:t>
            </a:r>
            <a:r>
              <a:rPr lang="cs-CZ" sz="2800" b="1" dirty="0" smtClean="0"/>
              <a:t>slovesa </a:t>
            </a:r>
            <a:r>
              <a:rPr lang="cs-CZ" sz="2800" b="1" dirty="0" err="1" smtClean="0"/>
              <a:t>sein</a:t>
            </a:r>
            <a:r>
              <a:rPr lang="cs-CZ" sz="2800" b="1" dirty="0" smtClean="0"/>
              <a:t> a </a:t>
            </a:r>
            <a:r>
              <a:rPr lang="cs-CZ" sz="2800" b="1" dirty="0" err="1" smtClean="0"/>
              <a:t>haben</a:t>
            </a:r>
            <a:r>
              <a:rPr lang="cs-CZ" sz="2800" b="1" dirty="0" smtClean="0"/>
              <a:t>-rozkazovací způsob</a:t>
            </a:r>
            <a:endParaRPr lang="cs-CZ" sz="4800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</p:nvPr>
        </p:nvGraphicFramePr>
        <p:xfrm>
          <a:off x="457200" y="1643049"/>
          <a:ext cx="7467600" cy="280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14287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</a:t>
                      </a:r>
                      <a:r>
                        <a:rPr lang="cs-CZ" sz="2800" dirty="0" err="1" smtClean="0"/>
                        <a:t>sein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</a:t>
                      </a:r>
                      <a:r>
                        <a:rPr lang="cs-CZ" sz="2800" dirty="0" err="1" smtClean="0"/>
                        <a:t>haben</a:t>
                      </a:r>
                      <a:endParaRPr lang="cs-CZ" sz="2800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2.os.č.j.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Sei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Hab</a:t>
                      </a:r>
                      <a:r>
                        <a:rPr lang="cs-CZ" b="1" dirty="0" smtClean="0"/>
                        <a:t>(e)!</a:t>
                      </a:r>
                      <a:endParaRPr lang="cs-CZ" b="1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2.os.č.mn.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Seid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Habt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1.os.č.mn..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Seien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wir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Haben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wir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3.os.č.mn.-vykání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Seien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Sie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Haben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Sie</a:t>
                      </a:r>
                      <a:r>
                        <a:rPr lang="cs-CZ" b="1" dirty="0" smtClean="0"/>
                        <a:t>!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4857752" y="857232"/>
            <a:ext cx="2557474" cy="128588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Bez čárky</a:t>
            </a:r>
            <a:endParaRPr lang="cs-CZ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2060"/>
                </a:solidFill>
              </a:rPr>
              <a:t>                   </a:t>
            </a:r>
            <a:r>
              <a:rPr lang="cs-CZ" sz="4000" b="1" dirty="0" smtClean="0">
                <a:solidFill>
                  <a:srgbClr val="002060"/>
                </a:solidFill>
              </a:rPr>
              <a:t> </a:t>
            </a:r>
            <a:r>
              <a:rPr lang="cs-CZ" sz="4000" b="1" dirty="0" smtClean="0">
                <a:solidFill>
                  <a:srgbClr val="002060"/>
                </a:solidFill>
              </a:rPr>
              <a:t>  </a:t>
            </a:r>
            <a:r>
              <a:rPr lang="cs-CZ" sz="4000" b="1" dirty="0" err="1" smtClean="0">
                <a:solidFill>
                  <a:srgbClr val="002060"/>
                </a:solidFill>
              </a:rPr>
              <a:t>Hör</a:t>
            </a:r>
            <a:r>
              <a:rPr lang="cs-CZ" sz="4000" b="1" dirty="0" smtClean="0">
                <a:solidFill>
                  <a:srgbClr val="002060"/>
                </a:solidFill>
              </a:rPr>
              <a:t> </a:t>
            </a:r>
            <a:r>
              <a:rPr lang="cs-CZ" sz="4000" b="1" dirty="0" err="1" smtClean="0">
                <a:solidFill>
                  <a:srgbClr val="002060"/>
                </a:solidFill>
              </a:rPr>
              <a:t>auf</a:t>
            </a:r>
            <a:r>
              <a:rPr lang="cs-CZ" sz="4000" b="1" dirty="0" smtClean="0">
                <a:solidFill>
                  <a:srgbClr val="002060"/>
                </a:solidFill>
              </a:rPr>
              <a:t> ……… </a:t>
            </a:r>
            <a:r>
              <a:rPr lang="cs-CZ" sz="3200" b="1" dirty="0" smtClean="0">
                <a:solidFill>
                  <a:srgbClr val="002060"/>
                </a:solidFill>
              </a:rPr>
              <a:t>                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857232"/>
            <a:ext cx="7358114" cy="5214974"/>
          </a:xfrm>
          <a:prstGeom prst="curvedLeftArrow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              </a:t>
            </a:r>
            <a:endParaRPr lang="cs-CZ" dirty="0" smtClean="0"/>
          </a:p>
          <a:p>
            <a:r>
              <a:rPr lang="cs-CZ" dirty="0" err="1" smtClean="0"/>
              <a:t>Hör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</a:t>
            </a:r>
            <a:r>
              <a:rPr lang="cs-CZ" dirty="0" err="1" smtClean="0"/>
              <a:t>rauchen</a:t>
            </a:r>
            <a:r>
              <a:rPr lang="cs-CZ" dirty="0" smtClean="0"/>
              <a:t>!!!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Hör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sz="2800" dirty="0" smtClean="0">
                <a:solidFill>
                  <a:srgbClr val="FF0000"/>
                </a:solidFill>
              </a:rPr>
              <a:t>,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/>
              <a:t> 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                        </a:t>
            </a:r>
            <a:r>
              <a:rPr lang="cs-CZ" dirty="0" err="1" smtClean="0"/>
              <a:t>spielen</a:t>
            </a:r>
            <a:r>
              <a:rPr lang="cs-CZ" dirty="0" smtClean="0"/>
              <a:t>!!!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pozn.: v 2.případě</a:t>
            </a:r>
            <a:r>
              <a:rPr lang="cs-CZ" sz="2000" dirty="0" smtClean="0">
                <a:solidFill>
                  <a:srgbClr val="FF0000"/>
                </a:solidFill>
              </a:rPr>
              <a:t> rozšířený </a:t>
            </a:r>
            <a:r>
              <a:rPr lang="cs-CZ" sz="2000" dirty="0" smtClean="0"/>
              <a:t>závislý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     infinitiv</a:t>
            </a:r>
            <a:endParaRPr lang="cs-CZ" sz="2000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4143372" y="1500174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4286248" y="2928934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Šipka dolů 11"/>
          <p:cNvSpPr/>
          <p:nvPr/>
        </p:nvSpPr>
        <p:spPr>
          <a:xfrm>
            <a:off x="5857884" y="428604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 flipH="1" flipV="1">
            <a:off x="4857752" y="3857628"/>
            <a:ext cx="2571768" cy="1147778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857752" y="2428868"/>
            <a:ext cx="2571768" cy="107157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s čárkou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5786446" y="4500570"/>
            <a:ext cx="841822" cy="1143008"/>
          </a:xfrm>
          <a:prstGeom prst="down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392</TotalTime>
  <Words>249</Words>
  <Application>Microsoft Office PowerPoint</Application>
  <PresentationFormat>Předvádění na obrazovce (4:3)</PresentationFormat>
  <Paragraphs>105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Snímek 1</vt:lpstr>
      <vt:lpstr>Tvoření rozkazovacího způsobu</vt:lpstr>
      <vt:lpstr>Nezapomeňme!!!</vt:lpstr>
      <vt:lpstr>      slovesa sein a haben-rozkazovací způsob</vt:lpstr>
      <vt:lpstr>                      Hör auf ………            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Stupňování přídavných jmen</dc:title>
  <dc:creator>MikMik</dc:creator>
  <cp:lastModifiedBy>mia</cp:lastModifiedBy>
  <cp:revision>76</cp:revision>
  <dcterms:created xsi:type="dcterms:W3CDTF">2012-03-12T20:39:46Z</dcterms:created>
  <dcterms:modified xsi:type="dcterms:W3CDTF">2012-05-03T10:57:38Z</dcterms:modified>
</cp:coreProperties>
</file>