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sldIdLst>
    <p:sldId id="256" r:id="rId2"/>
    <p:sldId id="260" r:id="rId3"/>
    <p:sldId id="261" r:id="rId4"/>
    <p:sldId id="262" r:id="rId5"/>
    <p:sldId id="263" r:id="rId6"/>
    <p:sldId id="264" r:id="rId7"/>
    <p:sldId id="274" r:id="rId8"/>
    <p:sldId id="275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FC5898-B88D-408D-B2EE-7E4C92D40EA8}" type="datetimeFigureOut">
              <a:rPr lang="cs-CZ" smtClean="0"/>
              <a:pPr/>
              <a:t>29.4.2012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21DC71-3E4B-4411-A73D-281C4146EEE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7697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30BA021-80B3-4A87-BD17-53B9171612AD}" type="datetimeFigureOut">
              <a:rPr lang="cs-CZ" smtClean="0"/>
              <a:pPr/>
              <a:t>29.4.2012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C0C5E23-1E02-4CAE-8C80-2C65CF66D0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BA021-80B3-4A87-BD17-53B9171612AD}" type="datetimeFigureOut">
              <a:rPr lang="cs-CZ" smtClean="0"/>
              <a:pPr/>
              <a:t>29.4.2012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C5E23-1E02-4CAE-8C80-2C65CF66D0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BA021-80B3-4A87-BD17-53B9171612AD}" type="datetimeFigureOut">
              <a:rPr lang="cs-CZ" smtClean="0"/>
              <a:pPr/>
              <a:t>29.4.2012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C5E23-1E02-4CAE-8C80-2C65CF66D0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30BA021-80B3-4A87-BD17-53B9171612AD}" type="datetimeFigureOut">
              <a:rPr lang="cs-CZ" smtClean="0"/>
              <a:pPr/>
              <a:t>29.4.2012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C0C5E23-1E02-4CAE-8C80-2C65CF66D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30BA021-80B3-4A87-BD17-53B9171612AD}" type="datetimeFigureOut">
              <a:rPr lang="cs-CZ" smtClean="0"/>
              <a:pPr/>
              <a:t>29.4.2012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C0C5E23-1E02-4CAE-8C80-2C65CF66D0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BA021-80B3-4A87-BD17-53B9171612AD}" type="datetimeFigureOut">
              <a:rPr lang="cs-CZ" smtClean="0"/>
              <a:pPr/>
              <a:t>29.4.2012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C5E23-1E02-4CAE-8C80-2C65CF66D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BA021-80B3-4A87-BD17-53B9171612AD}" type="datetimeFigureOut">
              <a:rPr lang="cs-CZ" smtClean="0"/>
              <a:pPr/>
              <a:t>29.4.2012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C5E23-1E02-4CAE-8C80-2C65CF66D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30BA021-80B3-4A87-BD17-53B9171612AD}" type="datetimeFigureOut">
              <a:rPr lang="cs-CZ" smtClean="0"/>
              <a:pPr/>
              <a:t>29.4.2012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C0C5E23-1E02-4CAE-8C80-2C65CF66D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BA021-80B3-4A87-BD17-53B9171612AD}" type="datetimeFigureOut">
              <a:rPr lang="cs-CZ" smtClean="0"/>
              <a:pPr/>
              <a:t>29.4.2012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C5E23-1E02-4CAE-8C80-2C65CF66D0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30BA021-80B3-4A87-BD17-53B9171612AD}" type="datetimeFigureOut">
              <a:rPr lang="cs-CZ" smtClean="0"/>
              <a:pPr/>
              <a:t>29.4.2012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C0C5E23-1E02-4CAE-8C80-2C65CF66D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30BA021-80B3-4A87-BD17-53B9171612AD}" type="datetimeFigureOut">
              <a:rPr lang="cs-CZ" smtClean="0"/>
              <a:pPr/>
              <a:t>29.4.2012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C0C5E23-1E02-4CAE-8C80-2C65CF66D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30BA021-80B3-4A87-BD17-53B9171612AD}" type="datetimeFigureOut">
              <a:rPr lang="cs-CZ" smtClean="0"/>
              <a:pPr/>
              <a:t>29.4.2012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C0C5E23-1E02-4CAE-8C80-2C65CF66D00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0"/>
            <a:ext cx="7078251" cy="16430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/>
          <p:nvPr/>
        </p:nvSpPr>
        <p:spPr>
          <a:xfrm>
            <a:off x="2285984" y="1687354"/>
            <a:ext cx="6215090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Název školy:</a:t>
            </a:r>
            <a:r>
              <a:rPr lang="cs-CZ" dirty="0" smtClean="0">
                <a:solidFill>
                  <a:schemeClr val="accent1"/>
                </a:solidFill>
              </a:rPr>
              <a:t> Střední průmyslová škola, Ostrava - Vítkovice, 	příspěvková organizace</a:t>
            </a:r>
          </a:p>
          <a:p>
            <a:endParaRPr lang="cs-CZ" b="1" dirty="0" smtClean="0">
              <a:solidFill>
                <a:schemeClr val="accent1"/>
              </a:solidFill>
            </a:endParaRPr>
          </a:p>
          <a:p>
            <a:r>
              <a:rPr lang="cs-CZ" b="1" dirty="0" smtClean="0">
                <a:solidFill>
                  <a:schemeClr val="accent1"/>
                </a:solidFill>
              </a:rPr>
              <a:t>Autor:</a:t>
            </a:r>
            <a:r>
              <a:rPr lang="cs-CZ" dirty="0" smtClean="0">
                <a:solidFill>
                  <a:schemeClr val="accent1"/>
                </a:solidFill>
              </a:rPr>
              <a:t> 		PaedDr. Hana Mikolajková</a:t>
            </a:r>
          </a:p>
          <a:p>
            <a:endParaRPr lang="cs-CZ" b="1" dirty="0" smtClean="0">
              <a:solidFill>
                <a:schemeClr val="accent1"/>
              </a:solidFill>
            </a:endParaRPr>
          </a:p>
          <a:p>
            <a:r>
              <a:rPr lang="cs-CZ" b="1" dirty="0" smtClean="0">
                <a:solidFill>
                  <a:schemeClr val="accent1"/>
                </a:solidFill>
              </a:rPr>
              <a:t>Datum:</a:t>
            </a:r>
            <a:r>
              <a:rPr lang="cs-CZ" dirty="0" smtClean="0">
                <a:solidFill>
                  <a:schemeClr val="accent1"/>
                </a:solidFill>
              </a:rPr>
              <a:t> 	</a:t>
            </a:r>
            <a:r>
              <a:rPr lang="cs-CZ" smtClean="0">
                <a:solidFill>
                  <a:schemeClr val="accent1"/>
                </a:solidFill>
              </a:rPr>
              <a:t>	</a:t>
            </a:r>
            <a:r>
              <a:rPr lang="cs-CZ" smtClean="0">
                <a:solidFill>
                  <a:schemeClr val="accent1"/>
                </a:solidFill>
              </a:rPr>
              <a:t>08.04.2012</a:t>
            </a:r>
            <a:endParaRPr lang="cs-CZ" dirty="0" smtClean="0">
              <a:solidFill>
                <a:schemeClr val="accent1"/>
              </a:solidFill>
            </a:endParaRPr>
          </a:p>
          <a:p>
            <a:endParaRPr lang="cs-CZ" b="1" dirty="0" smtClean="0">
              <a:solidFill>
                <a:srgbClr val="FFC000"/>
              </a:solidFill>
            </a:endParaRPr>
          </a:p>
          <a:p>
            <a:r>
              <a:rPr lang="cs-CZ" b="1" dirty="0" smtClean="0">
                <a:solidFill>
                  <a:srgbClr val="FFC000"/>
                </a:solidFill>
              </a:rPr>
              <a:t>Název:</a:t>
            </a:r>
            <a:r>
              <a:rPr lang="cs-CZ" dirty="0" smtClean="0">
                <a:solidFill>
                  <a:srgbClr val="FFC000"/>
                </a:solidFill>
              </a:rPr>
              <a:t> 		VY_32_INOVACE_8.2.1</a:t>
            </a:r>
          </a:p>
          <a:p>
            <a:endParaRPr lang="cs-CZ" b="1" dirty="0" smtClean="0">
              <a:solidFill>
                <a:schemeClr val="accent1"/>
              </a:solidFill>
            </a:endParaRPr>
          </a:p>
          <a:p>
            <a:r>
              <a:rPr lang="cs-CZ" b="1" dirty="0" smtClean="0">
                <a:solidFill>
                  <a:schemeClr val="accent1"/>
                </a:solidFill>
              </a:rPr>
              <a:t>Číslo projektu:</a:t>
            </a:r>
            <a:r>
              <a:rPr lang="cs-CZ" dirty="0" smtClean="0">
                <a:solidFill>
                  <a:schemeClr val="accent1"/>
                </a:solidFill>
              </a:rPr>
              <a:t> 	CZ.1.07/1.5.00/34.0125</a:t>
            </a:r>
          </a:p>
          <a:p>
            <a:endParaRPr lang="cs-CZ" b="1" dirty="0" smtClean="0">
              <a:solidFill>
                <a:schemeClr val="accent1"/>
              </a:solidFill>
            </a:endParaRPr>
          </a:p>
          <a:p>
            <a:r>
              <a:rPr lang="cs-CZ" b="1" dirty="0" smtClean="0">
                <a:solidFill>
                  <a:schemeClr val="accent1"/>
                </a:solidFill>
              </a:rPr>
              <a:t>Téma:</a:t>
            </a:r>
            <a:r>
              <a:rPr lang="cs-CZ" dirty="0" smtClean="0">
                <a:solidFill>
                  <a:schemeClr val="accent1"/>
                </a:solidFill>
              </a:rPr>
              <a:t>  	    </a:t>
            </a:r>
            <a:r>
              <a:rPr lang="cs-CZ" sz="2700" dirty="0" smtClean="0">
                <a:solidFill>
                  <a:srgbClr val="FF0000"/>
                </a:solidFill>
              </a:rPr>
              <a:t>Trpný rod v NEJ-prezentace</a:t>
            </a:r>
          </a:p>
          <a:p>
            <a:endParaRPr lang="cs-CZ" b="1" dirty="0" smtClean="0">
              <a:solidFill>
                <a:schemeClr val="accent1"/>
              </a:solidFill>
            </a:endParaRPr>
          </a:p>
          <a:p>
            <a:r>
              <a:rPr lang="cs-CZ" b="1" dirty="0" smtClean="0">
                <a:solidFill>
                  <a:schemeClr val="accent1"/>
                </a:solidFill>
              </a:rPr>
              <a:t>Anotace:</a:t>
            </a:r>
            <a:r>
              <a:rPr lang="cs-CZ" dirty="0" smtClean="0">
                <a:solidFill>
                  <a:schemeClr val="accent1"/>
                </a:solidFill>
              </a:rPr>
              <a:t> "DUM; Prezentace slouží k vysvětlení  nového gramatického učiva  -trpný rod v </a:t>
            </a:r>
            <a:r>
              <a:rPr lang="cs-CZ" dirty="0" err="1" smtClean="0">
                <a:solidFill>
                  <a:schemeClr val="accent1"/>
                </a:solidFill>
              </a:rPr>
              <a:t>NEJ.Žáci</a:t>
            </a:r>
            <a:r>
              <a:rPr lang="cs-CZ" dirty="0" smtClean="0">
                <a:solidFill>
                  <a:schemeClr val="accent1"/>
                </a:solidFill>
              </a:rPr>
              <a:t> se interaktivně, ústně i písemně seznamují s novým učivem.“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217464324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 smtClean="0"/>
              <a:t>     </a:t>
            </a:r>
            <a:r>
              <a:rPr lang="cs-CZ" sz="4000" b="1" dirty="0" smtClean="0">
                <a:solidFill>
                  <a:schemeClr val="bg1"/>
                </a:solidFill>
              </a:rPr>
              <a:t>FORM</a:t>
            </a:r>
            <a:endParaRPr lang="cs-CZ" sz="4000" b="1" dirty="0">
              <a:solidFill>
                <a:schemeClr val="bg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611560" y="1718378"/>
            <a:ext cx="792088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>
                <a:solidFill>
                  <a:schemeClr val="bg1"/>
                </a:solidFill>
              </a:rPr>
              <a:t>w</a:t>
            </a:r>
            <a:r>
              <a:rPr lang="cs-CZ" sz="4000" dirty="0" smtClean="0">
                <a:solidFill>
                  <a:schemeClr val="bg1"/>
                </a:solidFill>
              </a:rPr>
              <a:t>erden + příčestí minulé</a:t>
            </a:r>
            <a:endParaRPr lang="cs-CZ" sz="4000" dirty="0">
              <a:solidFill>
                <a:schemeClr val="bg1"/>
              </a:solidFill>
            </a:endParaRPr>
          </a:p>
        </p:txBody>
      </p:sp>
      <p:cxnSp>
        <p:nvCxnSpPr>
          <p:cNvPr id="5" name="Přímá spojnice se šipkou 4"/>
          <p:cNvCxnSpPr/>
          <p:nvPr/>
        </p:nvCxnSpPr>
        <p:spPr>
          <a:xfrm flipH="1">
            <a:off x="1403648" y="2492896"/>
            <a:ext cx="1008112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639982" y="3626710"/>
            <a:ext cx="3096344" cy="7920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Časuje se!!!!!!!!!</a:t>
            </a:r>
            <a:endParaRPr lang="cs-CZ" b="1" dirty="0">
              <a:solidFill>
                <a:schemeClr val="bg1"/>
              </a:solidFill>
            </a:endParaRPr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5292080" y="2492896"/>
            <a:ext cx="1512168" cy="7920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Obdélník 10"/>
          <p:cNvSpPr/>
          <p:nvPr/>
        </p:nvSpPr>
        <p:spPr>
          <a:xfrm>
            <a:off x="4860032" y="3597188"/>
            <a:ext cx="3096344" cy="7920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Nemění se, ve všech osobách stejné!!!!!!!!!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62980" y="5085183"/>
            <a:ext cx="72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C000"/>
                </a:solidFill>
              </a:rPr>
              <a:t>1. ich werde informiert, </a:t>
            </a:r>
            <a:r>
              <a:rPr lang="cs-CZ" sz="2400" b="1" dirty="0" smtClean="0">
                <a:solidFill>
                  <a:srgbClr val="FF0000"/>
                </a:solidFill>
              </a:rPr>
              <a:t>eingeladen</a:t>
            </a:r>
          </a:p>
          <a:p>
            <a:r>
              <a:rPr lang="cs-CZ" sz="2400" b="1" dirty="0" smtClean="0">
                <a:solidFill>
                  <a:srgbClr val="FFC000"/>
                </a:solidFill>
              </a:rPr>
              <a:t>2. du wirst informiert, </a:t>
            </a:r>
            <a:r>
              <a:rPr lang="cs-CZ" sz="2400" b="1" dirty="0" smtClean="0">
                <a:solidFill>
                  <a:srgbClr val="FF0000"/>
                </a:solidFill>
              </a:rPr>
              <a:t>eingeladen</a:t>
            </a:r>
          </a:p>
          <a:p>
            <a:r>
              <a:rPr lang="cs-CZ" sz="2400" b="1" dirty="0" smtClean="0">
                <a:solidFill>
                  <a:srgbClr val="FFC000"/>
                </a:solidFill>
              </a:rPr>
              <a:t>3. er wird informiert, </a:t>
            </a:r>
            <a:r>
              <a:rPr lang="cs-CZ" sz="2400" b="1" dirty="0" smtClean="0">
                <a:solidFill>
                  <a:srgbClr val="FF0000"/>
                </a:solidFill>
              </a:rPr>
              <a:t>eingeladen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2769030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73323683"/>
              </p:ext>
            </p:extLst>
          </p:nvPr>
        </p:nvGraphicFramePr>
        <p:xfrm>
          <a:off x="899592" y="1196752"/>
          <a:ext cx="7344815" cy="4725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2261"/>
                <a:gridCol w="2352261"/>
                <a:gridCol w="2640293"/>
              </a:tblGrid>
              <a:tr h="321234">
                <a:tc>
                  <a:txBody>
                    <a:bodyPr/>
                    <a:lstStyle/>
                    <a:p>
                      <a:r>
                        <a:rPr lang="cs-CZ" dirty="0" smtClean="0"/>
                        <a:t>přítomný</a:t>
                      </a:r>
                      <a:r>
                        <a:rPr lang="cs-CZ" baseline="0" dirty="0" smtClean="0"/>
                        <a:t> čas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préteritum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perfektum</a:t>
                      </a:r>
                      <a:endParaRPr lang="cs-CZ" dirty="0"/>
                    </a:p>
                  </a:txBody>
                  <a:tcPr/>
                </a:tc>
              </a:tr>
              <a:tr h="662570">
                <a:tc>
                  <a:txBody>
                    <a:bodyPr/>
                    <a:lstStyle/>
                    <a:p>
                      <a:r>
                        <a:rPr lang="cs-CZ" dirty="0" smtClean="0"/>
                        <a:t>1. ich werde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1. ich wurde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1. ich bin geworden</a:t>
                      </a:r>
                      <a:endParaRPr lang="cs-CZ" dirty="0"/>
                    </a:p>
                  </a:txBody>
                  <a:tcPr/>
                </a:tc>
              </a:tr>
              <a:tr h="662570">
                <a:tc>
                  <a:txBody>
                    <a:bodyPr/>
                    <a:lstStyle/>
                    <a:p>
                      <a:r>
                        <a:rPr lang="cs-CZ" dirty="0" smtClean="0"/>
                        <a:t>2. du</a:t>
                      </a:r>
                      <a:r>
                        <a:rPr lang="cs-CZ" baseline="0" dirty="0" smtClean="0"/>
                        <a:t> wirst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 du </a:t>
                      </a:r>
                      <a:r>
                        <a:rPr lang="cs-CZ" dirty="0" err="1" smtClean="0"/>
                        <a:t>wurdest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 du </a:t>
                      </a:r>
                      <a:r>
                        <a:rPr lang="cs-CZ" dirty="0" err="1" smtClean="0"/>
                        <a:t>bist</a:t>
                      </a:r>
                      <a:r>
                        <a:rPr lang="cs-CZ" dirty="0" smtClean="0"/>
                        <a:t> geworden</a:t>
                      </a:r>
                      <a:endParaRPr lang="cs-CZ" dirty="0"/>
                    </a:p>
                  </a:txBody>
                  <a:tcPr/>
                </a:tc>
              </a:tr>
              <a:tr h="662570">
                <a:tc>
                  <a:txBody>
                    <a:bodyPr/>
                    <a:lstStyle/>
                    <a:p>
                      <a:r>
                        <a:rPr lang="cs-CZ" dirty="0" smtClean="0"/>
                        <a:t>3. er wird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3. er wurde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3. er</a:t>
                      </a:r>
                      <a:r>
                        <a:rPr lang="cs-CZ" baseline="0" dirty="0" smtClean="0"/>
                        <a:t> ist geworden</a:t>
                      </a:r>
                      <a:endParaRPr lang="cs-CZ" dirty="0"/>
                    </a:p>
                  </a:txBody>
                  <a:tcPr/>
                </a:tc>
              </a:tr>
              <a:tr h="38386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62570">
                <a:tc>
                  <a:txBody>
                    <a:bodyPr/>
                    <a:lstStyle/>
                    <a:p>
                      <a:r>
                        <a:rPr lang="cs-CZ" dirty="0" smtClean="0"/>
                        <a:t>1. </a:t>
                      </a:r>
                      <a:r>
                        <a:rPr lang="cs-CZ" dirty="0" err="1" smtClean="0"/>
                        <a:t>wir</a:t>
                      </a:r>
                      <a:r>
                        <a:rPr lang="cs-CZ" dirty="0" smtClean="0"/>
                        <a:t> werden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1. </a:t>
                      </a:r>
                      <a:r>
                        <a:rPr lang="cs-CZ" dirty="0" err="1" smtClean="0"/>
                        <a:t>wir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wurden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1. </a:t>
                      </a:r>
                      <a:r>
                        <a:rPr lang="cs-CZ" dirty="0" err="1" smtClean="0"/>
                        <a:t>wir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sind</a:t>
                      </a:r>
                      <a:r>
                        <a:rPr lang="cs-CZ" dirty="0" smtClean="0"/>
                        <a:t> geworden</a:t>
                      </a:r>
                      <a:endParaRPr lang="cs-CZ" dirty="0"/>
                    </a:p>
                  </a:txBody>
                  <a:tcPr/>
                </a:tc>
              </a:tr>
              <a:tr h="662570">
                <a:tc>
                  <a:txBody>
                    <a:bodyPr/>
                    <a:lstStyle/>
                    <a:p>
                      <a:r>
                        <a:rPr lang="cs-CZ" dirty="0" smtClean="0"/>
                        <a:t>2. </a:t>
                      </a:r>
                      <a:r>
                        <a:rPr lang="cs-CZ" dirty="0" err="1" smtClean="0"/>
                        <a:t>ihr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werdet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 </a:t>
                      </a:r>
                      <a:r>
                        <a:rPr lang="cs-CZ" dirty="0" err="1" smtClean="0"/>
                        <a:t>ihr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wurdet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 </a:t>
                      </a:r>
                      <a:r>
                        <a:rPr lang="cs-CZ" dirty="0" err="1" smtClean="0"/>
                        <a:t>ihr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seid</a:t>
                      </a:r>
                      <a:r>
                        <a:rPr lang="cs-CZ" dirty="0" smtClean="0"/>
                        <a:t> geworden</a:t>
                      </a:r>
                      <a:endParaRPr lang="cs-CZ" dirty="0"/>
                    </a:p>
                  </a:txBody>
                  <a:tcPr/>
                </a:tc>
              </a:tr>
              <a:tr h="662570">
                <a:tc>
                  <a:txBody>
                    <a:bodyPr/>
                    <a:lstStyle/>
                    <a:p>
                      <a:r>
                        <a:rPr lang="cs-CZ" dirty="0" smtClean="0"/>
                        <a:t>3. </a:t>
                      </a:r>
                      <a:r>
                        <a:rPr lang="cs-CZ" dirty="0" err="1" smtClean="0"/>
                        <a:t>sie</a:t>
                      </a:r>
                      <a:r>
                        <a:rPr lang="cs-CZ" dirty="0" smtClean="0"/>
                        <a:t> werden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3.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sie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wurden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3. </a:t>
                      </a:r>
                      <a:r>
                        <a:rPr lang="cs-CZ" dirty="0" err="1" smtClean="0"/>
                        <a:t>sie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sind</a:t>
                      </a:r>
                      <a:r>
                        <a:rPr lang="cs-CZ" baseline="0" dirty="0" smtClean="0"/>
                        <a:t> geworden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323528" y="476672"/>
            <a:ext cx="82846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ČASOVÁNÍ  SLOVESA WERDEN V PŘÍTOMNÉM A MINULÉM ČASE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6748797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PŘEVOD VĚT V TRPNÉM RODĚ </a:t>
            </a:r>
            <a:br>
              <a:rPr lang="cs-CZ" b="1" dirty="0" smtClean="0">
                <a:solidFill>
                  <a:schemeClr val="bg1"/>
                </a:solidFill>
              </a:rPr>
            </a:br>
            <a:r>
              <a:rPr lang="cs-CZ" b="1" dirty="0" smtClean="0">
                <a:solidFill>
                  <a:schemeClr val="bg1"/>
                </a:solidFill>
              </a:rPr>
              <a:t>Z PŘÍTOMNÉHO DO MINULÉHO ČASU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22447" y="1714840"/>
            <a:ext cx="56573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FFC000"/>
                </a:solidFill>
              </a:rPr>
              <a:t>Die Wäsche </a:t>
            </a:r>
            <a:r>
              <a:rPr lang="cs-CZ" sz="2800" b="1" dirty="0" smtClean="0">
                <a:solidFill>
                  <a:srgbClr val="FF0000"/>
                </a:solidFill>
              </a:rPr>
              <a:t>wird</a:t>
            </a:r>
            <a:r>
              <a:rPr lang="cs-CZ" sz="2800" b="1" dirty="0" smtClean="0">
                <a:solidFill>
                  <a:srgbClr val="FFC000"/>
                </a:solidFill>
              </a:rPr>
              <a:t> gewaschen. </a:t>
            </a:r>
            <a:endParaRPr lang="cs-CZ" sz="2800" b="1" dirty="0">
              <a:solidFill>
                <a:srgbClr val="FFC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8069" y="1574856"/>
            <a:ext cx="1684622" cy="1802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>
            <a:off x="5410264" y="2300998"/>
            <a:ext cx="1347805" cy="35014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445398" y="2466477"/>
            <a:ext cx="59763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FFC000"/>
                </a:solidFill>
              </a:rPr>
              <a:t>Die Wäsche </a:t>
            </a:r>
            <a:r>
              <a:rPr lang="cs-CZ" sz="2800" b="1" dirty="0" smtClean="0">
                <a:solidFill>
                  <a:srgbClr val="FF0000"/>
                </a:solidFill>
              </a:rPr>
              <a:t>wurde </a:t>
            </a:r>
            <a:r>
              <a:rPr lang="cs-CZ" sz="2800" b="1" dirty="0">
                <a:solidFill>
                  <a:srgbClr val="FFC000"/>
                </a:solidFill>
              </a:rPr>
              <a:t>gewaschen. </a:t>
            </a:r>
          </a:p>
        </p:txBody>
      </p:sp>
      <p:sp>
        <p:nvSpPr>
          <p:cNvPr id="9" name="Obdélník 8"/>
          <p:cNvSpPr/>
          <p:nvPr/>
        </p:nvSpPr>
        <p:spPr>
          <a:xfrm>
            <a:off x="491842" y="3181989"/>
            <a:ext cx="67633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FFC000"/>
                </a:solidFill>
              </a:rPr>
              <a:t>Die Wäsche </a:t>
            </a:r>
            <a:r>
              <a:rPr lang="cs-CZ" sz="2800" b="1" dirty="0" smtClean="0">
                <a:solidFill>
                  <a:srgbClr val="FF0000"/>
                </a:solidFill>
              </a:rPr>
              <a:t>ist </a:t>
            </a:r>
            <a:r>
              <a:rPr lang="cs-CZ" sz="2800" b="1" dirty="0" smtClean="0">
                <a:solidFill>
                  <a:srgbClr val="FFC000"/>
                </a:solidFill>
              </a:rPr>
              <a:t>gewaschen </a:t>
            </a:r>
            <a:r>
              <a:rPr lang="cs-CZ" sz="2800" b="1" dirty="0" smtClean="0">
                <a:solidFill>
                  <a:srgbClr val="FF0000"/>
                </a:solidFill>
              </a:rPr>
              <a:t>worden</a:t>
            </a:r>
            <a:r>
              <a:rPr lang="cs-CZ" sz="2800" b="1" dirty="0" smtClean="0">
                <a:solidFill>
                  <a:srgbClr val="FFC000"/>
                </a:solidFill>
              </a:rPr>
              <a:t>. </a:t>
            </a:r>
            <a:endParaRPr lang="cs-CZ" sz="2800" b="1" dirty="0">
              <a:solidFill>
                <a:srgbClr val="FFC000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11560" y="4005064"/>
            <a:ext cx="7272808" cy="230425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cs-CZ" sz="3200" dirty="0" smtClean="0">
                <a:solidFill>
                  <a:schemeClr val="bg1"/>
                </a:solidFill>
              </a:rPr>
              <a:t>Pozn.: příčestí se nemění a stojí až na konci hlavní věty. Tvar </a:t>
            </a:r>
            <a:r>
              <a:rPr lang="cs-CZ" sz="3200" b="1" u="sng" dirty="0" smtClean="0">
                <a:solidFill>
                  <a:schemeClr val="bg1"/>
                </a:solidFill>
              </a:rPr>
              <a:t>geworden</a:t>
            </a:r>
            <a:r>
              <a:rPr lang="cs-CZ" sz="3200" dirty="0">
                <a:solidFill>
                  <a:schemeClr val="bg1"/>
                </a:solidFill>
              </a:rPr>
              <a:t> </a:t>
            </a:r>
            <a:r>
              <a:rPr lang="cs-CZ" sz="3200" dirty="0" smtClean="0">
                <a:solidFill>
                  <a:schemeClr val="bg1"/>
                </a:solidFill>
              </a:rPr>
              <a:t>u perfekta se mění na </a:t>
            </a:r>
            <a:r>
              <a:rPr lang="cs-CZ" sz="3200" b="1" u="sng" dirty="0" smtClean="0">
                <a:solidFill>
                  <a:schemeClr val="bg1"/>
                </a:solidFill>
              </a:rPr>
              <a:t>worden</a:t>
            </a:r>
            <a:r>
              <a:rPr lang="cs-CZ" sz="3200" dirty="0" smtClean="0">
                <a:solidFill>
                  <a:schemeClr val="bg1"/>
                </a:solidFill>
              </a:rPr>
              <a:t>.</a:t>
            </a:r>
            <a:endParaRPr lang="cs-CZ" sz="3200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0528372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71538" y="500042"/>
            <a:ext cx="70723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700" b="1" dirty="0" smtClean="0">
                <a:solidFill>
                  <a:schemeClr val="bg1"/>
                </a:solidFill>
              </a:rPr>
              <a:t>VYJÁDŘENÍ PŮVODCE DĚJE</a:t>
            </a:r>
            <a:endParaRPr lang="cs-CZ" sz="27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7158" y="1285860"/>
            <a:ext cx="43460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FFC000"/>
                </a:solidFill>
              </a:rPr>
              <a:t>Hrad je navštěvovaný</a:t>
            </a:r>
            <a:endParaRPr lang="cs-CZ" sz="2800" b="1" dirty="0">
              <a:solidFill>
                <a:srgbClr val="FFC000"/>
              </a:solidFill>
            </a:endParaRPr>
          </a:p>
        </p:txBody>
      </p:sp>
      <p:cxnSp>
        <p:nvCxnSpPr>
          <p:cNvPr id="6" name="Přímá spojovací šipka 5"/>
          <p:cNvCxnSpPr/>
          <p:nvPr/>
        </p:nvCxnSpPr>
        <p:spPr>
          <a:xfrm rot="10800000" flipV="1">
            <a:off x="5143504" y="1857364"/>
            <a:ext cx="571504" cy="3571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4857752" y="2285992"/>
            <a:ext cx="8322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FFC000"/>
                </a:solidFill>
              </a:rPr>
              <a:t>7. p</a:t>
            </a:r>
            <a:endParaRPr lang="cs-CZ" sz="2800" b="1" dirty="0">
              <a:solidFill>
                <a:srgbClr val="FFC00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28596" y="2786058"/>
            <a:ext cx="274305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700" b="1" dirty="0" smtClean="0">
                <a:solidFill>
                  <a:srgbClr val="FFC000"/>
                </a:solidFill>
              </a:rPr>
              <a:t>Die Burg wird</a:t>
            </a:r>
            <a:endParaRPr lang="cs-CZ" sz="2700" dirty="0"/>
          </a:p>
        </p:txBody>
      </p:sp>
      <p:sp>
        <p:nvSpPr>
          <p:cNvPr id="9" name="Obdélník 8"/>
          <p:cNvSpPr/>
          <p:nvPr/>
        </p:nvSpPr>
        <p:spPr>
          <a:xfrm>
            <a:off x="4572000" y="1357298"/>
            <a:ext cx="2643206" cy="42862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rgbClr val="FF0000"/>
                </a:solidFill>
              </a:rPr>
              <a:t>mnoha turisty.</a:t>
            </a:r>
            <a:endParaRPr lang="cs-CZ" sz="2400" dirty="0"/>
          </a:p>
        </p:txBody>
      </p:sp>
      <p:sp>
        <p:nvSpPr>
          <p:cNvPr id="10" name="Obdélník 9"/>
          <p:cNvSpPr/>
          <p:nvPr/>
        </p:nvSpPr>
        <p:spPr>
          <a:xfrm>
            <a:off x="3214678" y="2786058"/>
            <a:ext cx="5214974" cy="42862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von vielen Touristen besucht.</a:t>
            </a:r>
            <a:endParaRPr lang="cs-CZ" sz="2400" dirty="0"/>
          </a:p>
        </p:txBody>
      </p:sp>
      <p:cxnSp>
        <p:nvCxnSpPr>
          <p:cNvPr id="11" name="Přímá spojovací šipka 10"/>
          <p:cNvCxnSpPr/>
          <p:nvPr/>
        </p:nvCxnSpPr>
        <p:spPr>
          <a:xfrm rot="10800000" flipV="1">
            <a:off x="4643438" y="3357562"/>
            <a:ext cx="571504" cy="3571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/>
        </p:nvSpPr>
        <p:spPr>
          <a:xfrm>
            <a:off x="3857620" y="3786190"/>
            <a:ext cx="19367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 smtClean="0">
                <a:solidFill>
                  <a:srgbClr val="FFC000"/>
                </a:solidFill>
              </a:rPr>
              <a:t>von + 3.p.</a:t>
            </a:r>
            <a:endParaRPr lang="cs-CZ" sz="2800" b="1" dirty="0">
              <a:solidFill>
                <a:srgbClr val="FFC000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642910" y="4572008"/>
            <a:ext cx="33575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FFC000"/>
                </a:solidFill>
              </a:rPr>
              <a:t>Host je očekáván </a:t>
            </a:r>
            <a:r>
              <a:rPr lang="cs-CZ" sz="2400" b="1" dirty="0" smtClean="0">
                <a:solidFill>
                  <a:srgbClr val="FF0000"/>
                </a:solidFill>
              </a:rPr>
              <a:t>šéfem</a:t>
            </a:r>
            <a:r>
              <a:rPr lang="cs-CZ" sz="2400" b="1" dirty="0" smtClean="0">
                <a:solidFill>
                  <a:srgbClr val="FFC000"/>
                </a:solidFill>
              </a:rPr>
              <a:t>.</a:t>
            </a:r>
            <a:endParaRPr lang="cs-CZ" sz="2400" b="1" dirty="0">
              <a:solidFill>
                <a:srgbClr val="FFC000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3929058" y="4572008"/>
            <a:ext cx="476765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rgbClr val="FFC000"/>
                </a:solidFill>
              </a:rPr>
              <a:t>Ein Gast wird </a:t>
            </a:r>
            <a:r>
              <a:rPr lang="cs-CZ" sz="2400" b="1" dirty="0" smtClean="0">
                <a:solidFill>
                  <a:srgbClr val="FF0000"/>
                </a:solidFill>
              </a:rPr>
              <a:t>von dem Chef</a:t>
            </a:r>
            <a:r>
              <a:rPr lang="cs-CZ" sz="2400" b="1" dirty="0" smtClean="0">
                <a:solidFill>
                  <a:srgbClr val="FFC000"/>
                </a:solidFill>
              </a:rPr>
              <a:t> </a:t>
            </a:r>
          </a:p>
          <a:p>
            <a:r>
              <a:rPr lang="cs-CZ" sz="2400" b="1" dirty="0" smtClean="0">
                <a:solidFill>
                  <a:srgbClr val="FFC000"/>
                </a:solidFill>
              </a:rPr>
              <a:t>erwartet.</a:t>
            </a:r>
            <a:endParaRPr lang="cs-CZ" sz="2400" b="1" dirty="0">
              <a:solidFill>
                <a:srgbClr val="FFC000"/>
              </a:solidFill>
            </a:endParaRPr>
          </a:p>
        </p:txBody>
      </p:sp>
      <p:cxnSp>
        <p:nvCxnSpPr>
          <p:cNvPr id="15" name="Přímá spojovací šipka 14"/>
          <p:cNvCxnSpPr/>
          <p:nvPr/>
        </p:nvCxnSpPr>
        <p:spPr>
          <a:xfrm>
            <a:off x="1500166" y="5357826"/>
            <a:ext cx="500066" cy="3571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>
            <a:endCxn id="21" idx="0"/>
          </p:cNvCxnSpPr>
          <p:nvPr/>
        </p:nvCxnSpPr>
        <p:spPr>
          <a:xfrm>
            <a:off x="6572264" y="5000636"/>
            <a:ext cx="584351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" name="Obdélník 19"/>
          <p:cNvSpPr/>
          <p:nvPr/>
        </p:nvSpPr>
        <p:spPr>
          <a:xfrm>
            <a:off x="2071670" y="5643578"/>
            <a:ext cx="6014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C000"/>
                </a:solidFill>
              </a:rPr>
              <a:t>7. p</a:t>
            </a:r>
            <a:endParaRPr lang="cs-CZ" b="1" dirty="0">
              <a:solidFill>
                <a:srgbClr val="FFC000"/>
              </a:solidFill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6500826" y="5500702"/>
            <a:ext cx="1311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C000"/>
                </a:solidFill>
              </a:rPr>
              <a:t>von + 3.p.</a:t>
            </a:r>
            <a:endParaRPr lang="cs-CZ" b="1" dirty="0">
              <a:solidFill>
                <a:srgbClr val="FFC000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4214810" y="6143644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         </a:t>
            </a:r>
            <a:r>
              <a:rPr lang="cs-CZ" sz="2800" dirty="0" smtClean="0">
                <a:solidFill>
                  <a:srgbClr val="FF0000"/>
                </a:solidFill>
              </a:rPr>
              <a:t>!!!!</a:t>
            </a:r>
            <a:endParaRPr lang="cs-CZ" sz="2800" dirty="0">
              <a:solidFill>
                <a:srgbClr val="FF0000"/>
              </a:solidFill>
            </a:endParaRPr>
          </a:p>
        </p:txBody>
      </p:sp>
      <p:cxnSp>
        <p:nvCxnSpPr>
          <p:cNvPr id="26" name="Přímá spojovací šipka 25"/>
          <p:cNvCxnSpPr/>
          <p:nvPr/>
        </p:nvCxnSpPr>
        <p:spPr>
          <a:xfrm>
            <a:off x="5643570" y="6429396"/>
            <a:ext cx="2428892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84487802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57224" y="1000108"/>
            <a:ext cx="7358114" cy="335758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bg1"/>
                </a:solidFill>
              </a:rPr>
              <a:t>Původce děje je v češtině vyjádřen </a:t>
            </a:r>
            <a:r>
              <a:rPr lang="cs-CZ" sz="3200" b="1" u="sng" dirty="0" smtClean="0">
                <a:solidFill>
                  <a:schemeClr val="bg1"/>
                </a:solidFill>
              </a:rPr>
              <a:t>7. pádem</a:t>
            </a:r>
            <a:r>
              <a:rPr lang="cs-CZ" sz="3200" b="1" dirty="0" smtClean="0">
                <a:solidFill>
                  <a:schemeClr val="bg1"/>
                </a:solidFill>
              </a:rPr>
              <a:t>. </a:t>
            </a:r>
          </a:p>
          <a:p>
            <a:pPr algn="ctr"/>
            <a:endParaRPr lang="cs-CZ" sz="3200" b="1" dirty="0" smtClean="0">
              <a:solidFill>
                <a:schemeClr val="bg1"/>
              </a:solidFill>
            </a:endParaRPr>
          </a:p>
          <a:p>
            <a:pPr algn="ctr"/>
            <a:r>
              <a:rPr lang="cs-CZ" sz="3200" b="1" dirty="0" smtClean="0">
                <a:solidFill>
                  <a:schemeClr val="bg1"/>
                </a:solidFill>
              </a:rPr>
              <a:t>V němčině je vyjádřen předložkovým pádem s </a:t>
            </a:r>
            <a:r>
              <a:rPr lang="cs-CZ" sz="3200" b="1" u="sng" dirty="0" smtClean="0">
                <a:solidFill>
                  <a:schemeClr val="bg1"/>
                </a:solidFill>
              </a:rPr>
              <a:t>von</a:t>
            </a:r>
            <a:r>
              <a:rPr lang="cs-CZ" sz="3200" b="1" dirty="0" smtClean="0">
                <a:solidFill>
                  <a:schemeClr val="bg1"/>
                </a:solidFill>
              </a:rPr>
              <a:t>. </a:t>
            </a:r>
          </a:p>
          <a:p>
            <a:pPr algn="ctr"/>
            <a:r>
              <a:rPr lang="cs-CZ" sz="3200" b="1" dirty="0" smtClean="0">
                <a:solidFill>
                  <a:schemeClr val="bg1"/>
                </a:solidFill>
              </a:rPr>
              <a:t>(von + 3. p)</a:t>
            </a:r>
            <a:endParaRPr lang="cs-CZ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9044613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348" y="214290"/>
            <a:ext cx="7467600" cy="1143000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TRPNÝ ROD VE SPOJENÍ SE ZPŮSOBOVÝM SLOVESEM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642910" y="1571612"/>
            <a:ext cx="62840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rgbClr val="FFC000"/>
                </a:solidFill>
              </a:rPr>
              <a:t>Es </a:t>
            </a:r>
            <a:r>
              <a:rPr lang="cs-CZ" sz="2400" b="1" dirty="0" smtClean="0">
                <a:solidFill>
                  <a:srgbClr val="FF0000"/>
                </a:solidFill>
              </a:rPr>
              <a:t>sollten</a:t>
            </a:r>
            <a:r>
              <a:rPr lang="cs-CZ" sz="2400" b="1" dirty="0" smtClean="0">
                <a:solidFill>
                  <a:srgbClr val="FFC000"/>
                </a:solidFill>
              </a:rPr>
              <a:t> neue Autos </a:t>
            </a:r>
            <a:r>
              <a:rPr lang="cs-CZ" sz="2400" b="1" dirty="0" smtClean="0">
                <a:solidFill>
                  <a:srgbClr val="FF0000"/>
                </a:solidFill>
              </a:rPr>
              <a:t>erzeugt werden</a:t>
            </a:r>
            <a:r>
              <a:rPr lang="cs-CZ" sz="2400" b="1" dirty="0" smtClean="0">
                <a:solidFill>
                  <a:srgbClr val="FFC000"/>
                </a:solidFill>
              </a:rPr>
              <a:t>.</a:t>
            </a:r>
            <a:endParaRPr lang="cs-CZ" sz="2400" b="1" dirty="0">
              <a:solidFill>
                <a:srgbClr val="FFC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642910" y="2285992"/>
            <a:ext cx="6286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FFC000"/>
                </a:solidFill>
              </a:rPr>
              <a:t>Měla být vyrobena nová auta.</a:t>
            </a:r>
            <a:endParaRPr lang="cs-CZ" sz="2400" b="1" dirty="0">
              <a:solidFill>
                <a:srgbClr val="FFC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714348" y="3105835"/>
            <a:ext cx="77867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FFC000"/>
                </a:solidFill>
              </a:rPr>
              <a:t>Unsere Arbeitszeit </a:t>
            </a:r>
            <a:r>
              <a:rPr lang="cs-CZ" sz="2400" b="1" dirty="0" smtClean="0">
                <a:solidFill>
                  <a:srgbClr val="FF0000"/>
                </a:solidFill>
              </a:rPr>
              <a:t>muss </a:t>
            </a:r>
            <a:r>
              <a:rPr lang="cs-CZ" sz="2400" b="1" dirty="0" smtClean="0">
                <a:solidFill>
                  <a:srgbClr val="FFC000"/>
                </a:solidFill>
              </a:rPr>
              <a:t>besser </a:t>
            </a:r>
            <a:r>
              <a:rPr lang="cs-CZ" sz="2400" b="1" dirty="0" smtClean="0">
                <a:solidFill>
                  <a:srgbClr val="FF0000"/>
                </a:solidFill>
              </a:rPr>
              <a:t>ausgen</a:t>
            </a:r>
            <a:r>
              <a:rPr lang="hu-HU" sz="2400" b="1" dirty="0" smtClean="0">
                <a:solidFill>
                  <a:srgbClr val="FF0000"/>
                </a:solidFill>
              </a:rPr>
              <a:t>űtzt werden</a:t>
            </a:r>
            <a:r>
              <a:rPr lang="cs-CZ" sz="2400" b="1" dirty="0" smtClean="0">
                <a:solidFill>
                  <a:srgbClr val="FFC000"/>
                </a:solidFill>
              </a:rPr>
              <a:t>.</a:t>
            </a:r>
            <a:endParaRPr lang="cs-CZ" sz="2400" b="1" dirty="0">
              <a:solidFill>
                <a:srgbClr val="FFC000"/>
              </a:solidFill>
            </a:endParaRPr>
          </a:p>
        </p:txBody>
      </p:sp>
      <p:sp>
        <p:nvSpPr>
          <p:cNvPr id="7" name="Zahnutá šipka doleva 6"/>
          <p:cNvSpPr/>
          <p:nvPr/>
        </p:nvSpPr>
        <p:spPr>
          <a:xfrm>
            <a:off x="6929454" y="1785926"/>
            <a:ext cx="1357322" cy="714380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714348" y="4214818"/>
            <a:ext cx="73773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rgbClr val="FFC000"/>
                </a:solidFill>
              </a:rPr>
              <a:t>Naše pracovní doba musí být lépe využívána.</a:t>
            </a:r>
            <a:endParaRPr lang="cs-CZ" sz="2400" b="1" dirty="0">
              <a:solidFill>
                <a:srgbClr val="FFC000"/>
              </a:solidFill>
            </a:endParaRPr>
          </a:p>
        </p:txBody>
      </p:sp>
      <p:sp>
        <p:nvSpPr>
          <p:cNvPr id="9" name="Zahnutá šipka doleva 8"/>
          <p:cNvSpPr/>
          <p:nvPr/>
        </p:nvSpPr>
        <p:spPr>
          <a:xfrm>
            <a:off x="7072330" y="3643314"/>
            <a:ext cx="1357322" cy="714380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857224" y="5000636"/>
            <a:ext cx="7072362" cy="157163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cs-CZ" b="1" dirty="0" smtClean="0">
                <a:solidFill>
                  <a:srgbClr val="FF0000"/>
                </a:solidFill>
              </a:rPr>
              <a:t>Způsobové sloveso </a:t>
            </a:r>
            <a:r>
              <a:rPr lang="cs-CZ" b="1" dirty="0" smtClean="0">
                <a:solidFill>
                  <a:schemeClr val="bg1"/>
                </a:solidFill>
              </a:rPr>
              <a:t>časujeme a dáváme do příslušného tvaru přítomného nebo minulého času. </a:t>
            </a:r>
          </a:p>
          <a:p>
            <a:pPr algn="just"/>
            <a:r>
              <a:rPr lang="cs-CZ" b="1" dirty="0" smtClean="0">
                <a:solidFill>
                  <a:schemeClr val="bg1"/>
                </a:solidFill>
              </a:rPr>
              <a:t>Na konci věty je infinitiv přítomný trpného rodu – erzeugt </a:t>
            </a:r>
            <a:r>
              <a:rPr lang="cs-CZ" b="1" dirty="0" smtClean="0">
                <a:solidFill>
                  <a:srgbClr val="FF0000"/>
                </a:solidFill>
              </a:rPr>
              <a:t>werden</a:t>
            </a:r>
            <a:r>
              <a:rPr lang="cs-CZ" b="1" dirty="0" smtClean="0">
                <a:solidFill>
                  <a:schemeClr val="bg1"/>
                </a:solidFill>
              </a:rPr>
              <a:t>, ausgenützt </a:t>
            </a:r>
            <a:r>
              <a:rPr lang="cs-CZ" b="1" dirty="0" smtClean="0">
                <a:solidFill>
                  <a:srgbClr val="FF0000"/>
                </a:solidFill>
              </a:rPr>
              <a:t>werden</a:t>
            </a:r>
            <a:r>
              <a:rPr lang="cs-CZ" b="1" dirty="0" smtClean="0">
                <a:solidFill>
                  <a:schemeClr val="bg1"/>
                </a:solidFill>
              </a:rPr>
              <a:t>.</a:t>
            </a:r>
            <a:endParaRPr lang="cs-CZ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62" y="0"/>
            <a:ext cx="7467600" cy="1143000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VAZBA SEIN + PŘÍČESTÍ MINULÉ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28596" y="1214422"/>
            <a:ext cx="32848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C000"/>
                </a:solidFill>
              </a:rPr>
              <a:t>Das Haus </a:t>
            </a:r>
            <a:r>
              <a:rPr lang="cs-CZ" sz="2400" b="1" dirty="0" smtClean="0">
                <a:solidFill>
                  <a:srgbClr val="FF0000"/>
                </a:solidFill>
              </a:rPr>
              <a:t>wird</a:t>
            </a:r>
            <a:r>
              <a:rPr lang="cs-CZ" sz="2400" b="1" dirty="0" smtClean="0">
                <a:solidFill>
                  <a:srgbClr val="FFC000"/>
                </a:solidFill>
              </a:rPr>
              <a:t> seit </a:t>
            </a:r>
          </a:p>
          <a:p>
            <a:r>
              <a:rPr lang="cs-CZ" sz="2400" b="1" dirty="0" smtClean="0">
                <a:solidFill>
                  <a:srgbClr val="FFC000"/>
                </a:solidFill>
              </a:rPr>
              <a:t>einem Jahr </a:t>
            </a:r>
            <a:r>
              <a:rPr lang="cs-CZ" sz="2400" b="1" dirty="0" smtClean="0">
                <a:solidFill>
                  <a:srgbClr val="FF0000"/>
                </a:solidFill>
              </a:rPr>
              <a:t>gebaut</a:t>
            </a:r>
            <a:r>
              <a:rPr lang="cs-CZ" sz="2400" b="1" dirty="0" smtClean="0">
                <a:solidFill>
                  <a:srgbClr val="FFC000"/>
                </a:solidFill>
              </a:rPr>
              <a:t>.</a:t>
            </a:r>
            <a:endParaRPr lang="cs-CZ" sz="2400" b="1" dirty="0">
              <a:solidFill>
                <a:srgbClr val="FFC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 flipH="1">
            <a:off x="4714876" y="1285860"/>
            <a:ext cx="39548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C000"/>
                </a:solidFill>
              </a:rPr>
              <a:t>Das Haus </a:t>
            </a:r>
            <a:r>
              <a:rPr lang="cs-CZ" sz="2400" b="1" dirty="0" smtClean="0">
                <a:solidFill>
                  <a:srgbClr val="FF0000"/>
                </a:solidFill>
              </a:rPr>
              <a:t>ist</a:t>
            </a:r>
            <a:r>
              <a:rPr lang="cs-CZ" sz="2400" b="1" dirty="0" smtClean="0">
                <a:solidFill>
                  <a:srgbClr val="FFC000"/>
                </a:solidFill>
              </a:rPr>
              <a:t> schon </a:t>
            </a:r>
            <a:r>
              <a:rPr lang="cs-CZ" sz="2400" b="1" dirty="0" smtClean="0">
                <a:solidFill>
                  <a:srgbClr val="FF0000"/>
                </a:solidFill>
              </a:rPr>
              <a:t>gebaut</a:t>
            </a:r>
            <a:r>
              <a:rPr lang="cs-CZ" sz="2400" b="1" dirty="0" smtClean="0">
                <a:solidFill>
                  <a:srgbClr val="FFC000"/>
                </a:solidFill>
              </a:rPr>
              <a:t>.</a:t>
            </a:r>
            <a:endParaRPr lang="cs-CZ" sz="2400" b="1" dirty="0">
              <a:solidFill>
                <a:srgbClr val="FFC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00034" y="2143116"/>
            <a:ext cx="26500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solidFill>
                  <a:srgbClr val="FFC000"/>
                </a:solidFill>
              </a:rPr>
              <a:t>Dům </a:t>
            </a:r>
            <a:r>
              <a:rPr lang="cs-CZ" sz="2000" b="1" dirty="0" smtClean="0">
                <a:solidFill>
                  <a:srgbClr val="FF0000"/>
                </a:solidFill>
              </a:rPr>
              <a:t>se</a:t>
            </a:r>
            <a:r>
              <a:rPr lang="cs-CZ" sz="2000" dirty="0" smtClean="0">
                <a:solidFill>
                  <a:srgbClr val="FFC000"/>
                </a:solidFill>
              </a:rPr>
              <a:t> už rok staví.</a:t>
            </a:r>
            <a:endParaRPr lang="cs-CZ" sz="2000" dirty="0">
              <a:solidFill>
                <a:srgbClr val="FFC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714876" y="2214554"/>
            <a:ext cx="26276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solidFill>
                  <a:srgbClr val="FFC000"/>
                </a:solidFill>
              </a:rPr>
              <a:t>Dům </a:t>
            </a:r>
            <a:r>
              <a:rPr lang="cs-CZ" sz="2000" b="1" dirty="0" smtClean="0">
                <a:solidFill>
                  <a:srgbClr val="FF0000"/>
                </a:solidFill>
              </a:rPr>
              <a:t>je</a:t>
            </a:r>
            <a:r>
              <a:rPr lang="cs-CZ" sz="2000" dirty="0" smtClean="0">
                <a:solidFill>
                  <a:srgbClr val="FFC000"/>
                </a:solidFill>
              </a:rPr>
              <a:t> už postaven.</a:t>
            </a:r>
            <a:endParaRPr lang="cs-CZ" sz="2000" dirty="0">
              <a:solidFill>
                <a:srgbClr val="FFC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571472" y="2786058"/>
            <a:ext cx="335758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začátek děje                cíl 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786314" y="2786058"/>
            <a:ext cx="335758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začátek děje            cíl </a:t>
            </a:r>
            <a:endParaRPr lang="cs-CZ" dirty="0"/>
          </a:p>
        </p:txBody>
      </p:sp>
      <p:cxnSp>
        <p:nvCxnSpPr>
          <p:cNvPr id="10" name="Přímá spojovací šipka 9"/>
          <p:cNvCxnSpPr/>
          <p:nvPr/>
        </p:nvCxnSpPr>
        <p:spPr>
          <a:xfrm>
            <a:off x="1714480" y="2928934"/>
            <a:ext cx="1000132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" name="Elipsa 11"/>
          <p:cNvSpPr/>
          <p:nvPr/>
        </p:nvSpPr>
        <p:spPr>
          <a:xfrm flipH="1">
            <a:off x="3357554" y="2857496"/>
            <a:ext cx="214314" cy="14287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Elipsa 14"/>
          <p:cNvSpPr/>
          <p:nvPr/>
        </p:nvSpPr>
        <p:spPr>
          <a:xfrm>
            <a:off x="1571604" y="2857496"/>
            <a:ext cx="214314" cy="14287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8" name="Přímá spojovací šipka 17"/>
          <p:cNvCxnSpPr>
            <a:stCxn id="20" idx="2"/>
            <a:endCxn id="19" idx="6"/>
          </p:cNvCxnSpPr>
          <p:nvPr/>
        </p:nvCxnSpPr>
        <p:spPr>
          <a:xfrm rot="10800000" flipH="1">
            <a:off x="5286380" y="2928934"/>
            <a:ext cx="2214578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Elipsa 18"/>
          <p:cNvSpPr/>
          <p:nvPr/>
        </p:nvSpPr>
        <p:spPr>
          <a:xfrm flipH="1">
            <a:off x="7500958" y="2857496"/>
            <a:ext cx="214314" cy="14287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Elipsa 19"/>
          <p:cNvSpPr/>
          <p:nvPr/>
        </p:nvSpPr>
        <p:spPr>
          <a:xfrm>
            <a:off x="5286380" y="2857496"/>
            <a:ext cx="214314" cy="14287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500034" y="357187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2400" b="1" dirty="0" smtClean="0">
                <a:solidFill>
                  <a:srgbClr val="FFC000"/>
                </a:solidFill>
              </a:rPr>
              <a:t>Mein Zimmer </a:t>
            </a:r>
            <a:r>
              <a:rPr lang="cs-CZ" sz="2400" b="1" dirty="0" smtClean="0">
                <a:solidFill>
                  <a:srgbClr val="FF0000"/>
                </a:solidFill>
              </a:rPr>
              <a:t>wird</a:t>
            </a:r>
            <a:r>
              <a:rPr lang="cs-CZ" sz="2400" b="1" dirty="0" smtClean="0">
                <a:solidFill>
                  <a:srgbClr val="FFC000"/>
                </a:solidFill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</a:rPr>
              <a:t>aufgeräumt</a:t>
            </a:r>
            <a:r>
              <a:rPr lang="cs-CZ" sz="2400" b="1" dirty="0" smtClean="0">
                <a:solidFill>
                  <a:srgbClr val="FFC000"/>
                </a:solidFill>
              </a:rPr>
              <a:t>.</a:t>
            </a:r>
            <a:endParaRPr lang="cs-CZ" sz="2400" dirty="0"/>
          </a:p>
        </p:txBody>
      </p:sp>
      <p:sp>
        <p:nvSpPr>
          <p:cNvPr id="26" name="Elipsa 25"/>
          <p:cNvSpPr/>
          <p:nvPr/>
        </p:nvSpPr>
        <p:spPr>
          <a:xfrm>
            <a:off x="1142976" y="4429132"/>
            <a:ext cx="214314" cy="14287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7" name="Přímá spojovací šipka 26"/>
          <p:cNvCxnSpPr/>
          <p:nvPr/>
        </p:nvCxnSpPr>
        <p:spPr>
          <a:xfrm>
            <a:off x="1285852" y="4500570"/>
            <a:ext cx="1000132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8" name="Elipsa 27"/>
          <p:cNvSpPr/>
          <p:nvPr/>
        </p:nvSpPr>
        <p:spPr>
          <a:xfrm flipH="1">
            <a:off x="2857488" y="4429132"/>
            <a:ext cx="214314" cy="14287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extovéPole 28"/>
          <p:cNvSpPr txBox="1"/>
          <p:nvPr/>
        </p:nvSpPr>
        <p:spPr>
          <a:xfrm>
            <a:off x="2714612" y="4572008"/>
            <a:ext cx="5116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C000"/>
                </a:solidFill>
              </a:rPr>
              <a:t>cíl</a:t>
            </a:r>
            <a:endParaRPr lang="cs-CZ" sz="2000" b="1" dirty="0">
              <a:solidFill>
                <a:srgbClr val="FFC000"/>
              </a:solidFill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857224" y="5000636"/>
            <a:ext cx="24929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 smtClean="0">
                <a:solidFill>
                  <a:srgbClr val="FFC000"/>
                </a:solidFill>
              </a:rPr>
              <a:t>Můj pokoj </a:t>
            </a:r>
            <a:r>
              <a:rPr lang="cs-CZ" sz="2000" dirty="0" smtClean="0">
                <a:solidFill>
                  <a:srgbClr val="FF0000"/>
                </a:solidFill>
              </a:rPr>
              <a:t>se</a:t>
            </a:r>
            <a:r>
              <a:rPr lang="cs-CZ" sz="2000" dirty="0" smtClean="0">
                <a:solidFill>
                  <a:srgbClr val="FFC000"/>
                </a:solidFill>
              </a:rPr>
              <a:t> uklízí.</a:t>
            </a:r>
            <a:endParaRPr lang="cs-CZ" sz="2000" dirty="0">
              <a:solidFill>
                <a:srgbClr val="FFC000"/>
              </a:solidFill>
            </a:endParaRPr>
          </a:p>
        </p:txBody>
      </p:sp>
      <p:pic>
        <p:nvPicPr>
          <p:cNvPr id="31" name="Obrázek 30" descr="Aufraeumen_BM_Berli_278756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5429264"/>
            <a:ext cx="2643206" cy="1238400"/>
          </a:xfrm>
          <a:prstGeom prst="rect">
            <a:avLst/>
          </a:prstGeom>
        </p:spPr>
      </p:pic>
      <p:sp>
        <p:nvSpPr>
          <p:cNvPr id="32" name="Obdélník 31"/>
          <p:cNvSpPr/>
          <p:nvPr/>
        </p:nvSpPr>
        <p:spPr>
          <a:xfrm>
            <a:off x="4786314" y="3643314"/>
            <a:ext cx="290015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rgbClr val="FFC000"/>
                </a:solidFill>
              </a:rPr>
              <a:t>Mein Zimmer </a:t>
            </a:r>
            <a:r>
              <a:rPr lang="cs-CZ" sz="2400" b="1" dirty="0" smtClean="0">
                <a:solidFill>
                  <a:srgbClr val="FF0000"/>
                </a:solidFill>
              </a:rPr>
              <a:t>ist</a:t>
            </a:r>
            <a:r>
              <a:rPr lang="cs-CZ" sz="2400" b="1" dirty="0" smtClean="0">
                <a:solidFill>
                  <a:srgbClr val="FFC000"/>
                </a:solidFill>
              </a:rPr>
              <a:t> </a:t>
            </a:r>
          </a:p>
          <a:p>
            <a:r>
              <a:rPr lang="cs-CZ" sz="2400" b="1" dirty="0" smtClean="0">
                <a:solidFill>
                  <a:srgbClr val="FF0000"/>
                </a:solidFill>
              </a:rPr>
              <a:t>aufgeräumt</a:t>
            </a:r>
            <a:r>
              <a:rPr lang="cs-CZ" sz="2400" b="1" dirty="0" smtClean="0">
                <a:solidFill>
                  <a:srgbClr val="FFC000"/>
                </a:solidFill>
              </a:rPr>
              <a:t>.</a:t>
            </a:r>
            <a:endParaRPr lang="cs-CZ" sz="2400" dirty="0"/>
          </a:p>
        </p:txBody>
      </p:sp>
      <p:cxnSp>
        <p:nvCxnSpPr>
          <p:cNvPr id="33" name="Přímá spojovací šipka 32"/>
          <p:cNvCxnSpPr>
            <a:stCxn id="34" idx="6"/>
          </p:cNvCxnSpPr>
          <p:nvPr/>
        </p:nvCxnSpPr>
        <p:spPr>
          <a:xfrm>
            <a:off x="5214942" y="4572008"/>
            <a:ext cx="2393172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4" name="Elipsa 33"/>
          <p:cNvSpPr/>
          <p:nvPr/>
        </p:nvSpPr>
        <p:spPr>
          <a:xfrm>
            <a:off x="5000628" y="4500570"/>
            <a:ext cx="214314" cy="14287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TextovéPole 34"/>
          <p:cNvSpPr txBox="1"/>
          <p:nvPr/>
        </p:nvSpPr>
        <p:spPr>
          <a:xfrm>
            <a:off x="7358082" y="4643446"/>
            <a:ext cx="5116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C000"/>
                </a:solidFill>
              </a:rPr>
              <a:t>cíl</a:t>
            </a:r>
            <a:endParaRPr lang="cs-CZ" sz="2000" b="1" dirty="0">
              <a:solidFill>
                <a:srgbClr val="FFC000"/>
              </a:solidFill>
            </a:endParaRPr>
          </a:p>
        </p:txBody>
      </p:sp>
      <p:sp>
        <p:nvSpPr>
          <p:cNvPr id="36" name="Elipsa 35"/>
          <p:cNvSpPr/>
          <p:nvPr/>
        </p:nvSpPr>
        <p:spPr>
          <a:xfrm flipH="1">
            <a:off x="7500958" y="4500570"/>
            <a:ext cx="214314" cy="14287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bdélník 39"/>
          <p:cNvSpPr/>
          <p:nvPr/>
        </p:nvSpPr>
        <p:spPr>
          <a:xfrm>
            <a:off x="4929190" y="5000636"/>
            <a:ext cx="28664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 smtClean="0">
                <a:solidFill>
                  <a:srgbClr val="FFC000"/>
                </a:solidFill>
              </a:rPr>
              <a:t>   Můj pokoj </a:t>
            </a:r>
            <a:r>
              <a:rPr lang="cs-CZ" sz="2000" dirty="0" smtClean="0">
                <a:solidFill>
                  <a:srgbClr val="FF0000"/>
                </a:solidFill>
              </a:rPr>
              <a:t>je</a:t>
            </a:r>
            <a:r>
              <a:rPr lang="cs-CZ" sz="2000" dirty="0" smtClean="0">
                <a:solidFill>
                  <a:srgbClr val="FFC000"/>
                </a:solidFill>
              </a:rPr>
              <a:t> uklizen.</a:t>
            </a:r>
            <a:endParaRPr lang="cs-CZ" sz="2000" dirty="0">
              <a:solidFill>
                <a:srgbClr val="FFC000"/>
              </a:solidFill>
            </a:endParaRPr>
          </a:p>
        </p:txBody>
      </p:sp>
      <p:pic>
        <p:nvPicPr>
          <p:cNvPr id="41" name="Obrázek 40" descr="zimmer2a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3504" y="5357826"/>
            <a:ext cx="2643206" cy="1286894"/>
          </a:xfrm>
          <a:prstGeom prst="rect">
            <a:avLst/>
          </a:prstGeo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28662" y="571480"/>
            <a:ext cx="7072362" cy="242889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cs-CZ" sz="2400" b="1" dirty="0" smtClean="0">
                <a:solidFill>
                  <a:schemeClr val="bg1"/>
                </a:solidFill>
              </a:rPr>
              <a:t>Trpný rod vyjádřený slovesem </a:t>
            </a:r>
            <a:r>
              <a:rPr lang="cs-CZ" sz="2400" b="1" dirty="0" smtClean="0">
                <a:solidFill>
                  <a:srgbClr val="FF0000"/>
                </a:solidFill>
              </a:rPr>
              <a:t>werden + příčestí minulé </a:t>
            </a:r>
            <a:r>
              <a:rPr lang="cs-CZ" sz="2400" b="1" dirty="0" smtClean="0">
                <a:solidFill>
                  <a:schemeClr val="bg1"/>
                </a:solidFill>
              </a:rPr>
              <a:t>označuje </a:t>
            </a:r>
            <a:r>
              <a:rPr lang="cs-CZ" sz="2400" b="1" dirty="0" smtClean="0">
                <a:solidFill>
                  <a:srgbClr val="FF0000"/>
                </a:solidFill>
              </a:rPr>
              <a:t>průběh děje, činnost</a:t>
            </a:r>
            <a:r>
              <a:rPr lang="cs-CZ" sz="2400" b="1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endParaRPr lang="cs-CZ" sz="2400" b="1" dirty="0" smtClean="0">
              <a:solidFill>
                <a:schemeClr val="bg1"/>
              </a:solidFill>
            </a:endParaRPr>
          </a:p>
          <a:p>
            <a:pPr algn="just"/>
            <a:r>
              <a:rPr lang="cs-CZ" sz="2400" b="1" dirty="0" smtClean="0">
                <a:solidFill>
                  <a:schemeClr val="bg1"/>
                </a:solidFill>
              </a:rPr>
              <a:t>Vazba sein + příčestí minulé označuje </a:t>
            </a:r>
            <a:r>
              <a:rPr lang="cs-CZ" sz="2400" b="1" dirty="0" smtClean="0">
                <a:solidFill>
                  <a:srgbClr val="FF0000"/>
                </a:solidFill>
              </a:rPr>
              <a:t>výsledek děje, stav</a:t>
            </a:r>
            <a:r>
              <a:rPr lang="cs-CZ" sz="2400" b="1" dirty="0" smtClean="0">
                <a:solidFill>
                  <a:schemeClr val="bg1"/>
                </a:solidFill>
              </a:rPr>
              <a:t>. </a:t>
            </a:r>
            <a:endParaRPr lang="cs-CZ" sz="2400" b="1" dirty="0">
              <a:solidFill>
                <a:schemeClr val="bg1"/>
              </a:solidFill>
            </a:endParaRPr>
          </a:p>
        </p:txBody>
      </p:sp>
      <p:pic>
        <p:nvPicPr>
          <p:cNvPr id="3" name="Obrázek 2" descr="CEN247611_125559_603336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24" y="3286124"/>
            <a:ext cx="3571900" cy="2428892"/>
          </a:xfrm>
          <a:prstGeom prst="rect">
            <a:avLst/>
          </a:prstGeom>
        </p:spPr>
      </p:pic>
      <p:pic>
        <p:nvPicPr>
          <p:cNvPr id="4" name="Obrázek 3" descr="01040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3438" y="3286124"/>
            <a:ext cx="3500462" cy="2428892"/>
          </a:xfrm>
          <a:prstGeom prst="rect">
            <a:avLst/>
          </a:prstGeom>
        </p:spPr>
      </p:pic>
      <p:cxnSp>
        <p:nvCxnSpPr>
          <p:cNvPr id="6" name="Přímá spojovací šipka 5"/>
          <p:cNvCxnSpPr/>
          <p:nvPr/>
        </p:nvCxnSpPr>
        <p:spPr>
          <a:xfrm rot="16200000" flipH="1">
            <a:off x="3500430" y="2928934"/>
            <a:ext cx="1857388" cy="17145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 rot="16200000" flipH="1">
            <a:off x="1214414" y="1928802"/>
            <a:ext cx="1857388" cy="17145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7532288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196</TotalTime>
  <Words>402</Words>
  <Application>Microsoft Office PowerPoint</Application>
  <PresentationFormat>Předvádění na obrazovce (4:3)</PresentationFormat>
  <Paragraphs>89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Arkýř</vt:lpstr>
      <vt:lpstr>Snímek 1</vt:lpstr>
      <vt:lpstr>     FORM</vt:lpstr>
      <vt:lpstr>Snímek 3</vt:lpstr>
      <vt:lpstr>PŘEVOD VĚT V TRPNÉM RODĚ  Z PŘÍTOMNÉHO DO MINULÉHO ČASU</vt:lpstr>
      <vt:lpstr>Snímek 5</vt:lpstr>
      <vt:lpstr>Snímek 6</vt:lpstr>
      <vt:lpstr>TRPNÝ ROD VE SPOJENÍ SE ZPŮSOBOVÝM SLOVESEM</vt:lpstr>
      <vt:lpstr>VAZBA SEIN + PŘÍČESTÍ MINULÉ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TRPNÝ ROD  V NEJ - passiv</dc:title>
  <dc:creator>Mikolajková Zuzana</dc:creator>
  <cp:lastModifiedBy>MikMik</cp:lastModifiedBy>
  <cp:revision>33</cp:revision>
  <dcterms:created xsi:type="dcterms:W3CDTF">2012-03-11T15:36:27Z</dcterms:created>
  <dcterms:modified xsi:type="dcterms:W3CDTF">2012-04-29T20:22:36Z</dcterms:modified>
</cp:coreProperties>
</file>