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2" r:id="rId3"/>
    <p:sldId id="268" r:id="rId4"/>
    <p:sldId id="279" r:id="rId5"/>
    <p:sldId id="285" r:id="rId6"/>
    <p:sldId id="28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193" autoAdjust="0"/>
    <p:restoredTop sz="88284" autoAdjust="0"/>
  </p:normalViewPr>
  <p:slideViewPr>
    <p:cSldViewPr>
      <p:cViewPr varScale="1">
        <p:scale>
          <a:sx n="65" d="100"/>
          <a:sy n="65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8028-459E-4983-9FFF-903E63AACE6D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A7B01-C07F-4A98-B6AB-9BFCEEFFF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E27A5-70BF-4EC8-9ECC-EBC8B17117C8}" type="datetimeFigureOut">
              <a:rPr lang="cs-CZ" smtClean="0"/>
              <a:pPr/>
              <a:t>18.6.2012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img.ihned.cz/attachment.php/810/33127810/osv38F7GIKl6Qbcfghpqrxyz1STw2ARn/svycarsk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43050"/>
            <a:ext cx="9144000" cy="521495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428596" y="2087463"/>
            <a:ext cx="8143932" cy="45243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Název školy: Střední průmyslová škola, Ostrava - Vítkovice, </a:t>
            </a:r>
            <a:r>
              <a:rPr lang="cs-CZ" b="1" dirty="0" smtClean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rgbClr val="FF0000"/>
                </a:solidFill>
              </a:rPr>
              <a:t>příspěvková organizace</a:t>
            </a:r>
          </a:p>
          <a:p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Autor: 		PaedDr. Hana Mikolajková</a:t>
            </a:r>
          </a:p>
          <a:p>
            <a:endParaRPr lang="cs-CZ" b="1" dirty="0" smtClean="0"/>
          </a:p>
          <a:p>
            <a:r>
              <a:rPr lang="cs-CZ" b="1" dirty="0" smtClean="0">
                <a:solidFill>
                  <a:schemeClr val="bg1"/>
                </a:solidFill>
              </a:rPr>
              <a:t>Datum: 		16.06.2012</a:t>
            </a:r>
          </a:p>
          <a:p>
            <a:endParaRPr lang="cs-CZ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Název: 		VY_32_INOVACE_8.1.4</a:t>
            </a:r>
          </a:p>
          <a:p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b="1" dirty="0" smtClean="0"/>
              <a:t>Číslo projektu: 	                </a:t>
            </a:r>
            <a:r>
              <a:rPr lang="cs-CZ" b="1" dirty="0" smtClean="0">
                <a:solidFill>
                  <a:schemeClr val="bg1"/>
                </a:solidFill>
              </a:rPr>
              <a:t>CZ.1.07/1.5.00/34.0125</a:t>
            </a:r>
          </a:p>
          <a:p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b="1" dirty="0" smtClean="0"/>
              <a:t>Téma:       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Švýcarsko – prezentace</a:t>
            </a:r>
          </a:p>
          <a:p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Anotace: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"DUM; Prezentace slouží k vysvětlení  nového učiva Žáci se interaktivně, ústně i písemně seznamují s novým učivem.“    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Zástupný symbol pro obrázek 6" descr="bez názvu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163" r="20163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6858000"/>
          </a:xfr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cs-CZ" sz="3200" dirty="0" smtClean="0"/>
              <a:t>                             </a:t>
            </a:r>
          </a:p>
          <a:p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Die  Schweizerische  Eidgenossenschaft </a:t>
            </a:r>
            <a:r>
              <a:rPr lang="cs-CZ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–</a:t>
            </a: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Kantone</a:t>
            </a:r>
            <a:endParaRPr lang="de-DE" sz="24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cs-CZ" sz="2400" dirty="0" smtClean="0"/>
              <a:t>Die Schweiz</a:t>
            </a:r>
            <a:r>
              <a:rPr lang="de-DE" sz="2400" dirty="0" smtClean="0"/>
              <a:t> hat </a:t>
            </a:r>
            <a:r>
              <a:rPr lang="cs-CZ" sz="2400" dirty="0" smtClean="0"/>
              <a:t>23 Kantone</a:t>
            </a:r>
            <a:r>
              <a:rPr lang="de-DE" sz="2400" dirty="0" smtClean="0"/>
              <a:t>.</a:t>
            </a:r>
            <a:r>
              <a:rPr lang="cs-CZ" sz="2400" dirty="0" smtClean="0"/>
              <a:t> 3 Kantone sind  in Halbkantone  unterteilt.</a:t>
            </a:r>
            <a:endParaRPr lang="de-DE" sz="2400" dirty="0" smtClean="0"/>
          </a:p>
        </p:txBody>
      </p:sp>
      <p:pic>
        <p:nvPicPr>
          <p:cNvPr id="7170" name="Picture 2" descr="http://upload.wikimedia.org/wikipedia/commons/c/c8/Ch_map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785878"/>
            <a:ext cx="7786742" cy="50721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-214346" y="0"/>
            <a:ext cx="9358346" cy="6858000"/>
          </a:xfr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                                                     </a:t>
            </a:r>
          </a:p>
          <a:p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de-DE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Schweiz- geographische </a:t>
            </a:r>
            <a:r>
              <a:rPr lang="de-DE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Angaben</a:t>
            </a:r>
            <a:endParaRPr lang="de-DE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Schweiz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liegt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 südlichen </a:t>
            </a:r>
            <a:r>
              <a:rPr lang="de-DE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Mitteleuropa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</a:t>
            </a:r>
            <a:r>
              <a:rPr lang="de-DE" sz="2200" b="1" dirty="0" smtClean="0">
                <a:solidFill>
                  <a:schemeClr val="bg2">
                    <a:lumMod val="75000"/>
                  </a:schemeClr>
                </a:solidFill>
              </a:rPr>
              <a:t>nimmt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 Fläche von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000km 2</a:t>
            </a:r>
            <a:r>
              <a:rPr lang="de-DE" sz="2200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sz="2200" b="1" dirty="0" smtClean="0">
                <a:solidFill>
                  <a:schemeClr val="bg2">
                    <a:lumMod val="75000"/>
                  </a:schemeClr>
                </a:solidFill>
              </a:rPr>
              <a:t>ein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de-DE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Sie  </a:t>
            </a:r>
            <a:r>
              <a:rPr lang="de-DE" sz="2200" b="1" dirty="0" smtClean="0">
                <a:solidFill>
                  <a:schemeClr val="bg2">
                    <a:lumMod val="75000"/>
                  </a:schemeClr>
                </a:solidFill>
              </a:rPr>
              <a:t>zählt fast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Mio. Einwohner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de-DE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In der Schweiz gibt es </a:t>
            </a:r>
            <a:r>
              <a:rPr lang="de-DE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vier  Sprachgebiete:                                                                                                                                                       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´                                                            Deutsch sprechen  65% ,Französisch 18%,</a:t>
            </a: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Italienisch 10% und</a:t>
            </a: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Rätoromanisch 1% der Bevölkerung.</a:t>
            </a: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Alle vier Sprachen sind offizielle</a:t>
            </a:r>
            <a:endParaRPr lang="de-DE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Landessprachen.</a:t>
            </a:r>
            <a:r>
              <a:rPr lang="de-DE" sz="22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de-DE" sz="22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endParaRPr lang="de-DE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Die größten </a:t>
            </a:r>
            <a:r>
              <a:rPr lang="de-DE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Städte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der Schweiz sind:</a:t>
            </a: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Zürich, Basel ,Genf ,Bern und Lausanne.</a:t>
            </a:r>
          </a:p>
          <a:p>
            <a:endParaRPr lang="de-DE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</a:t>
            </a:r>
            <a:r>
              <a:rPr lang="de-DE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Schweiz</a:t>
            </a:r>
            <a:r>
              <a:rPr lang="de-DE" sz="22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grenzt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Länder.</a:t>
            </a:r>
          </a:p>
          <a:p>
            <a:r>
              <a:rPr lang="de-DE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</a:t>
            </a:r>
            <a:r>
              <a:rPr lang="de-DE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de-DE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 </a:t>
            </a:r>
            <a:r>
              <a:rPr lang="de-DE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Norden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grenzt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die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BRD,</a:t>
            </a:r>
            <a:endParaRPr lang="de-DE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</a:t>
            </a:r>
            <a:r>
              <a:rPr lang="de-DE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de-DE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 </a:t>
            </a:r>
            <a:r>
              <a:rPr lang="de-DE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Osten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de-DE" sz="2400" b="1" i="1" dirty="0" smtClean="0">
                <a:solidFill>
                  <a:srgbClr val="FF0000"/>
                </a:solidFill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Österreich und Liechtenstein ,                               ,</a:t>
            </a:r>
            <a:endParaRPr lang="de-DE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</a:t>
            </a:r>
            <a:r>
              <a:rPr lang="de-DE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de-DE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 </a:t>
            </a:r>
            <a:r>
              <a:rPr lang="de-DE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Süden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Italien,</a:t>
            </a:r>
          </a:p>
          <a:p>
            <a:r>
              <a:rPr lang="de-DE" sz="2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</a:t>
            </a:r>
            <a:r>
              <a:rPr lang="de-DE" sz="2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de-DE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 Westen </a:t>
            </a:r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Frankreich.</a:t>
            </a:r>
            <a:endParaRPr lang="de-DE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-</a:t>
            </a:r>
          </a:p>
          <a:p>
            <a:r>
              <a:rPr lang="de-D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</p:txBody>
      </p:sp>
      <p:pic>
        <p:nvPicPr>
          <p:cNvPr id="6" name="Obrázek 5" descr="2906990-svycarsko-m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46" y="1643002"/>
            <a:ext cx="3643370" cy="521499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 descr="bez názvu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163" r="20163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6858000"/>
          </a:xfr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2500" lnSpcReduction="10000"/>
          </a:bodyPr>
          <a:lstStyle/>
          <a:p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</a:t>
            </a:r>
          </a:p>
          <a:p>
            <a:r>
              <a:rPr lang="de-DE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de-DE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Oberfläche</a:t>
            </a:r>
            <a:endParaRPr lang="de-DE" sz="36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3600" i="1" dirty="0" smtClean="0">
                <a:latin typeface="Arial" pitchFamily="34" charset="0"/>
              </a:rPr>
              <a:t>  </a:t>
            </a:r>
            <a:r>
              <a:rPr lang="de-DE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  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Österreich ist überwiegend </a:t>
            </a:r>
            <a:r>
              <a:rPr lang="de-DE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gebirgig.</a:t>
            </a:r>
          </a:p>
          <a:p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60% bilden </a:t>
            </a:r>
            <a:r>
              <a:rPr lang="de-DE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die Alpen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,30% das Mittelland und 10% der Schweizer Jura. Die  höchsten Berge sind die Dufourspitze des Monta Rosa(4634 m) und der Matterhorn(4478m).In den Berner Alpen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liegt der größte Gletscher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der schweizerischen Alpen - der Aletschgletscher-87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km 2.</a:t>
            </a:r>
          </a:p>
          <a:p>
            <a:r>
              <a:rPr lang="de-DE" sz="2400" i="1" dirty="0" smtClean="0">
                <a:latin typeface="Arial" pitchFamily="34" charset="0"/>
                <a:cs typeface="Times New Roman" pitchFamily="18" charset="0"/>
              </a:rPr>
              <a:t>Zu den wichtigsten</a:t>
            </a:r>
            <a:r>
              <a:rPr lang="de-DE" sz="2400" i="1" dirty="0" smtClean="0">
                <a:solidFill>
                  <a:srgbClr val="FFFF00"/>
                </a:solidFill>
                <a:latin typeface="Arial" pitchFamily="34" charset="0"/>
                <a:cs typeface="Times New Roman" pitchFamily="18" charset="0"/>
              </a:rPr>
              <a:t> Alpenpässen </a:t>
            </a:r>
            <a:r>
              <a:rPr lang="de-DE" sz="2400" i="1" dirty="0" smtClean="0">
                <a:latin typeface="Arial" pitchFamily="34" charset="0"/>
                <a:cs typeface="Times New Roman" pitchFamily="18" charset="0"/>
              </a:rPr>
              <a:t>gehören der Gotthard-</a:t>
            </a:r>
            <a:r>
              <a:rPr lang="de-DE" sz="2400" i="1" dirty="0" err="1" smtClean="0">
                <a:latin typeface="Arial" pitchFamily="34" charset="0"/>
                <a:cs typeface="Times New Roman" pitchFamily="18" charset="0"/>
              </a:rPr>
              <a:t>Pa</a:t>
            </a:r>
            <a:r>
              <a:rPr lang="de-DE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ß</a:t>
            </a:r>
            <a:r>
              <a:rPr lang="de-DE" sz="2400" i="1" dirty="0" smtClean="0">
                <a:latin typeface="Arial" pitchFamily="34" charset="0"/>
                <a:cs typeface="Times New Roman" pitchFamily="18" charset="0"/>
              </a:rPr>
              <a:t> und der </a:t>
            </a:r>
            <a:r>
              <a:rPr lang="de-DE" sz="2400" i="1" dirty="0" err="1" smtClean="0">
                <a:latin typeface="Arial" pitchFamily="34" charset="0"/>
                <a:cs typeface="Times New Roman" pitchFamily="18" charset="0"/>
              </a:rPr>
              <a:t>Simplonpa</a:t>
            </a:r>
            <a:r>
              <a:rPr lang="de-DE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ß</a:t>
            </a:r>
            <a:r>
              <a:rPr lang="de-DE" sz="2400" i="1" dirty="0" smtClean="0">
                <a:latin typeface="Arial" pitchFamily="34" charset="0"/>
                <a:cs typeface="Times New Roman" pitchFamily="18" charset="0"/>
              </a:rPr>
              <a:t>.</a:t>
            </a:r>
            <a:r>
              <a:rPr lang="cs-CZ" sz="2400" i="1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i="1" dirty="0" smtClean="0">
                <a:latin typeface="Arial" pitchFamily="34" charset="0"/>
                <a:cs typeface="Times New Roman" pitchFamily="18" charset="0"/>
              </a:rPr>
              <a:t>Sie haben gro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ße Bedeutung für den internationalen Eisenbahn- und Automobilverkehr.</a:t>
            </a:r>
          </a:p>
          <a:p>
            <a:r>
              <a:rPr lang="de-DE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Das Mittelland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-Es</a:t>
            </a:r>
            <a:r>
              <a:rPr lang="de-DE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zieht sich quer durch die Schweiz vom Bodensee bis zum Genfer See.</a:t>
            </a:r>
          </a:p>
          <a:p>
            <a:r>
              <a:rPr lang="de-DE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Der Schweizer Jura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hat viele Karstgebiete.</a:t>
            </a:r>
          </a:p>
          <a:p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Die Schweiz hat keine Tiefebenen,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nur Täler.</a:t>
            </a:r>
            <a:endParaRPr lang="de-DE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  <a:p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Die größten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und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längsten </a:t>
            </a:r>
            <a:r>
              <a:rPr lang="de-DE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Flüsse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in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der Schweiz sind der Rhein (mündet in die Nordsee), die Rhone und der Tessin (fließen ins Mittelmeer).</a:t>
            </a:r>
            <a:endParaRPr lang="de-DE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Für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die Schweiz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sind auch </a:t>
            </a:r>
            <a:r>
              <a:rPr lang="de-DE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Seen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charakteristisch-der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Genfer See, der Bodensee,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de-D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der Zürichsee.</a:t>
            </a:r>
            <a:endParaRPr lang="de-DE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nosime-hodinky.cz/wp-content/uploads/arnold-and-son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28596" y="357166"/>
            <a:ext cx="835824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de-D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Industrie</a:t>
            </a:r>
          </a:p>
          <a:p>
            <a:endParaRPr lang="de-DE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14282" y="1285860"/>
            <a:ext cx="85725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Schweiz ist arm </a:t>
            </a:r>
            <a:r>
              <a:rPr lang="de-DE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Bodenschätzen.</a:t>
            </a:r>
          </a:p>
          <a:p>
            <a:r>
              <a:rPr lang="de-DE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 gewinnt man </a:t>
            </a:r>
            <a:r>
              <a:rPr lang="de-DE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 Granit, Sandstein und Steinsalz. </a:t>
            </a:r>
            <a:endParaRPr lang="de-DE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der Spitze 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Industrie 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stehen der 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Maschinen</a:t>
            </a:r>
            <a:r>
              <a:rPr lang="de-D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bau, der App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aratebau und die Textil-,Chemie- und </a:t>
            </a:r>
            <a:r>
              <a:rPr lang="de-D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pharmaze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utische Industrie</a:t>
            </a: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Zentr</a:t>
            </a:r>
            <a:r>
              <a:rPr lang="de-D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 </a:t>
            </a:r>
            <a:r>
              <a:rPr lang="de-D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Basel und Gen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</a:t>
            </a:r>
            <a:endParaRPr lang="de-DE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Maschinenbau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 in allen großen </a:t>
            </a:r>
            <a:r>
              <a:rPr lang="de-D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Städten </a:t>
            </a:r>
            <a:r>
              <a:rPr lang="de-D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konzentriert.</a:t>
            </a:r>
          </a:p>
          <a:p>
            <a:endParaRPr lang="de-DE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 die Schweiz ist typisch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Uhrenindustrie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aber auch die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Nahrungsmittelindustrie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 den Exportwaren gehören Käse</a:t>
            </a:r>
            <a:r>
              <a:rPr lang="cs-CZ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Kondensmilch</a:t>
            </a:r>
            <a:r>
              <a:rPr lang="cs-CZ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Butter,</a:t>
            </a:r>
            <a:r>
              <a:rPr lang="cs-CZ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Schokoladen,</a:t>
            </a:r>
            <a:r>
              <a:rPr lang="cs-CZ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aber auch Konserven,</a:t>
            </a:r>
            <a:r>
              <a:rPr lang="cs-CZ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Suppen.</a:t>
            </a:r>
            <a:endParaRPr lang="de-DE" sz="2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Mikolajkova\Pictures\grain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85720" y="214290"/>
            <a:ext cx="850112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</a:t>
            </a:r>
            <a:r>
              <a:rPr lang="de-DE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LANDWIRTSCHAFT</a:t>
            </a:r>
          </a:p>
          <a:p>
            <a:endParaRPr lang="de-DE" b="1" i="1" dirty="0" smtClean="0">
              <a:solidFill>
                <a:srgbClr val="FF0000"/>
              </a:solidFill>
            </a:endParaRPr>
          </a:p>
          <a:p>
            <a:r>
              <a:rPr lang="de-DE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Schweiz </a:t>
            </a:r>
            <a:r>
              <a:rPr lang="de-DE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baut man  vor allem Getreide,  Kartoffeln, Obst  an .</a:t>
            </a:r>
          </a:p>
          <a:p>
            <a:r>
              <a:rPr lang="de-DE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Tierzucht  konzentriert  sich  auf  Rinder  und Schweine.</a:t>
            </a:r>
          </a:p>
          <a:p>
            <a:endParaRPr lang="de-DE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</a:t>
            </a:r>
            <a:r>
              <a:rPr lang="de-DE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zdrojů</a:t>
            </a:r>
            <a:r>
              <a:rPr lang="de-DE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de-DE" sz="2000" b="1" dirty="0" smtClean="0"/>
              <a:t>Justová, H.:  Deutschsprachige  Länder,  Fragment</a:t>
            </a:r>
          </a:p>
          <a:p>
            <a:r>
              <a:rPr lang="de-DE" sz="2000" b="1" dirty="0" smtClean="0"/>
              <a:t>Drmlová, D. a </a:t>
            </a:r>
            <a:r>
              <a:rPr lang="de-DE" sz="2000" b="1" dirty="0" err="1" smtClean="0"/>
              <a:t>kol</a:t>
            </a:r>
            <a:r>
              <a:rPr lang="de-DE" sz="2000" b="1" dirty="0" smtClean="0"/>
              <a:t>.</a:t>
            </a:r>
            <a:r>
              <a:rPr lang="cs-CZ" sz="2000" b="1" dirty="0" smtClean="0"/>
              <a:t> </a:t>
            </a:r>
            <a:r>
              <a:rPr lang="de-DE" sz="2000" b="1" dirty="0" smtClean="0"/>
              <a:t>:</a:t>
            </a:r>
            <a:r>
              <a:rPr lang="cs-CZ" sz="2000" b="1" dirty="0" smtClean="0"/>
              <a:t> </a:t>
            </a:r>
            <a:r>
              <a:rPr lang="de-DE" sz="2000" b="1" dirty="0" err="1" smtClean="0"/>
              <a:t>Německy</a:t>
            </a:r>
            <a:r>
              <a:rPr lang="de-DE" sz="2000" b="1" dirty="0" smtClean="0"/>
              <a:t> s </a:t>
            </a:r>
            <a:r>
              <a:rPr lang="de-DE" sz="2000" b="1" dirty="0" err="1" smtClean="0"/>
              <a:t>úsměvem,nově</a:t>
            </a:r>
            <a:r>
              <a:rPr lang="de-DE" sz="2000" b="1" dirty="0" smtClean="0"/>
              <a:t>, Fraus</a:t>
            </a:r>
          </a:p>
          <a:p>
            <a:r>
              <a:rPr lang="de-DE" sz="2000" b="1" dirty="0" err="1" smtClean="0"/>
              <a:t>Motta,G</a:t>
            </a:r>
            <a:r>
              <a:rPr lang="de-DE" sz="2000" b="1" dirty="0" smtClean="0"/>
              <a:t>.: direkt 3, Klett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www. </a:t>
            </a:r>
            <a:r>
              <a:rPr lang="cs-CZ" sz="2000" b="1" dirty="0" err="1" smtClean="0"/>
              <a:t>google.cz</a:t>
            </a:r>
            <a:r>
              <a:rPr lang="cs-CZ" sz="2000" b="1" dirty="0" smtClean="0"/>
              <a:t> -Švýcarsko-mapy,průmysl</a:t>
            </a:r>
            <a:r>
              <a:rPr lang="cs-CZ" sz="2000" b="1" dirty="0" smtClean="0"/>
              <a:t>,</a:t>
            </a:r>
          </a:p>
          <a:p>
            <a:r>
              <a:rPr lang="cs-CZ" sz="2000" b="1" dirty="0" smtClean="0"/>
              <a:t>hranice,obrázky-výběr</a:t>
            </a:r>
          </a:p>
          <a:p>
            <a:r>
              <a:rPr lang="cs-CZ" sz="2000" b="1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                                   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1750</TotalTime>
  <Words>470</Words>
  <Application>Microsoft Office PowerPoint</Application>
  <PresentationFormat>Předvádění na obrazovce (4:3)</PresentationFormat>
  <Paragraphs>79</Paragraphs>
  <Slides>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sklopřídavných jmen               v nej</dc:title>
  <dc:creator>MikMik</dc:creator>
  <cp:lastModifiedBy>Mikolajkova</cp:lastModifiedBy>
  <cp:revision>277</cp:revision>
  <dcterms:created xsi:type="dcterms:W3CDTF">2012-03-14T17:40:20Z</dcterms:created>
  <dcterms:modified xsi:type="dcterms:W3CDTF">2012-06-18T16:37:23Z</dcterms:modified>
</cp:coreProperties>
</file>