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6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tomanatoman.com/_catalog/toman-c975097101ab9d554233c74381ba9328/praha-hradcany_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8072494" cy="4929222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714348" y="1500174"/>
            <a:ext cx="8072494" cy="49552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Název školy: Střední průmyslová škola, Ostrava - Vítkovice,      příspěvková organizace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Autor: PaedDr. Hana Mikolajková</a:t>
            </a:r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</a:t>
            </a:r>
            <a:r>
              <a:rPr lang="cs-CZ" b="1" dirty="0" smtClean="0"/>
              <a:t>Datum</a:t>
            </a:r>
            <a:r>
              <a:rPr lang="cs-CZ" b="1" smtClean="0"/>
              <a:t>: </a:t>
            </a:r>
            <a:r>
              <a:rPr lang="cs-CZ" b="1" smtClean="0"/>
              <a:t>19.06.2012</a:t>
            </a:r>
            <a:endParaRPr lang="cs-CZ" b="1" dirty="0" smtClean="0"/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Název:  VY_32_INOVACE_8.1.15</a:t>
            </a:r>
          </a:p>
          <a:p>
            <a:endParaRPr lang="cs-CZ" b="1" dirty="0" smtClean="0"/>
          </a:p>
          <a:p>
            <a:r>
              <a:rPr lang="cs-CZ" b="1" dirty="0" smtClean="0"/>
              <a:t> Číslo projektu:   CZ.1.07/1.5.00/34.0125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Téma</a:t>
            </a:r>
            <a:r>
              <a:rPr lang="cs-CZ" sz="2800" b="1" dirty="0" smtClean="0"/>
              <a:t>:   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Praha-prezentace</a:t>
            </a:r>
          </a:p>
          <a:p>
            <a:endParaRPr lang="cs-C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učiva . Žáci se interaktivně, ústně i písemně seznamují s novým učivem.“   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://www.tomanatoman.com/_catalog/toman-904a9f26b325ca5bb610d3d3b9d40089/praha-vysehrad_35-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571612"/>
            <a:ext cx="3500430" cy="5286388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029588" cy="428628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 ist eine sehr alte stadt.</a:t>
            </a:r>
            <a:endParaRPr lang="cs-CZ" sz="3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8358246" cy="4929198"/>
          </a:xfrm>
          <a:noFill/>
        </p:spPr>
        <p:txBody>
          <a:bodyPr>
            <a:normAutofit fontScale="77500" lnSpcReduction="20000"/>
          </a:bodyPr>
          <a:lstStyle/>
          <a:p>
            <a:endParaRPr lang="cs-CZ" sz="2300" b="0" dirty="0" smtClean="0">
              <a:solidFill>
                <a:schemeClr val="tx1"/>
              </a:solidFill>
            </a:endParaRPr>
          </a:p>
          <a:p>
            <a:r>
              <a:rPr lang="cs-CZ" sz="2300" b="0" dirty="0" smtClean="0">
                <a:solidFill>
                  <a:schemeClr val="tx1"/>
                </a:solidFill>
              </a:rPr>
              <a:t> </a:t>
            </a:r>
            <a:r>
              <a:rPr lang="de-DE" sz="2300" b="0" dirty="0" smtClean="0">
                <a:solidFill>
                  <a:schemeClr val="tx1"/>
                </a:solidFill>
              </a:rPr>
              <a:t>Prag entstand etwa im 6. Jh. unserer Zeit .</a:t>
            </a:r>
          </a:p>
          <a:p>
            <a:endParaRPr lang="de-DE" sz="2300" b="0" dirty="0" smtClean="0">
              <a:solidFill>
                <a:schemeClr val="tx1"/>
              </a:solidFill>
            </a:endParaRPr>
          </a:p>
          <a:p>
            <a:r>
              <a:rPr lang="de-DE" sz="2300" b="0" dirty="0" smtClean="0">
                <a:solidFill>
                  <a:schemeClr val="tx1"/>
                </a:solidFill>
              </a:rPr>
              <a:t>Die Dominanten der Stadt bilden einige </a:t>
            </a:r>
            <a:r>
              <a:rPr lang="de-DE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Hügel </a:t>
            </a:r>
            <a:r>
              <a:rPr lang="de-DE" sz="23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der Hradschin, der Petřín,</a:t>
            </a:r>
            <a:r>
              <a:rPr lang="cs-CZ" sz="2300" b="0" dirty="0" smtClean="0">
                <a:solidFill>
                  <a:schemeClr val="tx1"/>
                </a:solidFill>
              </a:rPr>
              <a:t> </a:t>
            </a:r>
            <a:r>
              <a:rPr lang="de-DE" sz="2300" b="0" dirty="0" smtClean="0">
                <a:solidFill>
                  <a:schemeClr val="tx1"/>
                </a:solidFill>
              </a:rPr>
              <a:t>der Vyšehrad und der Žižkov.</a:t>
            </a:r>
          </a:p>
          <a:p>
            <a:endParaRPr lang="de-DE" sz="2300" b="0" dirty="0" smtClean="0">
              <a:solidFill>
                <a:schemeClr val="tx1"/>
              </a:solidFill>
            </a:endParaRPr>
          </a:p>
          <a:p>
            <a:r>
              <a:rPr lang="de-DE" sz="2300" b="0" dirty="0" smtClean="0">
                <a:solidFill>
                  <a:schemeClr val="tx1"/>
                </a:solidFill>
              </a:rPr>
              <a:t>Der </a:t>
            </a:r>
            <a:r>
              <a:rPr lang="de-DE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Vyšehrad</a:t>
            </a:r>
            <a:r>
              <a:rPr lang="de-DE" sz="2300" dirty="0" smtClean="0">
                <a:solidFill>
                  <a:srgbClr val="FF0000"/>
                </a:solidFill>
              </a:rPr>
              <a:t>-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hier sind die Ruinen der ehemaligen Burg-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Přemysliden-Residenz- und der Friedhof Slavín.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Auf diesem Friedhof sind berühmte</a:t>
            </a:r>
            <a:r>
              <a:rPr lang="cs-CZ" sz="2300" b="0" dirty="0" smtClean="0">
                <a:solidFill>
                  <a:schemeClr val="tx1"/>
                </a:solidFill>
              </a:rPr>
              <a:t> </a:t>
            </a:r>
            <a:r>
              <a:rPr lang="de-DE" sz="2300" b="0" dirty="0" smtClean="0">
                <a:solidFill>
                  <a:schemeClr val="tx1"/>
                </a:solidFill>
              </a:rPr>
              <a:t>Persönlich-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keiten des tschechischen Volkes begraben.</a:t>
            </a:r>
          </a:p>
          <a:p>
            <a:endParaRPr lang="de-DE" sz="2300" b="0" dirty="0" smtClean="0">
              <a:solidFill>
                <a:schemeClr val="tx1"/>
              </a:solidFill>
            </a:endParaRPr>
          </a:p>
          <a:p>
            <a:r>
              <a:rPr lang="de-DE" sz="2300" b="0" dirty="0" smtClean="0">
                <a:solidFill>
                  <a:schemeClr val="tx1"/>
                </a:solidFill>
              </a:rPr>
              <a:t>Der </a:t>
            </a:r>
            <a:r>
              <a:rPr lang="de-DE" sz="2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Žižkov</a:t>
            </a:r>
            <a:r>
              <a:rPr lang="de-DE" sz="2300" b="0" dirty="0" smtClean="0">
                <a:solidFill>
                  <a:schemeClr val="tx1"/>
                </a:solidFill>
              </a:rPr>
              <a:t>-hier ist die Reiterstatue </a:t>
            </a:r>
          </a:p>
          <a:p>
            <a:r>
              <a:rPr lang="de-DE" sz="2300" b="0" dirty="0" smtClean="0">
                <a:solidFill>
                  <a:schemeClr val="tx1"/>
                </a:solidFill>
              </a:rPr>
              <a:t>des husistischen Heerführers Jan Žižka.</a:t>
            </a:r>
          </a:p>
          <a:p>
            <a:endParaRPr lang="cs-CZ" b="0" dirty="0" smtClean="0">
              <a:solidFill>
                <a:schemeClr val="tx1"/>
              </a:solidFill>
            </a:endParaRPr>
          </a:p>
          <a:p>
            <a:endParaRPr lang="cs-CZ" b="0" dirty="0" smtClean="0">
              <a:solidFill>
                <a:schemeClr val="tx1"/>
              </a:solidFill>
            </a:endParaRPr>
          </a:p>
          <a:p>
            <a:r>
              <a:rPr lang="cs-CZ" b="0" dirty="0" smtClean="0">
                <a:solidFill>
                  <a:schemeClr val="tx1"/>
                </a:solidFill>
              </a:rPr>
              <a:t>                                                                                   </a:t>
            </a:r>
            <a:endParaRPr lang="de-DE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http://www.dantikvariat.cz/nahled/obr/obr_674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2781299"/>
            <a:ext cx="2857500" cy="4076701"/>
          </a:xfrm>
          <a:prstGeom prst="rect">
            <a:avLst/>
          </a:prstGeom>
          <a:noFill/>
        </p:spPr>
      </p:pic>
      <p:pic>
        <p:nvPicPr>
          <p:cNvPr id="10242" name="Picture 2" descr="http://www.styvn.estranky.cz/img/picture/102/rotund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928802"/>
            <a:ext cx="2643174" cy="2643182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9144000" cy="492919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alte Prag</a:t>
            </a:r>
          </a:p>
          <a:p>
            <a:r>
              <a:rPr lang="de-D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alte Prag,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d.h. Altstadt,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Kleinseite, Vyšehrad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Hradschin</a:t>
            </a:r>
            <a:endParaRPr lang="de-DE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hat viele Baudenkmäler.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 gibt es Kirchen im romanischen,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gotischen,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Barockstil,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Paläste und Bürgerhäuser im Renaissance- und klassizistischen Stil .</a:t>
            </a:r>
          </a:p>
          <a:p>
            <a:r>
              <a:rPr lang="de-DE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de-DE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Königsweg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 führte vom Pulverturm durch die Neruda-Gasse zur Prager Burg.</a:t>
            </a:r>
          </a:p>
          <a:p>
            <a:endParaRPr lang="de-DE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Altstädter Ring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steht in der Mitte der Altstadt.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 ist das Altstädter Rathaus mit der astronomischen Turmuhr.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astronomische Aposteluhr schlägt eine volle Stunde.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große Denkmal in der Mitte des Altstädter Rings stellt Magister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 Hus dar.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Kirche rechts ist die Teynkirche.</a:t>
            </a:r>
            <a:r>
              <a:rPr lang="cs-C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 liegt </a:t>
            </a:r>
          </a:p>
          <a:p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Tycho de Brahe begraben-ein bekannter Astronom.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www.vyletnik.cz/images/vylet/chram-sv-mikulase-df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3668528"/>
            <a:ext cx="2357422" cy="3189472"/>
          </a:xfrm>
          <a:prstGeom prst="rect">
            <a:avLst/>
          </a:prstGeom>
          <a:noFill/>
        </p:spPr>
      </p:pic>
      <p:pic>
        <p:nvPicPr>
          <p:cNvPr id="8194" name="Picture 2" descr="http://upload.wikimedia.org/wikipedia/commons/5/5d/FFridrich,_Praha,_Karluv_most_a_Prazsky_hr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14554"/>
            <a:ext cx="3643306" cy="2000264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143932" cy="500066"/>
          </a:xfrm>
        </p:spPr>
        <p:txBody>
          <a:bodyPr>
            <a:no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Durch die enge Karlova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Gasse kommen wir auf                                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Karlsbrücke. </a:t>
            </a:r>
            <a:endParaRPr lang="de-DE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8786842" cy="4643446"/>
          </a:xfrm>
        </p:spPr>
        <p:txBody>
          <a:bodyPr>
            <a:normAutofit fontScale="47500" lnSpcReduction="20000"/>
          </a:bodyPr>
          <a:lstStyle/>
          <a:p>
            <a:r>
              <a:rPr lang="de-DE" sz="3300" dirty="0" smtClean="0">
                <a:solidFill>
                  <a:schemeClr val="tx1"/>
                </a:solidFill>
              </a:rPr>
              <a:t>Die Karlsbrücke wurde im 14 Jh. von Petr Parler gebaut . Die Statuen sind im Barockstil .                 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                                                          Dann können wir </a:t>
            </a:r>
            <a:r>
              <a:rPr lang="de-DE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Kleinseite </a:t>
            </a:r>
            <a:r>
              <a:rPr lang="de-DE" sz="3300" dirty="0" smtClean="0">
                <a:solidFill>
                  <a:schemeClr val="tx1"/>
                </a:solidFill>
              </a:rPr>
              <a:t>besuchen.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                                                          Hier steht </a:t>
            </a:r>
            <a:r>
              <a:rPr lang="de-DE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Nikolauskirche, </a:t>
            </a:r>
            <a:r>
              <a:rPr lang="de-DE" sz="3300" dirty="0" smtClean="0">
                <a:solidFill>
                  <a:schemeClr val="tx1"/>
                </a:solidFill>
              </a:rPr>
              <a:t>unsere schönste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                                                          und größte Barockkirche.</a:t>
            </a:r>
          </a:p>
          <a:p>
            <a:endParaRPr lang="de-DE" sz="3300" dirty="0" smtClean="0">
              <a:solidFill>
                <a:schemeClr val="tx1"/>
              </a:solidFill>
            </a:endParaRPr>
          </a:p>
          <a:p>
            <a:endParaRPr lang="de-DE" sz="3300" dirty="0" smtClean="0">
              <a:solidFill>
                <a:schemeClr val="tx1"/>
              </a:solidFill>
            </a:endParaRPr>
          </a:p>
          <a:p>
            <a:r>
              <a:rPr lang="de-DE" sz="33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Dann gehen wir in </a:t>
            </a:r>
            <a:r>
              <a:rPr lang="de-DE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Neruda Gasse</a:t>
            </a:r>
            <a:r>
              <a:rPr lang="de-DE" sz="3300" dirty="0" smtClean="0">
                <a:solidFill>
                  <a:schemeClr val="tx1"/>
                </a:solidFill>
              </a:rPr>
              <a:t>. In dieser Gasse  lebte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 unser Dichter.</a:t>
            </a:r>
            <a:r>
              <a:rPr lang="cs-CZ" sz="3300" dirty="0" smtClean="0">
                <a:solidFill>
                  <a:schemeClr val="tx1"/>
                </a:solidFill>
              </a:rPr>
              <a:t> </a:t>
            </a:r>
            <a:r>
              <a:rPr lang="de-DE" sz="3300" dirty="0" smtClean="0">
                <a:solidFill>
                  <a:schemeClr val="tx1"/>
                </a:solidFill>
              </a:rPr>
              <a:t>Das Haus hat </a:t>
            </a:r>
            <a:r>
              <a:rPr lang="cs-CZ" sz="3300" dirty="0" smtClean="0">
                <a:solidFill>
                  <a:schemeClr val="tx1"/>
                </a:solidFill>
              </a:rPr>
              <a:t> ein </a:t>
            </a:r>
            <a:r>
              <a:rPr lang="de-DE" sz="3300" dirty="0" smtClean="0">
                <a:solidFill>
                  <a:schemeClr val="tx1"/>
                </a:solidFill>
              </a:rPr>
              <a:t>Schild mit zwei Sonnen.</a:t>
            </a:r>
          </a:p>
          <a:p>
            <a:pPr>
              <a:lnSpc>
                <a:spcPct val="120000"/>
              </a:lnSpc>
            </a:pPr>
            <a:endParaRPr lang="de-DE" sz="33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Endlich </a:t>
            </a:r>
            <a:r>
              <a:rPr lang="de-DE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Hradschin!!!!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</a:t>
            </a:r>
            <a:r>
              <a:rPr lang="de-DE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300" dirty="0" smtClean="0">
                <a:solidFill>
                  <a:schemeClr val="tx1"/>
                </a:solidFill>
              </a:rPr>
              <a:t>können hier die romanische Georgbasilika, den Daliborka </a:t>
            </a:r>
          </a:p>
          <a:p>
            <a:pPr>
              <a:lnSpc>
                <a:spcPct val="120000"/>
              </a:lnSpc>
            </a:pPr>
            <a:r>
              <a:rPr lang="de-DE" sz="3300" dirty="0" smtClean="0">
                <a:solidFill>
                  <a:schemeClr val="tx1"/>
                </a:solidFill>
              </a:rPr>
              <a:t>Turm und </a:t>
            </a:r>
            <a:r>
              <a:rPr lang="de-DE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 gotischen Veitsdom bewundern.</a:t>
            </a:r>
            <a:endParaRPr lang="de-DE" sz="3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tretivek.cz/images/externi/ravik/15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334064"/>
            <a:ext cx="4000496" cy="3523936"/>
          </a:xfrm>
          <a:prstGeom prst="rect">
            <a:avLst/>
          </a:prstGeom>
          <a:noFill/>
        </p:spPr>
      </p:pic>
      <p:pic>
        <p:nvPicPr>
          <p:cNvPr id="6146" name="Picture 2" descr="http://www.jcnews.cz/wp-content/uploads/2011/04/jcnews-Historie-N%C3%A1rodn%C3%ADho-Divadl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928802"/>
            <a:ext cx="3571868" cy="2857520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57158" y="1571612"/>
            <a:ext cx="714380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                 </a:t>
            </a:r>
            <a:r>
              <a:rPr lang="cs-CZ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Andere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Sehenswürdigkeiten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9144000" cy="4572008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  Das Nationaltheater - Architekt Zítek. Viele tschechische Künstler  arbeiteten hier  (Myslbek, Schnirch, Aleš,….)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Wenzels platz. </a:t>
            </a:r>
            <a:r>
              <a:rPr lang="de-DE" dirty="0" smtClean="0">
                <a:solidFill>
                  <a:schemeClr val="tx1"/>
                </a:solidFill>
              </a:rPr>
              <a:t>Er ist eigentlich eine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lange, breite Straße . Hier gibt es viele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Geschäfte,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Hotels 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Cafés,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Kinos,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Theater.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Hier ist auch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die Reiterstatue.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Nationalmuseum-</a:t>
            </a:r>
            <a:r>
              <a:rPr lang="de-DE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sind die historischen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und naturwissenschaftlichen Sammlungen.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bchistory.cz/nove-knihy/images/nove-knihy-bi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58"/>
            <a:ext cx="3143240" cy="3714776"/>
          </a:xfrm>
          <a:prstGeom prst="rect">
            <a:avLst/>
          </a:prstGeom>
          <a:noFill/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71538" y="214290"/>
            <a:ext cx="77153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zdrojů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smtClean="0"/>
              <a:t>Höppnerová </a:t>
            </a:r>
            <a:r>
              <a:rPr lang="de-DE" sz="2000" b="1" dirty="0" smtClean="0"/>
              <a:t>,</a:t>
            </a:r>
            <a:r>
              <a:rPr lang="cs-CZ" sz="2000" b="1" dirty="0" smtClean="0"/>
              <a:t>V</a:t>
            </a:r>
            <a:r>
              <a:rPr lang="de-DE" sz="2000" b="1" dirty="0" smtClean="0"/>
              <a:t>.:</a:t>
            </a:r>
            <a:r>
              <a:rPr lang="cs-CZ" sz="2000" b="1" dirty="0" smtClean="0"/>
              <a:t> Deutsch im Gespräch, SPN Praha</a:t>
            </a:r>
            <a:endParaRPr lang="de-DE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smtClean="0"/>
              <a:t>Höppnerová </a:t>
            </a:r>
            <a:r>
              <a:rPr lang="de-DE" sz="2000" b="1" dirty="0" smtClean="0"/>
              <a:t>,</a:t>
            </a:r>
            <a:r>
              <a:rPr lang="cs-CZ" sz="2000" b="1" dirty="0" smtClean="0"/>
              <a:t>V</a:t>
            </a:r>
            <a:r>
              <a:rPr lang="de-DE" sz="2000" b="1" dirty="0" smtClean="0"/>
              <a:t>.</a:t>
            </a:r>
            <a:r>
              <a:rPr lang="cs-CZ" sz="2000" b="1" dirty="0" smtClean="0"/>
              <a:t> a kol.</a:t>
            </a:r>
            <a:r>
              <a:rPr lang="de-DE" sz="2000" b="1" dirty="0" smtClean="0"/>
              <a:t>:  </a:t>
            </a:r>
            <a:r>
              <a:rPr lang="cs-CZ" sz="2000" b="1" dirty="0" smtClean="0"/>
              <a:t>Němčina pro jazykové školy 2 </a:t>
            </a:r>
            <a:r>
              <a:rPr lang="de-DE" sz="2000" b="1" dirty="0" smtClean="0"/>
              <a:t>,  </a:t>
            </a:r>
            <a:r>
              <a:rPr lang="cs-CZ" sz="2000" b="1" dirty="0" smtClean="0"/>
              <a:t>Scientia</a:t>
            </a:r>
            <a:endParaRPr lang="de-DE" sz="2000" b="1" dirty="0" smtClean="0"/>
          </a:p>
          <a:p>
            <a:r>
              <a:rPr lang="de-DE" sz="2000" b="1" dirty="0" smtClean="0"/>
              <a:t>Drmlová, D. a kol</a:t>
            </a:r>
            <a:r>
              <a:rPr lang="cs-CZ" sz="2000" b="1" dirty="0" smtClean="0"/>
              <a:t> </a:t>
            </a:r>
            <a:r>
              <a:rPr lang="de-DE" sz="2000" b="1" dirty="0" smtClean="0"/>
              <a:t>.</a:t>
            </a:r>
            <a:r>
              <a:rPr lang="cs-CZ" sz="2000" b="1" dirty="0" smtClean="0"/>
              <a:t> </a:t>
            </a:r>
            <a:r>
              <a:rPr lang="de-DE" sz="2000" b="1" dirty="0" smtClean="0"/>
              <a:t>:</a:t>
            </a:r>
            <a:r>
              <a:rPr lang="cs-CZ" sz="2000" b="1" dirty="0" smtClean="0"/>
              <a:t> </a:t>
            </a:r>
            <a:r>
              <a:rPr lang="de-DE" sz="2000" b="1" dirty="0" smtClean="0"/>
              <a:t>Německy s úsměvem</a:t>
            </a:r>
            <a:r>
              <a:rPr lang="cs-CZ" sz="2000" b="1" dirty="0" smtClean="0"/>
              <a:t> </a:t>
            </a:r>
            <a:r>
              <a:rPr lang="de-DE" sz="2000" b="1" dirty="0" smtClean="0"/>
              <a:t>nově, Fraus</a:t>
            </a:r>
          </a:p>
          <a:p>
            <a:r>
              <a:rPr lang="de-DE" sz="2000" b="1" dirty="0" smtClean="0"/>
              <a:t>Motta,</a:t>
            </a:r>
            <a:r>
              <a:rPr lang="cs-CZ" sz="2000" b="1" dirty="0" smtClean="0"/>
              <a:t> </a:t>
            </a:r>
            <a:r>
              <a:rPr lang="de-DE" sz="2000" b="1" dirty="0" smtClean="0"/>
              <a:t>G.: direkt 3, Klett</a:t>
            </a:r>
            <a:endParaRPr lang="cs-CZ" sz="2000" b="1" dirty="0" smtClean="0"/>
          </a:p>
          <a:p>
            <a:r>
              <a:rPr lang="cs-CZ" sz="2000" b="1" dirty="0" smtClean="0"/>
              <a:t>pozn. : mnohé části,pasáže autorsky vytvořené jako výukový materiál</a:t>
            </a:r>
            <a:endParaRPr lang="de-DE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www. </a:t>
            </a:r>
            <a:r>
              <a:rPr lang="cs-CZ" sz="2000" b="1" dirty="0" err="1" smtClean="0"/>
              <a:t>google.cz</a:t>
            </a:r>
            <a:r>
              <a:rPr lang="cs-CZ" sz="2000" b="1" dirty="0" smtClean="0"/>
              <a:t> –Praha- mapy,obrázky-výběr</a:t>
            </a:r>
          </a:p>
          <a:p>
            <a:r>
              <a:rPr lang="cs-CZ" sz="2000" b="1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                                             </a:t>
            </a:r>
          </a:p>
        </p:txBody>
      </p:sp>
      <p:sp>
        <p:nvSpPr>
          <p:cNvPr id="2050" name="AutoShape 2" descr="data:image/jpeg;base64,/9j/4AAQSkZJRgABAQAAAQABAAD/2wCEAAkGBhQSEBQUEhQVFBUVFBUXFBUYGBgWFRQXFRUVFBQVGBQYGyYeGBojGhQUHy8gIycpLCwsFR4xNTAqNSYrLCkBCQoKDgwOGg8PGiwkHyUtLCkpKSwqLC0pKSwpLCwsLCwtLCwsKSwsLCwpLCwsLCwsLCwsLCwsLCwpLC0sLCksLP/AABEIAOEA4QMBIgACEQEDEQH/xAAcAAABBQEBAQAAAAAAAAAAAAAAAgMEBQYBBwj/xABBEAABAwIEAgcFBgQFBAMAAAABAAIDBBEFEiExQVEGEyJhcYGRBzJCUqEjYpKxwdEUQ4LwMzRTouEVJGOTFnJz/8QAGgEAAgMBAQAAAAAAAAAAAAAAAAIBAwQFBv/EADERAAICAQIDBgUEAgMAAAAAAAABAgMRITEEEkEiUWFxkfAFE4Gx0TKhwfFC4SMzYv/aAAwDAQACEQMRAD8A9xQhCABCEIAEIQgAQhCABCEIAEIQgAQhCABCEIAEIQgAQhCABCEIAEIQgAQhCABCEIAEIQgAQhCABCEIAEIQgAQhCABCQXpBceaXIDyE0H80oSIyAouSDIi3NNEpWyR0SJTXgpgOXQVKYD2bVKSGu0uUwcUhvbrY78s7f3Up95BKQmW1bDs4eqX1reY9VOUThi0LgK6pIBCEIAEIQgAQhCABCEIAEIQgAQuLqjIHCUkyLrgmXNSZJHsyac5cD1xxQ2BwvXWlNlyRmVXPgbA656SJEhFkvM8k4Q8XpBK5dNzVLWi5Kly7wS7h5gTc1W1mriBZZPH+n8cIIabuOwGpPgOKwGI4/UVLjmcWtPwg6+ZG3l6qmV6S7J0+G+GW3PtaGu6W9MY3y5Aetja3/CBIY+Qk3MpG7WgCzeJdcg2Cy8dPDMbubTtPAGNrGD0F/MqFHRgDX0C4YzyWOy+U+p6Cj4bTVHG772TTA6I3jEkffDK7L6XI+ifh6SVLdqi/3ZYwf97Mp+iqspG1x3hDqp3Eh3iNfVKpz7/f7lz4CmX+K+mhpqfp9UstnhbIOcMlz+B4B+qtqT2pRXAkc+E8pWuZf+rVv1WA64cQR4bJ6Mlws1wd90/sVar5Lf39zHZ8Ig/0v1Wftg9eoOlbZBdrmvHNpDh6gqzhxlh30+q8CnwrK67WujdvmZdh8dNCpNN0jrYfdmEo+WUa/jGq0w4jOz9TmW/CbFqo58n/AA8ftk+gY5g7Y3S141hntYyWFTA9n32HO30Ov1Xo3RrphTVgtDM17uLdnj+k6rXCzO6OPZU4PD/DL9CEK0pBCEIAEIQgASHuslIISbkjYlTT5EtzUy5qSTZKDOm3PXHFNvKyzsLYxBz0dYo75ENWT5uXoXcmhJEqUZgBcmyo8Xx+OnaXOcBbmbLzfGOnc1US2nBy8Xm4aPDiVbGcvexdXwrm1nTPq/Je0b7H+ncMAIDgSO/T1Xn2I9LKiqPZuxh4kfk39SqyHDNc8ri93M7DwGwUszAaBVTsz4/b35nouF+Hxr1xj7+vT6eo3FQgak3J3cTdx81Ja0DZRC4lcuqmm92dRQwsInA23XTWtGyr3XSMij5ae43IupKdO07lJL296YyIsE3KieVCzKFwSJOUIDuSbCJwjRUuJN6trQ/qiB2g5nWBx533CeqsKhABku7M0EPibYC/MEqijaALv34N4nxPBdqcVyN7bsreDeJ8AqXFt9kxTr5e0pYXX+zlVQMDj1b848CD6FVr6eBjgXXDwbh0bsj2ngQ4KDVY3JM7LEC0HYD3j5rcdAPZkZgyeo0a4B7W8SDsfPfzW6FM47vXuW5zeI+IU2LlaUl3v+O9+noei9AKySSjaZHvksTlfIAHlu4DrbkbZuK0iZpKVsbAxgs0bBPLpwTUUnueUscXJuKwgQhCYQEIQgASJEtNPCVgNuKZe5PSbKJM9ZrpYLIrIh8llGnqwGkuNmgXJ4ABNVEmqoOlVU6OAuHA39NQuRO7MuU6NVHO0u8ZxX2hQwamGUjmcjSfBjnZj6BZbFfay52lMxwPzPsAPEBYOqqjPOXPN7u48BdbvDOirJqVjgzL7wJbsS0lp0Pgt7qhUk5LUVZbbhttl7sytXWyzSdZVEzDgA4Bo8Gq0pcVjHuOMZGwcLDyI0SMQ6HPjJyk/kfTZU81FIzdt+8aH/lDVdqxn35bHSpudH6Vo+/X90k/ubJmItePtoQ4f6kZyu8eRSzg8cmtPK0n/Tk7D/AHYrDQVrmHsuLTyPZP7FWUePH+Y0HvHZd+x+iolw0o/pN1fG1vry/uvfkW1VSOYcr2lp7/AO9UyIil0uOXFg64PwPH7/opGdjucZ9WfuFQ+aO6OnCzKytfIidWeKMimfwj7i+x+Iaj6KypcOjY0yktmY34Rdva4B3G3HySO1ImVqiUGXuQQeS0FUxkkbXRtZEbkOBdZvMEX1Ve7DyHHrDlA87+ClWoiNqa108CDT0jpHZW/wDA7yeCkSRMi912Zw3d8I8FzEcTbHHa4YzkPeee/msrXV7n6Hst4N4nx/ZaKq5W+CM3E8bGhdrfu/Pd73LCtxsXtF2jxcdh+6rYqOSd+lzzcdR4D9tlZYR0ZfJYvblZ8uxPif0Wyw+gZGAGtBtufhHmOPgtDnCnSG55666zif8Asend7/vyK7CujjYIpHHRwifqdTfKV7J0dkYaePqyC0RxgWIOmQWFhtpZYLCsPdKS7aMA5pDoMvxWOzW248U57P62eOqbSSMDWQxyFk+Rw/iobgQC9rdkEm51Nh33t4Zt5lI5/EvZI9NQkNkulrdnJjBCEIAEIQgBEhTJKXKmJCqZSwMkIe9RZiniU1KufbLKNEFhlfKeaqsbpRJA9u9wfqrCscFWzz676G/BcOyeJHYoi9GjxKjo/tgw6HNbzBsV7t7O6cf9NjLmlzXPmcDa/ZMrgD4aX815n0swIxufNH7rr3PGNx0z6fCRvyWw6Le0CKCCKB3ZbGxrGkatcAN79+/mvQ18RCxKZmt4Szl5K1s8+u3v6bmwq8OaRfJnbzZYkeLf29FQVXReGYnq3C43bsR4sOo9Fo6TFIZu0x2Vx+JpsT4jZ3mE5WUWcfaRtnFtHN7Eo8NR/tcPBO6a7NYmJW21PDyeYYr7P3D4cw9Vka7oy6O9sze7cei9wbAb5YajUfyZ23Pk42f9SFDr6XhUU7m/fj+0Z4m3aHmFW4WV7M0R4mE/1o8GfE9m407tR5tKfpsYtxI+o9Dt6r1Os6GwzDNE5rhzab+oWSxToI8X0v3jQo+dCWliwaq5SjrVL6P3kZwvHMpDmmxGuhuPNp1/NWz8UjldmLcodpJ1Z0Pfl4eCxdRgckZuL6cDokw4o9hs8EHmf3VU+FjPWDN8OOWf+aOH39PX8mwkyh923c0e7fQnvIVTi2OBhsO3Jy4N8T+ir6vHXPZZvZbxf8R7m8vHdR8IwKWqcGxtIbxPPvv+qirhlHtWBxPxDHZp37/x+dvMjNL5ZNLyPPo39ltsB6GCMCWfVx20uT3Mbuf72Vz0b6KsiH2YDzxkP+GDxtxlcNdtOZWhrY2U4DpC5z3aMbvLKR8LW7NaO6zRxVs5uWkdF79Di82HmTy/fq/EpZqUBpc+0bAPduBpze4fkPUqDLXxNs6a4jOjImj7Sbuy6ZW92nfbZVuL466SXK0CSQHSMG8FOeb3fzH/ANhVL5sstg4yzO0fIfh7hwAHJZ8Y+/v8+neY7+N5dIm4wzpIzrGGp/wcwAgvdsJJsx73fzbG2h7Lb3Gy9GFSHAFpuCvD56AiCQE3IDru+bTT6r1TolUGShged3Rtd6jX63VtN0pp9yM9Fjsy2X8ciltddVjXaqfA7RbaZ50LZxwOoQhaSsEIQhgMyFRpSpT41FlCzW7DxGXNUeUc1KubKBO/ndc67CRqr1ZBrQ3W91TVJFrjfkrGeQ3vuqmoks7XmuDbLmkdzh4tDUp4EBZ2v6FZrupnBhOpYdYyfD4fJaFjh/fJMYpjQpmZzqNr6eWieidkZ4r3f7l92Ixy+nUxj3VdE672PjHzN7cZ/ZanAfasQbSguAtdzbkD9fos/ifTt04MYd1TT7zvjcOTRs3xVS7DI3AdX2SNiCbr0EdFmxYfhseet+JQ5uWxZXitfVHu+HdIaasZoWSDk6xIPnsVLbh5b/l5nN/8cn2sfhqc7fJ1u5fPUD6iM3sTb4mnK8f1DfzWkwf2kzRkNc7Nb4ZOy/wDtj9FoVkl4hGqm/Wmf0fv7ZPU62nbe9TTuY7/AF4C5404ksAkHm0jvTbMNc9maCZlQz71sw7s7Rv4hQsC9pEMtmuJY75Xaeh4+Sv5KGnnOe2WS2kkZLJNfvsIJ87hN/x2FU4W0vtIzFdho/mxlmu7hpfbR40P0VBivR6ENvlBH5/uvRJaWpYOy9tSz5X2jltyEjRld5tHisZ09xOOOlmywPhla34wWgk2b2Mt2yHXe9lRPhcPssthxTxhnnlF0bbUzkRDKxrrXAzF7xrlYzZ1hudAL7r1HC8BGUNLQ1mlom7H/wDR3xn7os0d+6e6LdHGU1JG1oaD1TXTP0BJIDnFzzs0X+i5iuOtbCZOsNPSj3p9pZ+TKdu7Qfn3PCw7SZxcnrshOfC8WPYnjjYA5kWR8jB23ONoKcf+Qjd1toxrzsF5jinSB9VI5sDnnPpJUO0kmA+FnCKIfKPz3jYrjL64hkbOppWH7OEH3vvyHie/v81FfLp1MGp2e8beA7ks3jsr/S8zDdf0R2SqEY6mn3+J4+tv3SoGtiGp7R48U07JTttu478yq+CqJfmdqRq1vDz7ksa+ZPG3f1ZkhXK14j/Zd4tihbA9x0MgyMHP5neAH1K9L6KdKqOOipoXVEbXsiY1wcclnWuR2uV7LyGaziC8ZncD+QA5Dkp2B4bJXTfw7XHqgQ6ok4BoPug8zsO/Xgnrgox5V9TtvhPkQTk9eiR7uyoBsQQQRcEG4I5gjdWNIVnoHNY1rGWDWNDQBwAFh9LK6wx/BNQtSmzYsUIQt5nBCEIA45QpXKVIFEmCz27Dx3IckxUKolt/d1KqHW2VdUuPJcLiLGkzpUwTZDmqSCL2tvpuqmqlu8kKwq4uO/qovU8SLrkybzqdirlSyRCEt+DslFngOuOOthx32UuSjIAuNxcJ+jgIO26mLlF6DWTUoHnuLez7q5mtbqyW/VHi14GYxnxaCR4ELP1uCz07tjp6r1zpTiLWNhjBBndPA6Nts2X7QNzvtqG6uHfew7tFUYNDJGBJ2vvmxBPMke74Gy9Pw8rZwUnr5nmroV8zR4PS9KnN7MkYPeNCPJTHVdPONQL9+hW9xz2YMcCWWIOx/wCQsFi3s+liJLQTbn+6h11ZzrFmV8N1h+xFkwt7B9k67fkd2h6FTMM6ZT0xAu5gHA3ez195v18FUQVksBtIHW7xdThiUUos6wPPcfumakv1LK71uPDi7quy9V4npvR72msksJdCbDMDdpPcf0NirTp0BWYXU9W4OtFnAG/YIebjwBXi02EEdqJ3m07+PPzUjDekFRT73LdiNtDuLHQjuTwl1i8+HU0wsov/APL9V+fQ9TZi8Qw2GqqS1tOI4yyBuvWvtpmHxuLgbM90bm9tPNMWxebEp+tm7Mbb9XFfsRt8eJ5u47bKvpg+pysLnCngz5Gn3Yw5xcR46qblM3Yj7ELNC7i7++SLbOXRfV93+zn3W47KGQ50h6qHRvxP5/8AHcnJ6pkDMkeruLkVtc2JvVxeZ/5VKW5j9Sq4V8+r0Xd3+LM8IObwcLy8knX++KdZ2Rc7/mmXO4DT9UqNjnFoaC57jZjeZWto7lEI0rPUfpqSSd5ZGNQ1z3ngxjRdxJ4f8gL0zo5C2mpImtFszQ5x4ve4XLjzAByjuaearcFwQQ0s0YIDnRn+Il7y02jaeQvfw7yExTYj1gYSbOyatHwZeyQflNwfTuU1pWJoptlJyzI2eHVJLv78P1Wuwth37h+6xfRqPMBdb+hjsweCZV8rKZSySUIQrSsEIQgBEmyiyqW5RntuqZrQZFfK3dQ5Gd/0Vo+NRXQ3XIuqZtrngqZIdfFcfTE6cNyrJ1ImJmZQSeA/Jc+VDXQ2RuzsV0zA0anbjdZLHfaC2IujgZ1kmXsuvdrObnNGum9uKpulnTZ0shjgIGpBfwHOx4+KrMOpowOy65OrnH4itdPBqC57F5L8lnM7ezB+b/he9CZhHSlsdRHJNmeGv61zjYvlmsWte/gGsBOVg2ueK9Ww/pNTVQzRvyvt7zDlcO5wP6gheMV2HB17aHmOKqg2WFwc0uaRsQSCPAhdSL5l2Xg5VlFlT11R7/J1rLuYM4NtYS1kn9UL/spPLKU3T4wyVxY9okcPeDGlkze99LJ2vNhcNV5dgHtNmisJh1jeYsHemzvot9RY/SV7A12V5GoB0fGeY2ew97SpdjWliK44f6XqSK3onBUtLoy13O24395p1afELA497My25jv5L0E4dKwh0b+vAHZ61xbM0cmVjBmPhI13eVLjxbZsoIJtZswbG89zJ2/Yy+FwVCgt63gdz6TWTwWSjnpzx03sptLUtmt1vuj3uBHiP1XrWPdHYKhrgOxIATlcMrvwn3h3i4XiVfSOY6Tk2RzPNuilJz0lo+8z21RWsTYQUXXM0HVUrTlzD4jwH7u9FV4vW5CYoxYDTT9FAwvHXiN0Z1aWkft6JiWq2tq6254DmqI8O1PtbLb8mP5bcuVIjucb29SeCW1l9Bt+Z5rtNTF5sNuJ/UqVVRBgIB2Gp5d3itTkk8I73DcMq4OT9SLI0DbXuG7jwAWs6OYMYu0bde8cdREzifHh3nTYFQ+jmD6iWRt3HSFnK/HuPG/AarUSNEbHNcbADNUSbcNGDiNPQd5VcnzaLb7+As5ZeffmdnrWxxjTMwG0TOM8nzEn4Qbkk8ieAUPDqA3JOpe4ue+2hdtcDgBawHcmKRz6iYPAt8LGfIzg3uJ0JPgFusLwkMA0uVvqSrWu5km+ovA4MrRpy87LaUvui/Ifkqugw+2p8lctFglzl5KmdQhCkgEIQgBqUqK9Spgojws9g8RBXA1KypQYVm5clmRqd2VjnHYAn0XgfS3pvLUSPjDy2LMRoSCbG3ovbulsrmUNQRv1brei+cDRl1svy3PcALkkqyEI82X0LY8zg8F7gvQ8TxuOYtcx2Vw4ajM0jxBH1XanoRKz3XE+C9H9nOHFtI6WRzWuneHMa+wPVxtEcZIJBBIBPmFfVGHEi5ga8c43D8jb81D+bumSp1rTB4XLhdQzifX+wmTUSt95twvXq2jp/j6yEn52EN/FYj6qun6JMlF4nxv8CNvJJzyX6ol8bF/jJr34nlUk7HbjKiLQ3Y+xGxvYjwPBbeu6DPH8vz3VFU9EnN3aR5KyN0BLKfma6fb/AEWWBe0eenIbMOtb36P/ABDR3n6r0HCem9LUjIXBpduyQBubusey71XjE+EObsSmBFKzbUciLj0KnkhLWLwUOu6HTKPoN+FtyEMd2bE5D2mDllB1Z/SQvFOk8mUuittK9+9/e13/AHTNH0uqoRaOSSO3AG7fwPuB5WUCtxaSc3leXG5NyAD9OCmFc8rJTKWVjGCJTSEHQXvpZWFJhznkAeZSKGMA3OqvW4y2KMloGYiw7rotslnEUdDheGio88yPVWhAjjN3nfu5kruD4b1hzye43tC9+0f9Q93IcU5gmCGdxc++W/b++fkHdzPlzW0oqcBomcLsDgIGD+dJsHAcWg3A4aF2wCpS6L6sa63OnTovfv8AnlPSmJoJFpXg5GnXqmcXO7+fM2HAqixCp6+QQxXLGu1O/WvvqSeIB9T4Kdjta4ExNN5pLGV4+EbBjeXEN7ru4q86K9HBG0OcBmtYD5RwAWmKUFzehjeWyb0dwPqmjS7juVqKWG1h6pNPBx4qbGxVOxtitImQBPqMxPsK1Q2KGKQhCcgFwrqEAMvsmXJ14TRVExkJJQ1y4SkFUOWB0hrEoRJE9h2cLFeaVnQhlPHK58ZnibG8ta1waWENcQZWut1rWnUWcNvdK9Pusl7ScXyUv8OzWercIYxxs8hr3eFjb+pRHWQ/M1HA/gXSindDCzrmtf1UYLJPs3EhgBs2QDML8rq5MEZ1dG0feALD5OZZPHC4XRNikiZI1rWts5ocLNGXiFUydA6XeHrqU84JXxj/ANdy36K3PcxPNFq2lv7srx3EiVv+8ZvqoFX0ZZIbvhgefmAdC/8AEL/mFBPRutj/AMGubKBs2phBP/tiId9Ef9TxGH/Eo+sA3dTzNk8+rkDXeV1OX5hp3nJejrm6slqoe42qGaeOY28woUlJUi9n00/cc0Lz5HML+int9osDDafrKc8p4pIv9xBb9Vc0uN01SOy+KUdxbJ+SVxg90MpSWxhKqjIuZqOZoG7mtErfWIk/7VVuoaR5s2UNO2V/ZN//AKvsV6mcJiOrM0Z5se5v02+ijVOCvcLGRko+WaJrx+IWKqdEehar5Lc8wm6HX2yuHBVlR0QGt2W7xovS5uizW7UrW/eppTGfwOsFDmosunWTx900WYfiaP1VbrnHZlqvUt0eaP6EX9x5aeRF/wArFVtJgjzUdVcE2uXX0a3nrx5BeqVdK8sJjMEp+46zh/SbrG4XTv8A42oi6vNM8x5QdQ0Zblxt8I3PhbimjZPDTfQMRTTRfYPhYI6snJBG28ztsrLXyZvmcLk8m34kKfimI9WwVDm2c4dXRwbZWkbkfCSAC75WgBS44omRHM7LSU13zPdvPMDdxPzNa7hxfZuzUxgeEyVkxq6hpaCLQxH+VHuAfvu0c4+XBW1pbvYom9Rjor0aN+um7T3HMSeJO57hy7gttDS2T0UAHBOquyzmYbHGNT7AktYnWtU1xYkmPMCeaE1GU6FtRSzqEITkAhCEAIkamnRp5zwASTYDcngshj3tXoKW7et6540yRdvXkXe6PVK1kkv3tXGhYGPpnitbrRULYYztLOT6jNYHyBSz0FxCpH/e4i5rTvHA3KPC+g+iyyq13LFItelXtBpqIFpcJZuELCCb8M7howeOvcqXoX0cqKip/wCpV4s8j/t4iLZGm9nZT7oAJyg6m5JV7gXs9o6Qh0cWeQfzJDnffmL6N8gtFZK5KOiROM7gSuFyEWVDyOczpQkSHxJBYlzJE4TJLpbixsRyOo9CqOv6HUMxu+miDvmYOqf+KOxVjmXQ4pvnSD5aKD/4W6P/ACtbVQ8mucJ2ekgv9V0MxWLZ9JVN+818D/UZmrRXXMylWsjlKD/5hPH/AJnD6hnN8OWoZ49g5reSl0XT6hkOX+JZG75JbxO8LSAK3Y9IqqCKUWkjY8Hg5od+YV8ZpiNDE+GxzdvLFJyc2xPk5v7rA4zQvpaqKbMYhO3qqi3aNNA57Wwyud82a4LjfV33Vq5fZ/R3zRMdA75oXvhI/AbfRZ/pFgs8LRBDVyTSVruq6uZkcl2BpD5C/LmDY2cddTzKbCYZaHYqUV9SIowBQ0Lg2w92edmw+8yP6nVbWOMNFhss/gOG1VDTsgEUMzIwQHRvMUjrkkkte0tJ15rQNJIBIIJANja45g2VVumi2GjqLCUGoYxPRsUQhkhs7E1KulWSo41rUcaIqbFRs4pxCFbgUEIQpAExX1Jjie8MdIWNLgxls77C+VoJ3KfXFDA8bfFiOOz2kbJR0TTq0hwv5Gxlefwj8/Qej/QCjo2jqYWl4GsrxnkPfmO3kAtGmy0pSRsptyfexNOaq5IlDBK4WpwsXeqKz8jZZkaASrJwRI6pSq2RzDDlyydcxc6u6RweRuYaITZapXUrn8OkdUhlNEUtXeqT/Uo6tJ8t9SecbbHZOBOBiBEVcq2thHLIAJBhGYOsLgEA2FwDa4B4XsPRSA1dDVfyCcwyQhsKlmJcbGm+WupHMcZCumJOoVyikLkbYxLXUIxqQCEITACEIQALi6hQ0BxdQhCQHELqFGAEGNKAXUKcAJ6sLjo0tcUYAjuYlMZdOFiUAlS1JyJDF0sCUuFNjBA0YEkwJ9dUKKZORqOPmlPaloTYIEhuiRkN06uKGiTqEITEAhCEACEIQAIQhAAhCEACEIQAIQhAAhCEACEIQAIQhAAhCEACEIQAIQhAAhCEACEIQAIQhAAhCEACEIQAIQhAAhCEAf/Z"/>
          <p:cNvSpPr>
            <a:spLocks noChangeAspect="1" noChangeArrowheads="1"/>
          </p:cNvSpPr>
          <p:nvPr/>
        </p:nvSpPr>
        <p:spPr bwMode="auto">
          <a:xfrm>
            <a:off x="63500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2683</TotalTime>
  <Words>496</Words>
  <Application>Microsoft Office PowerPoint</Application>
  <PresentationFormat>Předvádění na obrazovce (4:3)</PresentationFormat>
  <Paragraphs>90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Snímek 1</vt:lpstr>
      <vt:lpstr>Prag ist eine sehr alte stadt.</vt:lpstr>
      <vt:lpstr>Snímek 3</vt:lpstr>
      <vt:lpstr>Durch die enge Karlova - Gasse kommen wir auf                                         die Karlsbrücke. </vt:lpstr>
      <vt:lpstr>                 Andere Sehenswürdigkeiten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393</cp:revision>
  <dcterms:created xsi:type="dcterms:W3CDTF">2012-03-14T17:40:20Z</dcterms:created>
  <dcterms:modified xsi:type="dcterms:W3CDTF">2012-06-27T19:10:30Z</dcterms:modified>
</cp:coreProperties>
</file>