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1" r:id="rId5"/>
    <p:sldId id="262" r:id="rId6"/>
    <p:sldId id="260" r:id="rId7"/>
    <p:sldId id="263" r:id="rId8"/>
    <p:sldId id="264" r:id="rId9"/>
    <p:sldId id="257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72605-5E3F-4B8B-83A3-5E63BED45C27}" type="datetimeFigureOut">
              <a:rPr lang="cs-CZ" smtClean="0"/>
              <a:pPr/>
              <a:t>28.6.2012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FBE4B-9DBC-4F0C-A07A-FFEBC16D01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72605-5E3F-4B8B-83A3-5E63BED45C27}" type="datetimeFigureOut">
              <a:rPr lang="cs-CZ" smtClean="0"/>
              <a:pPr/>
              <a:t>28.6.2012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FBE4B-9DBC-4F0C-A07A-FFEBC16D01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72605-5E3F-4B8B-83A3-5E63BED45C27}" type="datetimeFigureOut">
              <a:rPr lang="cs-CZ" smtClean="0"/>
              <a:pPr/>
              <a:t>28.6.2012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FBE4B-9DBC-4F0C-A07A-FFEBC16D01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72605-5E3F-4B8B-83A3-5E63BED45C27}" type="datetimeFigureOut">
              <a:rPr lang="cs-CZ" smtClean="0"/>
              <a:pPr/>
              <a:t>28.6.2012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FBE4B-9DBC-4F0C-A07A-FFEBC16D01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72605-5E3F-4B8B-83A3-5E63BED45C27}" type="datetimeFigureOut">
              <a:rPr lang="cs-CZ" smtClean="0"/>
              <a:pPr/>
              <a:t>28.6.2012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FBE4B-9DBC-4F0C-A07A-FFEBC16D01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72605-5E3F-4B8B-83A3-5E63BED45C27}" type="datetimeFigureOut">
              <a:rPr lang="cs-CZ" smtClean="0"/>
              <a:pPr/>
              <a:t>28.6.2012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FBE4B-9DBC-4F0C-A07A-FFEBC16D01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72605-5E3F-4B8B-83A3-5E63BED45C27}" type="datetimeFigureOut">
              <a:rPr lang="cs-CZ" smtClean="0"/>
              <a:pPr/>
              <a:t>28.6.2012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FBE4B-9DBC-4F0C-A07A-FFEBC16D01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72605-5E3F-4B8B-83A3-5E63BED45C27}" type="datetimeFigureOut">
              <a:rPr lang="cs-CZ" smtClean="0"/>
              <a:pPr/>
              <a:t>28.6.2012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FBE4B-9DBC-4F0C-A07A-FFEBC16D01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72605-5E3F-4B8B-83A3-5E63BED45C27}" type="datetimeFigureOut">
              <a:rPr lang="cs-CZ" smtClean="0"/>
              <a:pPr/>
              <a:t>28.6.2012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FBE4B-9DBC-4F0C-A07A-FFEBC16D01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72605-5E3F-4B8B-83A3-5E63BED45C27}" type="datetimeFigureOut">
              <a:rPr lang="cs-CZ" smtClean="0"/>
              <a:pPr/>
              <a:t>28.6.2012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FBE4B-9DBC-4F0C-A07A-FFEBC16D01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72605-5E3F-4B8B-83A3-5E63BED45C27}" type="datetimeFigureOut">
              <a:rPr lang="cs-CZ" smtClean="0"/>
              <a:pPr/>
              <a:t>28.6.2012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159FBE4B-9DBC-4F0C-A07A-FFEBC16D01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5972605-5E3F-4B8B-83A3-5E63BED45C27}" type="datetimeFigureOut">
              <a:rPr lang="cs-CZ" smtClean="0"/>
              <a:pPr/>
              <a:t>28.6.2012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59FBE4B-9DBC-4F0C-A07A-FFEBC16D010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brightnessContrast bright="-71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1628800"/>
            <a:ext cx="8229600" cy="468052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cs-CZ" sz="1800" cap="none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/>
                <a:ea typeface="+mn-ea"/>
                <a:cs typeface="+mn-cs"/>
              </a:rPr>
              <a:t>                                        </a:t>
            </a:r>
            <a:r>
              <a:rPr lang="cs-CZ" sz="2000" cap="none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  <a:t>Název </a:t>
            </a:r>
            <a:r>
              <a:rPr lang="cs-CZ" sz="2000" cap="none" dirty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  <a:t>školy: Střední průmyslová škola, Ostrava -      Vítkovice, 	                                          </a:t>
            </a:r>
            <a:r>
              <a:rPr lang="cs-CZ" sz="2000" cap="none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  <a:t>         				příspěvková </a:t>
            </a:r>
            <a:r>
              <a:rPr lang="cs-CZ" sz="2000" cap="none" dirty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  <a:t>organizace</a:t>
            </a:r>
            <a:br>
              <a:rPr lang="cs-CZ" sz="2000" cap="none" dirty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</a:br>
            <a:r>
              <a:rPr lang="cs-CZ" sz="2000" cap="none" dirty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  <a:t/>
            </a:r>
            <a:br>
              <a:rPr lang="cs-CZ" sz="2000" cap="none" dirty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</a:br>
            <a:r>
              <a:rPr lang="cs-CZ" sz="2000" cap="none" dirty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  <a:t>Autor: 		PaedDr. Hana Mikolajková</a:t>
            </a:r>
            <a:br>
              <a:rPr lang="cs-CZ" sz="2000" cap="none" dirty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</a:br>
            <a:r>
              <a:rPr lang="cs-CZ" sz="2000" cap="none" dirty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  <a:t/>
            </a:r>
            <a:br>
              <a:rPr lang="cs-CZ" sz="2000" cap="none" dirty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</a:br>
            <a:r>
              <a:rPr lang="cs-CZ" sz="2000" cap="none" dirty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  <a:t>Datum: 		</a:t>
            </a:r>
            <a:r>
              <a:rPr lang="cs-CZ" sz="2000" cap="none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  <a:t>23.06.2012</a:t>
            </a:r>
            <a:r>
              <a:rPr lang="cs-CZ" sz="2000" cap="none" dirty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  <a:t/>
            </a:r>
            <a:br>
              <a:rPr lang="cs-CZ" sz="2000" cap="none" dirty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</a:br>
            <a:r>
              <a:rPr lang="cs-CZ" sz="2000" cap="none" dirty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  <a:t/>
            </a:r>
            <a:br>
              <a:rPr lang="cs-CZ" sz="2000" cap="none" dirty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</a:br>
            <a:r>
              <a:rPr lang="cs-CZ" sz="2000" cap="none" dirty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  <a:t>Název: 		</a:t>
            </a:r>
            <a:r>
              <a:rPr lang="cs-CZ" sz="2000" cap="none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  <a:t>VY_32_INOVACE_8.3.7</a:t>
            </a:r>
            <a:r>
              <a:rPr lang="cs-CZ" sz="2000" cap="none" dirty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  <a:t/>
            </a:r>
            <a:br>
              <a:rPr lang="cs-CZ" sz="2000" cap="none" dirty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</a:br>
            <a:r>
              <a:rPr lang="cs-CZ" sz="2000" cap="none" dirty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  <a:t/>
            </a:r>
            <a:br>
              <a:rPr lang="cs-CZ" sz="2000" cap="none" dirty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</a:br>
            <a:r>
              <a:rPr lang="cs-CZ" sz="2000" cap="none" dirty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  <a:t>Číslo projektu: 	CZ.1.07/1.5.00/34.0125</a:t>
            </a:r>
            <a:br>
              <a:rPr lang="cs-CZ" sz="2000" cap="none" dirty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</a:br>
            <a:r>
              <a:rPr lang="cs-CZ" sz="2000" cap="none" dirty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  <a:t>Téma:  	</a:t>
            </a:r>
            <a:r>
              <a:rPr lang="cs-CZ" sz="2000" cap="none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Arial Narrow"/>
                <a:ea typeface="+mn-ea"/>
                <a:cs typeface="+mn-cs"/>
              </a:rPr>
              <a:t>                 </a:t>
            </a:r>
            <a:r>
              <a:rPr lang="cs-CZ" sz="3600" cap="none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 Narrow"/>
                <a:ea typeface="+mn-ea"/>
                <a:cs typeface="+mn-cs"/>
              </a:rPr>
              <a:t>ARBEIT UND BERUF   </a:t>
            </a:r>
            <a:r>
              <a:rPr lang="cs-CZ" sz="3600" cap="none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  <a:t/>
            </a:r>
            <a:br>
              <a:rPr lang="cs-CZ" sz="3600" cap="none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</a:br>
            <a:r>
              <a:rPr lang="cs-CZ" sz="2000" cap="none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  <a:t> </a:t>
            </a:r>
            <a:r>
              <a:rPr lang="cs-CZ" sz="2000" cap="none" dirty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  <a:t/>
            </a:r>
            <a:br>
              <a:rPr lang="cs-CZ" sz="2000" cap="none" dirty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</a:br>
            <a:r>
              <a:rPr lang="cs-CZ" sz="2000" cap="none" dirty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  <a:t>Anotace: "DUM; Prezentace slouží k rozšíření a opakování slovní zásoby k tématu </a:t>
            </a:r>
            <a:r>
              <a:rPr lang="cs-CZ" sz="2000" cap="none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  <a:t>práce.  Žáci se naučí jména jednotlivých povolání, mluvit o činnostech s jednotlivými povoláními spojenými a o svém vysněném povolání . Je </a:t>
            </a:r>
            <a:r>
              <a:rPr lang="cs-CZ" sz="2000" cap="none" dirty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  <a:t>předpokládána </a:t>
            </a:r>
            <a:r>
              <a:rPr lang="cs-CZ" sz="2000" cap="none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  <a:t> jistá </a:t>
            </a:r>
            <a:r>
              <a:rPr lang="cs-CZ" sz="2000" cap="none" dirty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  <a:t>již osvojená slovní zásoba. Jednotlivé stránky mohou být použity také při zkoušení a také jako zdroj k přípravě na novou státní maturitu</a:t>
            </a:r>
            <a:r>
              <a:rPr lang="cs-CZ" sz="2000" cap="none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  <a:t>.“</a:t>
            </a:r>
            <a:r>
              <a:rPr lang="cs-CZ" sz="2000" cap="none" dirty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  <a:t/>
            </a:r>
            <a:br>
              <a:rPr lang="cs-CZ" sz="2000" cap="none" dirty="0">
                <a:ln>
                  <a:noFill/>
                </a:ln>
                <a:solidFill>
                  <a:srgbClr val="FFFF00"/>
                </a:solidFill>
                <a:effectLst/>
                <a:latin typeface="Arial Narrow"/>
                <a:ea typeface="+mn-ea"/>
                <a:cs typeface="+mn-cs"/>
              </a:rPr>
            </a:br>
            <a:endParaRPr lang="cs-CZ" sz="2000" dirty="0">
              <a:solidFill>
                <a:srgbClr val="FFFF00"/>
              </a:solidFill>
            </a:endParaRPr>
          </a:p>
        </p:txBody>
      </p:sp>
      <p:pic>
        <p:nvPicPr>
          <p:cNvPr id="4" name="obrázek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5166" y="116632"/>
            <a:ext cx="8487313" cy="136815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22997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-99392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BERUFE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2160240" cy="2550959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0494" y="4681149"/>
            <a:ext cx="2777689" cy="19050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45928"/>
            <a:ext cx="2186211" cy="3101107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014274"/>
            <a:ext cx="2160240" cy="3571875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1" y="3573015"/>
            <a:ext cx="2284523" cy="3013133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3173582" y="928671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smtClean="0"/>
              <a:t>Welche</a:t>
            </a:r>
            <a:r>
              <a:rPr lang="de-DE" sz="2400" b="1" smtClean="0"/>
              <a:t> Berufe haben diese </a:t>
            </a:r>
            <a:r>
              <a:rPr lang="de-DE" sz="2400" b="1" smtClean="0"/>
              <a:t>Menschen?</a:t>
            </a:r>
            <a:endParaRPr lang="de-DE" sz="2400" b="1"/>
          </a:p>
        </p:txBody>
      </p:sp>
      <p:sp>
        <p:nvSpPr>
          <p:cNvPr id="11" name="TextovéPole 10"/>
          <p:cNvSpPr txBox="1"/>
          <p:nvPr/>
        </p:nvSpPr>
        <p:spPr>
          <a:xfrm>
            <a:off x="2741145" y="1577775"/>
            <a:ext cx="3919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b="1" dirty="0" smtClean="0"/>
              <a:t>Ordne die W</a:t>
            </a:r>
            <a:r>
              <a:rPr lang="hu-HU" sz="2400" b="1" dirty="0" smtClean="0"/>
              <a:t>őrter zu Bildern</a:t>
            </a:r>
            <a:r>
              <a:rPr lang="hu-HU" dirty="0" smtClean="0"/>
              <a:t>.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071802" y="2081809"/>
            <a:ext cx="31432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smtClean="0">
                <a:solidFill>
                  <a:srgbClr val="FFFF00"/>
                </a:solidFill>
              </a:rPr>
              <a:t>Verkäuferin</a:t>
            </a:r>
            <a:endParaRPr lang="de-DE" sz="2800" b="1" smtClean="0">
              <a:solidFill>
                <a:srgbClr val="FFFF00"/>
              </a:solidFill>
            </a:endParaRPr>
          </a:p>
          <a:p>
            <a:pPr algn="ctr"/>
            <a:r>
              <a:rPr lang="de-DE" sz="2800" b="1" smtClean="0">
                <a:solidFill>
                  <a:srgbClr val="FFFF00"/>
                </a:solidFill>
              </a:rPr>
              <a:t>Angestellte</a:t>
            </a:r>
            <a:endParaRPr lang="de-DE" sz="2800" b="1" smtClean="0">
              <a:solidFill>
                <a:srgbClr val="FFFF00"/>
              </a:solidFill>
            </a:endParaRPr>
          </a:p>
          <a:p>
            <a:pPr algn="ctr"/>
            <a:r>
              <a:rPr lang="de-DE" sz="2800" b="1" smtClean="0">
                <a:solidFill>
                  <a:srgbClr val="FFFF00"/>
                </a:solidFill>
              </a:rPr>
              <a:t>Friseurin</a:t>
            </a:r>
            <a:endParaRPr lang="de-DE" sz="2800" b="1" smtClean="0">
              <a:solidFill>
                <a:srgbClr val="FFFF00"/>
              </a:solidFill>
            </a:endParaRPr>
          </a:p>
          <a:p>
            <a:pPr algn="ctr"/>
            <a:r>
              <a:rPr lang="de-DE" sz="2800" b="1" smtClean="0">
                <a:solidFill>
                  <a:srgbClr val="FFFF00"/>
                </a:solidFill>
              </a:rPr>
              <a:t>Reiseleiterin</a:t>
            </a:r>
            <a:endParaRPr lang="de-DE" sz="2800" b="1" smtClean="0">
              <a:solidFill>
                <a:srgbClr val="FFFF00"/>
              </a:solidFill>
            </a:endParaRPr>
          </a:p>
          <a:p>
            <a:pPr algn="ctr"/>
            <a:r>
              <a:rPr lang="de-DE" sz="2800" b="1" smtClean="0">
                <a:solidFill>
                  <a:srgbClr val="FFFF00"/>
                </a:solidFill>
              </a:rPr>
              <a:t>Krankenschwester</a:t>
            </a:r>
            <a:endParaRPr lang="de-DE" sz="2800" b="1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882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7246018" cy="75731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/>
              <a:t>Ordne zu!</a:t>
            </a:r>
            <a:endParaRPr lang="cs-CZ" sz="4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26710" y="3348757"/>
            <a:ext cx="2148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2</a:t>
            </a:r>
            <a:r>
              <a:rPr lang="cs-CZ" sz="2400" b="1" dirty="0" smtClean="0"/>
              <a:t>) </a:t>
            </a:r>
            <a:r>
              <a:rPr lang="cs-CZ" sz="2400" b="1" dirty="0" smtClean="0"/>
              <a:t>Flugkapitän </a:t>
            </a:r>
            <a:endParaRPr lang="cs-CZ" sz="2400" b="1" dirty="0"/>
          </a:p>
        </p:txBody>
      </p:sp>
      <p:sp>
        <p:nvSpPr>
          <p:cNvPr id="5" name="Obdélník 4"/>
          <p:cNvSpPr/>
          <p:nvPr/>
        </p:nvSpPr>
        <p:spPr>
          <a:xfrm>
            <a:off x="83247" y="1384239"/>
            <a:ext cx="2589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/>
              <a:t>1) </a:t>
            </a:r>
            <a:r>
              <a:rPr lang="cs-CZ" sz="2400" b="1" dirty="0" smtClean="0"/>
              <a:t>Programmierer </a:t>
            </a:r>
            <a:endParaRPr lang="cs-CZ" sz="2400" b="1" dirty="0"/>
          </a:p>
        </p:txBody>
      </p:sp>
      <p:sp>
        <p:nvSpPr>
          <p:cNvPr id="6" name="Obdélník 5"/>
          <p:cNvSpPr/>
          <p:nvPr/>
        </p:nvSpPr>
        <p:spPr>
          <a:xfrm>
            <a:off x="326710" y="5568707"/>
            <a:ext cx="2102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/>
              <a:t>3</a:t>
            </a:r>
            <a:r>
              <a:rPr lang="cs-CZ" sz="2400" b="1" dirty="0" smtClean="0"/>
              <a:t>) </a:t>
            </a:r>
            <a:r>
              <a:rPr lang="cs-CZ" sz="2400" b="1" dirty="0" smtClean="0"/>
              <a:t>Mechaniker </a:t>
            </a:r>
            <a:endParaRPr lang="cs-CZ" sz="2400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4620" y="1111997"/>
            <a:ext cx="2154858" cy="142220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4620" y="3043257"/>
            <a:ext cx="2191752" cy="153099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6116" y="5000636"/>
            <a:ext cx="2191752" cy="142871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0" name="TextovéPole 9"/>
          <p:cNvSpPr txBox="1"/>
          <p:nvPr/>
        </p:nvSpPr>
        <p:spPr>
          <a:xfrm>
            <a:off x="5668659" y="1299880"/>
            <a:ext cx="34438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A) </a:t>
            </a:r>
            <a:r>
              <a:rPr lang="cs-CZ" sz="2800" dirty="0" smtClean="0"/>
              <a:t>Er repariert Autos. </a:t>
            </a:r>
            <a:endParaRPr lang="cs-CZ" sz="28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724412" y="3100868"/>
            <a:ext cx="33880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B) Er steuert die </a:t>
            </a:r>
            <a:r>
              <a:rPr lang="cs-CZ" sz="2800" dirty="0" smtClean="0"/>
              <a:t>   Flugzeuge .</a:t>
            </a:r>
            <a:endParaRPr lang="cs-CZ" sz="2800" dirty="0"/>
          </a:p>
        </p:txBody>
      </p:sp>
      <p:sp>
        <p:nvSpPr>
          <p:cNvPr id="13" name="Obdélník 12"/>
          <p:cNvSpPr/>
          <p:nvPr/>
        </p:nvSpPr>
        <p:spPr>
          <a:xfrm>
            <a:off x="5786446" y="4983628"/>
            <a:ext cx="311823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C) Er entwickelt </a:t>
            </a:r>
          </a:p>
          <a:p>
            <a:r>
              <a:rPr lang="cs-CZ" sz="2800" dirty="0" smtClean="0"/>
              <a:t>Software – Programme.</a:t>
            </a:r>
            <a:endParaRPr lang="cs-CZ" sz="2800" dirty="0"/>
          </a:p>
        </p:txBody>
      </p:sp>
    </p:spTree>
    <p:extLst>
      <p:ext uri="{BB962C8B-B14F-4D97-AF65-F5344CB8AC3E}">
        <p14:creationId xmlns="" xmlns:p14="http://schemas.microsoft.com/office/powerpoint/2010/main" val="170998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14290"/>
            <a:ext cx="7104282" cy="63572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4000" dirty="0" smtClean="0"/>
              <a:t>Ordne zu!</a:t>
            </a:r>
            <a:endParaRPr lang="cs-CZ" sz="4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15256" y="2759813"/>
            <a:ext cx="1744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2</a:t>
            </a:r>
            <a:r>
              <a:rPr lang="cs-CZ" sz="2400" b="1" dirty="0" smtClean="0"/>
              <a:t>) </a:t>
            </a:r>
            <a:r>
              <a:rPr lang="cs-CZ" sz="2400" b="1" dirty="0" smtClean="0"/>
              <a:t>Sängerin </a:t>
            </a:r>
            <a:endParaRPr lang="cs-CZ" sz="2400" b="1" dirty="0"/>
          </a:p>
        </p:txBody>
      </p:sp>
      <p:sp>
        <p:nvSpPr>
          <p:cNvPr id="5" name="Obdélník 4"/>
          <p:cNvSpPr/>
          <p:nvPr/>
        </p:nvSpPr>
        <p:spPr>
          <a:xfrm>
            <a:off x="83247" y="1384239"/>
            <a:ext cx="21344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/>
              <a:t>   1) </a:t>
            </a:r>
            <a:r>
              <a:rPr lang="cs-CZ" sz="2400" b="1" dirty="0" smtClean="0"/>
              <a:t>Sekretärin </a:t>
            </a:r>
            <a:endParaRPr lang="cs-CZ" sz="2400" b="1" dirty="0"/>
          </a:p>
        </p:txBody>
      </p:sp>
      <p:sp>
        <p:nvSpPr>
          <p:cNvPr id="6" name="Obdélník 5"/>
          <p:cNvSpPr/>
          <p:nvPr/>
        </p:nvSpPr>
        <p:spPr>
          <a:xfrm>
            <a:off x="345081" y="4039586"/>
            <a:ext cx="17123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/>
              <a:t>3</a:t>
            </a:r>
            <a:r>
              <a:rPr lang="cs-CZ" sz="2400" b="1" dirty="0" smtClean="0"/>
              <a:t>) </a:t>
            </a:r>
            <a:r>
              <a:rPr lang="cs-CZ" sz="2400" b="1" dirty="0" smtClean="0"/>
              <a:t>Fotograf </a:t>
            </a:r>
            <a:endParaRPr lang="cs-CZ" sz="24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148064" y="1269724"/>
            <a:ext cx="31036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A ) Er spielt Klavier. </a:t>
            </a:r>
            <a:endParaRPr lang="cs-CZ" sz="28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203817" y="2462456"/>
            <a:ext cx="3388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B) Er macht </a:t>
            </a:r>
            <a:r>
              <a:rPr lang="cs-CZ" sz="2800" dirty="0" smtClean="0"/>
              <a:t>Fotos .</a:t>
            </a:r>
            <a:endParaRPr lang="cs-CZ" sz="2800" dirty="0"/>
          </a:p>
        </p:txBody>
      </p:sp>
      <p:sp>
        <p:nvSpPr>
          <p:cNvPr id="13" name="Obdélník 12"/>
          <p:cNvSpPr/>
          <p:nvPr/>
        </p:nvSpPr>
        <p:spPr>
          <a:xfrm>
            <a:off x="5243169" y="3638191"/>
            <a:ext cx="296452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C) Sie macht administrative Arbeiten.</a:t>
            </a:r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386804" y="5445292"/>
            <a:ext cx="14205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/>
              <a:t>4</a:t>
            </a:r>
            <a:r>
              <a:rPr lang="cs-CZ" sz="2400" b="1" dirty="0" smtClean="0"/>
              <a:t>) </a:t>
            </a:r>
            <a:r>
              <a:rPr lang="cs-CZ" sz="2400" b="1" dirty="0" smtClean="0"/>
              <a:t>Pianist</a:t>
            </a:r>
            <a:endParaRPr lang="cs-CZ" sz="2400" b="1" dirty="0"/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537" y="871745"/>
            <a:ext cx="1839320" cy="1379490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3233" y="2240829"/>
            <a:ext cx="1863150" cy="1397362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3233" y="3638191"/>
            <a:ext cx="1887928" cy="1632783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909" y="5270974"/>
            <a:ext cx="1863151" cy="1587026"/>
          </a:xfrm>
          <a:prstGeom prst="rect">
            <a:avLst/>
          </a:prstGeom>
        </p:spPr>
      </p:pic>
      <p:sp>
        <p:nvSpPr>
          <p:cNvPr id="17" name="Obdélník 16"/>
          <p:cNvSpPr/>
          <p:nvPr/>
        </p:nvSpPr>
        <p:spPr>
          <a:xfrm>
            <a:off x="5278906" y="5306792"/>
            <a:ext cx="30211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/>
              <a:t>D</a:t>
            </a:r>
            <a:r>
              <a:rPr lang="cs-CZ" sz="2800" dirty="0" smtClean="0"/>
              <a:t> ) Sie singt Lieder.</a:t>
            </a:r>
            <a:endParaRPr lang="cs-CZ" sz="2800" dirty="0"/>
          </a:p>
        </p:txBody>
      </p:sp>
    </p:spTree>
    <p:extLst>
      <p:ext uri="{BB962C8B-B14F-4D97-AF65-F5344CB8AC3E}">
        <p14:creationId xmlns="" xmlns:p14="http://schemas.microsoft.com/office/powerpoint/2010/main" val="389358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6461340" cy="85001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/>
              <a:t>Ordne zu!.</a:t>
            </a:r>
            <a:endParaRPr lang="cs-CZ" sz="4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15256" y="2759813"/>
            <a:ext cx="16466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2</a:t>
            </a:r>
            <a:r>
              <a:rPr lang="cs-CZ" sz="2400" b="1" dirty="0" smtClean="0"/>
              <a:t>) </a:t>
            </a:r>
            <a:r>
              <a:rPr lang="cs-CZ" sz="2400" b="1" dirty="0" smtClean="0"/>
              <a:t>Model </a:t>
            </a:r>
            <a:r>
              <a:rPr lang="cs-CZ" sz="2400" b="1" dirty="0" smtClean="0"/>
              <a:t>-</a:t>
            </a:r>
          </a:p>
          <a:p>
            <a:r>
              <a:rPr lang="cs-CZ" sz="2400" b="1" dirty="0" smtClean="0"/>
              <a:t>    designer </a:t>
            </a:r>
            <a:endParaRPr lang="cs-CZ" sz="2400" b="1" dirty="0"/>
          </a:p>
        </p:txBody>
      </p:sp>
      <p:sp>
        <p:nvSpPr>
          <p:cNvPr id="5" name="Obdélník 4"/>
          <p:cNvSpPr/>
          <p:nvPr/>
        </p:nvSpPr>
        <p:spPr>
          <a:xfrm>
            <a:off x="83247" y="1384239"/>
            <a:ext cx="18909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/>
              <a:t>   1) </a:t>
            </a:r>
            <a:r>
              <a:rPr lang="cs-CZ" sz="2400" b="1" dirty="0" smtClean="0"/>
              <a:t>Zahnarzt</a:t>
            </a:r>
            <a:endParaRPr lang="cs-CZ" sz="2400" b="1" dirty="0"/>
          </a:p>
        </p:txBody>
      </p:sp>
      <p:sp>
        <p:nvSpPr>
          <p:cNvPr id="6" name="Obdélník 5"/>
          <p:cNvSpPr/>
          <p:nvPr/>
        </p:nvSpPr>
        <p:spPr>
          <a:xfrm>
            <a:off x="345081" y="4039586"/>
            <a:ext cx="17415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/>
              <a:t>3</a:t>
            </a:r>
            <a:r>
              <a:rPr lang="cs-CZ" sz="2400" b="1" dirty="0" smtClean="0"/>
              <a:t>) </a:t>
            </a:r>
            <a:r>
              <a:rPr lang="cs-CZ" sz="2400" b="1" dirty="0" smtClean="0"/>
              <a:t>Kellnerin </a:t>
            </a:r>
            <a:endParaRPr lang="cs-CZ" sz="24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810810" y="1014907"/>
            <a:ext cx="43339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A ) Er untersucht die Patienten,</a:t>
            </a:r>
          </a:p>
          <a:p>
            <a:r>
              <a:rPr lang="cs-CZ" sz="2400" dirty="0" smtClean="0"/>
              <a:t>die Probleme mit Zähnen haben.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927856" y="2380408"/>
            <a:ext cx="33880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B) Er entwirft die Kleidungsstü</a:t>
            </a:r>
            <a:r>
              <a:rPr lang="hu-HU" sz="2800" dirty="0" smtClean="0"/>
              <a:t>cke.</a:t>
            </a:r>
            <a:endParaRPr lang="cs-CZ" sz="2800" dirty="0"/>
          </a:p>
        </p:txBody>
      </p:sp>
      <p:sp>
        <p:nvSpPr>
          <p:cNvPr id="13" name="Obdélník 12"/>
          <p:cNvSpPr/>
          <p:nvPr/>
        </p:nvSpPr>
        <p:spPr>
          <a:xfrm>
            <a:off x="4929190" y="3571876"/>
            <a:ext cx="296452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smtClean="0"/>
              <a:t>C) Sie </a:t>
            </a:r>
            <a:r>
              <a:rPr lang="de-DE" sz="2800" smtClean="0"/>
              <a:t>bedient Kunden im </a:t>
            </a:r>
            <a:r>
              <a:rPr lang="de-DE" sz="2800" smtClean="0"/>
              <a:t>Restaurant..</a:t>
            </a:r>
            <a:endParaRPr lang="de-DE" sz="2800"/>
          </a:p>
        </p:txBody>
      </p:sp>
      <p:sp>
        <p:nvSpPr>
          <p:cNvPr id="4" name="Obdélník 3"/>
          <p:cNvSpPr/>
          <p:nvPr/>
        </p:nvSpPr>
        <p:spPr>
          <a:xfrm>
            <a:off x="386804" y="5445292"/>
            <a:ext cx="1619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/>
              <a:t>4</a:t>
            </a:r>
            <a:r>
              <a:rPr lang="cs-CZ" sz="2400" b="1" dirty="0" smtClean="0"/>
              <a:t>) </a:t>
            </a:r>
            <a:r>
              <a:rPr lang="cs-CZ" sz="2400" b="1" dirty="0" smtClean="0"/>
              <a:t>Lehrerin</a:t>
            </a:r>
            <a:endParaRPr lang="cs-CZ" sz="2400" b="1" dirty="0"/>
          </a:p>
        </p:txBody>
      </p:sp>
      <p:sp>
        <p:nvSpPr>
          <p:cNvPr id="17" name="Obdélník 16"/>
          <p:cNvSpPr/>
          <p:nvPr/>
        </p:nvSpPr>
        <p:spPr>
          <a:xfrm>
            <a:off x="5006449" y="5306792"/>
            <a:ext cx="335784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/>
              <a:t>D</a:t>
            </a:r>
            <a:r>
              <a:rPr lang="cs-CZ" sz="2800" dirty="0" smtClean="0"/>
              <a:t> ) Sie </a:t>
            </a:r>
            <a:r>
              <a:rPr lang="cs-CZ" sz="2800" dirty="0" smtClean="0"/>
              <a:t>lehrt </a:t>
            </a:r>
            <a:r>
              <a:rPr lang="cs-CZ" sz="2800" dirty="0" smtClean="0"/>
              <a:t>die</a:t>
            </a:r>
          </a:p>
          <a:p>
            <a:r>
              <a:rPr lang="cs-CZ" sz="2800" dirty="0" smtClean="0"/>
              <a:t>Sch</a:t>
            </a:r>
            <a:r>
              <a:rPr lang="hu-HU" sz="2800" dirty="0" smtClean="0"/>
              <a:t>űler in der Schule</a:t>
            </a:r>
            <a:r>
              <a:rPr lang="cs-CZ" sz="2800" dirty="0" smtClean="0"/>
              <a:t>.</a:t>
            </a:r>
            <a:endParaRPr lang="cs-CZ" sz="28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7358" y="2380408"/>
            <a:ext cx="2048385" cy="148064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7358" y="981816"/>
            <a:ext cx="2048385" cy="1398592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7357" y="3861048"/>
            <a:ext cx="2048385" cy="1296144"/>
          </a:xfrm>
          <a:prstGeom prst="rect">
            <a:avLst/>
          </a:prstGeom>
        </p:spPr>
      </p:pic>
      <p:pic>
        <p:nvPicPr>
          <p:cNvPr id="18" name="Obrázek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8160" y="5157193"/>
            <a:ext cx="2048384" cy="13681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7976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9961" y="-315416"/>
            <a:ext cx="8229600" cy="1143000"/>
          </a:xfrm>
        </p:spPr>
        <p:txBody>
          <a:bodyPr/>
          <a:lstStyle/>
          <a:p>
            <a:r>
              <a:rPr lang="cs-CZ" dirty="0" smtClean="0"/>
              <a:t>Was macht wer? Verbinde!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51520" y="980728"/>
            <a:ext cx="3081293" cy="48320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800" b="1" dirty="0" smtClean="0"/>
              <a:t>1. Kindergärtnerin </a:t>
            </a:r>
          </a:p>
          <a:p>
            <a:endParaRPr lang="de-DE" sz="2800" b="1" dirty="0" smtClean="0"/>
          </a:p>
          <a:p>
            <a:r>
              <a:rPr lang="de-DE" sz="2800" b="1" dirty="0" smtClean="0"/>
              <a:t>2. Koch</a:t>
            </a:r>
          </a:p>
          <a:p>
            <a:endParaRPr lang="de-DE" sz="2800" b="1" dirty="0" smtClean="0"/>
          </a:p>
          <a:p>
            <a:r>
              <a:rPr lang="de-DE" sz="2800" b="1" dirty="0" smtClean="0"/>
              <a:t>3. Makler</a:t>
            </a:r>
          </a:p>
          <a:p>
            <a:endParaRPr lang="de-DE" sz="2800" b="1" dirty="0" smtClean="0"/>
          </a:p>
          <a:p>
            <a:r>
              <a:rPr lang="de-DE" sz="2800" b="1" dirty="0" smtClean="0"/>
              <a:t>4. Sportler </a:t>
            </a:r>
          </a:p>
          <a:p>
            <a:endParaRPr lang="de-DE" sz="2800" b="1" dirty="0" smtClean="0"/>
          </a:p>
          <a:p>
            <a:r>
              <a:rPr lang="de-DE" sz="2800" b="1" dirty="0" smtClean="0"/>
              <a:t>5. Bodyguard</a:t>
            </a:r>
          </a:p>
          <a:p>
            <a:endParaRPr lang="de-DE" sz="2800" b="1" dirty="0" smtClean="0"/>
          </a:p>
          <a:p>
            <a:r>
              <a:rPr lang="de-DE" sz="2800" b="1" dirty="0" smtClean="0"/>
              <a:t>6. Gärtnerin</a:t>
            </a:r>
            <a:endParaRPr lang="de-DE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71868" y="980728"/>
            <a:ext cx="52884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>
                <a:solidFill>
                  <a:srgbClr val="FFFF00"/>
                </a:solidFill>
              </a:rPr>
              <a:t>A) </a:t>
            </a:r>
            <a:r>
              <a:rPr lang="cs-CZ" sz="2200" b="1" dirty="0" smtClean="0">
                <a:solidFill>
                  <a:srgbClr val="FFFF00"/>
                </a:solidFill>
              </a:rPr>
              <a:t>Sie züchtet die Blumen.</a:t>
            </a:r>
            <a:endParaRPr lang="cs-CZ" sz="2200" b="1" dirty="0">
              <a:solidFill>
                <a:srgbClr val="FFFF0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500331" y="1758007"/>
            <a:ext cx="2517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FFFF00"/>
                </a:solidFill>
              </a:rPr>
              <a:t>B) </a:t>
            </a:r>
            <a:r>
              <a:rPr lang="cs-CZ" sz="2400" b="1" dirty="0">
                <a:solidFill>
                  <a:srgbClr val="FFFF00"/>
                </a:solidFill>
              </a:rPr>
              <a:t>Er </a:t>
            </a:r>
            <a:r>
              <a:rPr lang="cs-CZ" sz="2400" b="1" dirty="0" smtClean="0">
                <a:solidFill>
                  <a:srgbClr val="FFFF00"/>
                </a:solidFill>
              </a:rPr>
              <a:t>treibt Sport.</a:t>
            </a:r>
            <a:endParaRPr lang="cs-CZ" sz="2400" b="1" dirty="0">
              <a:solidFill>
                <a:srgbClr val="FFFF0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423952" y="2513792"/>
            <a:ext cx="40486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FFFF00"/>
                </a:solidFill>
              </a:rPr>
              <a:t>C) </a:t>
            </a:r>
            <a:r>
              <a:rPr lang="cs-CZ" sz="2400" b="1" dirty="0">
                <a:solidFill>
                  <a:srgbClr val="FFFF00"/>
                </a:solidFill>
              </a:rPr>
              <a:t>Er </a:t>
            </a:r>
            <a:r>
              <a:rPr lang="cs-CZ" sz="2400" b="1" dirty="0" smtClean="0">
                <a:solidFill>
                  <a:srgbClr val="FFFF00"/>
                </a:solidFill>
              </a:rPr>
              <a:t>bereitet die Gerichte zu.</a:t>
            </a:r>
            <a:endParaRPr lang="cs-CZ" sz="2400" b="1" dirty="0">
              <a:solidFill>
                <a:srgbClr val="FFFF00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3393606" y="3406526"/>
            <a:ext cx="576586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 smtClean="0">
                <a:solidFill>
                  <a:srgbClr val="FFFF00"/>
                </a:solidFill>
              </a:rPr>
              <a:t>D) Er verkauft den Menschen </a:t>
            </a:r>
          </a:p>
          <a:p>
            <a:r>
              <a:rPr lang="cs-CZ" sz="2200" b="1" dirty="0" smtClean="0">
                <a:solidFill>
                  <a:srgbClr val="FFFF00"/>
                </a:solidFill>
              </a:rPr>
              <a:t>ein neues Haus oder eine neue Wohnung.</a:t>
            </a:r>
            <a:endParaRPr lang="cs-CZ" sz="2200" b="1" dirty="0">
              <a:solidFill>
                <a:srgbClr val="FFFF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3415746" y="4509120"/>
            <a:ext cx="52629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FFFF00"/>
                </a:solidFill>
              </a:rPr>
              <a:t>E) Sie k</a:t>
            </a:r>
            <a:r>
              <a:rPr lang="hu-HU" sz="2400" b="1" dirty="0" smtClean="0">
                <a:solidFill>
                  <a:srgbClr val="FFFF00"/>
                </a:solidFill>
              </a:rPr>
              <a:t>űmmert sich um kleine Kinder.</a:t>
            </a:r>
            <a:endParaRPr lang="cs-CZ" sz="2400" b="1" dirty="0">
              <a:solidFill>
                <a:srgbClr val="FFFF00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3381789" y="5212655"/>
            <a:ext cx="55395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FFFF00"/>
                </a:solidFill>
              </a:rPr>
              <a:t>F) </a:t>
            </a:r>
            <a:r>
              <a:rPr lang="cs-CZ" sz="2400" b="1" dirty="0">
                <a:solidFill>
                  <a:srgbClr val="FFFF00"/>
                </a:solidFill>
              </a:rPr>
              <a:t>Er besch</a:t>
            </a:r>
            <a:r>
              <a:rPr lang="hu-HU" sz="2400" b="1" dirty="0">
                <a:solidFill>
                  <a:srgbClr val="FFFF00"/>
                </a:solidFill>
              </a:rPr>
              <a:t>űtzt die bekannten Personen</a:t>
            </a:r>
            <a:r>
              <a:rPr lang="cs-CZ" b="1" dirty="0">
                <a:solidFill>
                  <a:srgbClr val="FFFF00"/>
                </a:solidFill>
              </a:rPr>
              <a:t>.</a:t>
            </a:r>
          </a:p>
        </p:txBody>
      </p:sp>
      <p:cxnSp>
        <p:nvCxnSpPr>
          <p:cNvPr id="6" name="Přímá spojnice se šipkou 5"/>
          <p:cNvCxnSpPr/>
          <p:nvPr/>
        </p:nvCxnSpPr>
        <p:spPr>
          <a:xfrm flipH="1">
            <a:off x="2699792" y="1340768"/>
            <a:ext cx="1181248" cy="39604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45026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cs-CZ" sz="4000" b="0" dirty="0" smtClean="0"/>
              <a:t>Űberlege </a:t>
            </a:r>
            <a:r>
              <a:rPr lang="hu-HU" sz="4000" b="0" dirty="0" smtClean="0"/>
              <a:t>űber deinen Traumberuf...Was ist fűr dich wichtig?</a:t>
            </a:r>
            <a:endParaRPr lang="cs-CZ" sz="4000" b="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79228" y="1428736"/>
            <a:ext cx="8764772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>
                <a:solidFill>
                  <a:srgbClr val="FF0000"/>
                </a:solidFill>
              </a:rPr>
              <a:t>Meine Arbeit ist</a:t>
            </a:r>
            <a:r>
              <a:rPr lang="de-DE" sz="2800" b="1" dirty="0" smtClean="0"/>
              <a:t>:   monoton, kreativ, schwierig, leicht….</a:t>
            </a:r>
          </a:p>
          <a:p>
            <a:endParaRPr lang="de-DE" sz="2800" b="1" dirty="0" smtClean="0">
              <a:solidFill>
                <a:srgbClr val="FF0000"/>
              </a:solidFill>
            </a:endParaRPr>
          </a:p>
          <a:p>
            <a:r>
              <a:rPr lang="de-DE" sz="2800" b="1" dirty="0" smtClean="0">
                <a:solidFill>
                  <a:srgbClr val="FF0000"/>
                </a:solidFill>
              </a:rPr>
              <a:t>Ich arbeite</a:t>
            </a:r>
            <a:r>
              <a:rPr lang="de-DE" sz="2800" b="1" dirty="0" smtClean="0"/>
              <a:t>: allein, mit Kollegen, mit den Händen, </a:t>
            </a:r>
          </a:p>
          <a:p>
            <a:r>
              <a:rPr lang="de-DE" sz="2800" b="1" dirty="0" smtClean="0"/>
              <a:t>mit dem Kopf  </a:t>
            </a:r>
          </a:p>
          <a:p>
            <a:endParaRPr lang="de-DE" sz="2800" b="1" dirty="0" smtClean="0"/>
          </a:p>
          <a:p>
            <a:r>
              <a:rPr lang="de-DE" sz="2800" b="1" dirty="0" smtClean="0">
                <a:solidFill>
                  <a:srgbClr val="FF0000"/>
                </a:solidFill>
              </a:rPr>
              <a:t>In meiner Arbeit muss ich …………….anziehen</a:t>
            </a:r>
            <a:r>
              <a:rPr lang="de-DE" sz="2800" b="1" dirty="0" smtClean="0"/>
              <a:t>: </a:t>
            </a:r>
          </a:p>
          <a:p>
            <a:r>
              <a:rPr lang="de-DE" sz="2800" b="1" dirty="0" smtClean="0"/>
              <a:t>eine Uniform/ keine Uniform, schöne Kleidung, </a:t>
            </a:r>
          </a:p>
          <a:p>
            <a:r>
              <a:rPr lang="de-DE" sz="2800" b="1" dirty="0" smtClean="0"/>
              <a:t>schwarze Kleidung</a:t>
            </a:r>
          </a:p>
          <a:p>
            <a:endParaRPr lang="de-DE" sz="2800" b="1" dirty="0" smtClean="0"/>
          </a:p>
          <a:p>
            <a:r>
              <a:rPr lang="de-DE" sz="2800" b="1" dirty="0" smtClean="0">
                <a:solidFill>
                  <a:srgbClr val="FF0000"/>
                </a:solidFill>
              </a:rPr>
              <a:t>In meiner Arbeit muss ich …………….arbeiten</a:t>
            </a:r>
            <a:r>
              <a:rPr lang="de-DE" sz="2800" b="1" dirty="0" smtClean="0"/>
              <a:t>:</a:t>
            </a:r>
          </a:p>
          <a:p>
            <a:r>
              <a:rPr lang="de-DE" sz="2800" b="1" dirty="0" smtClean="0"/>
              <a:t>jeden Tag, abends, nachts, von…….bis</a:t>
            </a:r>
            <a:endParaRPr lang="de-DE" sz="2800" dirty="0"/>
          </a:p>
        </p:txBody>
      </p:sp>
    </p:spTree>
    <p:extLst>
      <p:ext uri="{BB962C8B-B14F-4D97-AF65-F5344CB8AC3E}">
        <p14:creationId xmlns="" xmlns:p14="http://schemas.microsoft.com/office/powerpoint/2010/main" val="248390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 smtClean="0"/>
              <a:t>Fragen für NEUE MATURA </a:t>
            </a:r>
            <a:endParaRPr lang="de-DE" dirty="0"/>
          </a:p>
        </p:txBody>
      </p:sp>
      <p:sp>
        <p:nvSpPr>
          <p:cNvPr id="3" name="TextovéPole 2"/>
          <p:cNvSpPr txBox="1"/>
          <p:nvPr/>
        </p:nvSpPr>
        <p:spPr>
          <a:xfrm>
            <a:off x="6183" y="1340768"/>
            <a:ext cx="9144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400" b="1" dirty="0" smtClean="0"/>
              <a:t>Finden Sie Berufe Ihrer  Eltern interessant? Warum ja/ nicht?</a:t>
            </a:r>
          </a:p>
          <a:p>
            <a:pPr>
              <a:lnSpc>
                <a:spcPct val="200000"/>
              </a:lnSpc>
            </a:pPr>
            <a:r>
              <a:rPr lang="de-DE" sz="2400" b="1" dirty="0" smtClean="0"/>
              <a:t>Was </a:t>
            </a:r>
            <a:r>
              <a:rPr lang="cs-CZ" sz="2400" b="1" dirty="0" smtClean="0"/>
              <a:t>ist</a:t>
            </a:r>
            <a:r>
              <a:rPr lang="de-DE" sz="2400" b="1" dirty="0" smtClean="0"/>
              <a:t> </a:t>
            </a:r>
            <a:r>
              <a:rPr lang="de-DE" sz="2400" b="1" dirty="0"/>
              <a:t>Ihr </a:t>
            </a:r>
            <a:r>
              <a:rPr lang="de-DE" sz="2400" b="1" dirty="0" smtClean="0"/>
              <a:t>Traumberuf?</a:t>
            </a:r>
          </a:p>
          <a:p>
            <a:pPr>
              <a:lnSpc>
                <a:spcPct val="200000"/>
              </a:lnSpc>
            </a:pPr>
            <a:r>
              <a:rPr lang="de-DE" sz="2400" b="1" dirty="0" smtClean="0"/>
              <a:t>Wollen </a:t>
            </a:r>
            <a:r>
              <a:rPr lang="de-DE" sz="2400" b="1" dirty="0"/>
              <a:t>Sie nach dem Abitur studieren, oder lieber arbeiten </a:t>
            </a:r>
            <a:r>
              <a:rPr lang="cs-CZ" sz="2400" b="1" dirty="0" smtClean="0"/>
              <a:t> zu </a:t>
            </a:r>
            <a:r>
              <a:rPr lang="de-DE" sz="2400" b="1" dirty="0" smtClean="0"/>
              <a:t>gehen</a:t>
            </a:r>
            <a:r>
              <a:rPr lang="de-DE" sz="2400" b="1" dirty="0"/>
              <a:t>? Warum?                    </a:t>
            </a:r>
            <a:endParaRPr lang="de-DE" sz="2400" b="1" dirty="0" smtClean="0"/>
          </a:p>
          <a:p>
            <a:pPr>
              <a:lnSpc>
                <a:spcPct val="200000"/>
              </a:lnSpc>
            </a:pPr>
            <a:r>
              <a:rPr lang="de-DE" sz="2400" b="1" dirty="0" smtClean="0"/>
              <a:t>Wie </a:t>
            </a:r>
            <a:r>
              <a:rPr lang="de-DE" sz="2400" b="1" dirty="0"/>
              <a:t>sieht Ihrer Meinung nach ein Idealberuf aus</a:t>
            </a:r>
            <a:r>
              <a:rPr lang="de-DE" sz="2400" b="1" dirty="0" smtClean="0"/>
              <a:t>?</a:t>
            </a:r>
          </a:p>
          <a:p>
            <a:pPr>
              <a:lnSpc>
                <a:spcPct val="200000"/>
              </a:lnSpc>
            </a:pPr>
            <a:r>
              <a:rPr lang="de-DE" sz="2400" b="1" dirty="0" smtClean="0"/>
              <a:t>Was würden Sie nie machen? Warum?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92841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0457" y="0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428596" y="1214422"/>
            <a:ext cx="63904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>http://www.zeitung.  de/</a:t>
            </a:r>
            <a:r>
              <a:rPr lang="de-DE" dirty="0" err="1" smtClean="0"/>
              <a:t>themenparks</a:t>
            </a:r>
            <a:r>
              <a:rPr lang="de-DE" dirty="0" smtClean="0"/>
              <a:t>/ </a:t>
            </a:r>
            <a:r>
              <a:rPr lang="de-DE" dirty="0" err="1" smtClean="0"/>
              <a:t>arbeit</a:t>
            </a:r>
            <a:r>
              <a:rPr lang="de-DE" dirty="0" smtClean="0"/>
              <a:t>-und-beruf/, 6.6.2012</a:t>
            </a:r>
            <a:endParaRPr lang="de-DE" dirty="0"/>
          </a:p>
        </p:txBody>
      </p:sp>
      <p:sp>
        <p:nvSpPr>
          <p:cNvPr id="4" name="Obdélník 3"/>
          <p:cNvSpPr/>
          <p:nvPr/>
        </p:nvSpPr>
        <p:spPr>
          <a:xfrm>
            <a:off x="446018" y="1582355"/>
            <a:ext cx="72943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MOTTA, G. </a:t>
            </a:r>
            <a:r>
              <a:rPr lang="cs-CZ" i="1" dirty="0"/>
              <a:t>Direkt 2</a:t>
            </a:r>
            <a:r>
              <a:rPr lang="cs-CZ" dirty="0"/>
              <a:t>. 1.vyd. Praha: Klett, 2010. ISBN 978-80-86906-81-2</a:t>
            </a:r>
          </a:p>
        </p:txBody>
      </p:sp>
      <p:sp>
        <p:nvSpPr>
          <p:cNvPr id="5" name="Obdélník 4"/>
          <p:cNvSpPr/>
          <p:nvPr/>
        </p:nvSpPr>
        <p:spPr>
          <a:xfrm>
            <a:off x="451845" y="1951687"/>
            <a:ext cx="5250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http://</a:t>
            </a:r>
            <a:r>
              <a:rPr lang="cs-CZ" dirty="0" smtClean="0"/>
              <a:t>www.</a:t>
            </a:r>
            <a:r>
              <a:rPr lang="cs-CZ" dirty="0" err="1" smtClean="0"/>
              <a:t>google.cz</a:t>
            </a:r>
            <a:r>
              <a:rPr lang="cs-CZ" dirty="0" smtClean="0"/>
              <a:t>/</a:t>
            </a:r>
            <a:r>
              <a:rPr lang="cs-CZ" dirty="0" err="1" smtClean="0"/>
              <a:t>imghp</a:t>
            </a:r>
            <a:r>
              <a:rPr lang="cs-CZ" dirty="0" smtClean="0"/>
              <a:t>?</a:t>
            </a:r>
            <a:r>
              <a:rPr lang="cs-CZ" dirty="0" err="1" smtClean="0"/>
              <a:t>hl</a:t>
            </a:r>
            <a:r>
              <a:rPr lang="cs-CZ" dirty="0" smtClean="0"/>
              <a:t>=</a:t>
            </a:r>
            <a:r>
              <a:rPr lang="cs-CZ" dirty="0" err="1" smtClean="0"/>
              <a:t>cs</a:t>
            </a:r>
            <a:r>
              <a:rPr lang="cs-CZ" dirty="0" smtClean="0"/>
              <a:t>&amp;</a:t>
            </a:r>
            <a:r>
              <a:rPr lang="cs-CZ" dirty="0" err="1" smtClean="0"/>
              <a:t>tab</a:t>
            </a:r>
            <a:r>
              <a:rPr lang="cs-CZ" dirty="0" smtClean="0"/>
              <a:t>=</a:t>
            </a:r>
            <a:r>
              <a:rPr lang="cs-CZ" dirty="0" err="1" smtClean="0"/>
              <a:t>wi</a:t>
            </a:r>
            <a:r>
              <a:rPr lang="cs-CZ" dirty="0" smtClean="0"/>
              <a:t>, 6.6.2012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8450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6981</TotalTime>
  <Words>399</Words>
  <Application>Microsoft Office PowerPoint</Application>
  <PresentationFormat>Předvádění na obrazovce (4:3)</PresentationFormat>
  <Paragraphs>79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Deluxe</vt:lpstr>
      <vt:lpstr>                                        Název školy: Střední průmyslová škola, Ostrava -      Vítkovice,                                                         příspěvková organizace  Autor:   PaedDr. Hana Mikolajková  Datum:   23.06.2012  Název:   VY_32_INOVACE_8.3.7  Číslo projektu:  CZ.1.07/1.5.00/34.0125 Téma:                    ARBEIT UND BERUF      Anotace: "DUM; Prezentace slouží k rozšíření a opakování slovní zásoby k tématu práce.  Žáci se naučí jména jednotlivých povolání, mluvit o činnostech s jednotlivými povoláními spojenými a o svém vysněném povolání . Je předpokládána  jistá již osvojená slovní zásoba. Jednotlivé stránky mohou být použity také při zkoušení a také jako zdroj k přípravě na novou státní maturitu.“ </vt:lpstr>
      <vt:lpstr>BERUFE</vt:lpstr>
      <vt:lpstr>Ordne zu!</vt:lpstr>
      <vt:lpstr> Ordne zu!</vt:lpstr>
      <vt:lpstr>Ordne zu!.</vt:lpstr>
      <vt:lpstr>Was macht wer? Verbinde!</vt:lpstr>
      <vt:lpstr>Űberlege űber deinen Traumberuf...Was ist fűr dich wichtig?</vt:lpstr>
      <vt:lpstr>Fragen für NEUE MATURA 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školy: Střední průmyslová škola, Ostrava -      Vítkovice,                                                         příspěvková organizace  Autor:   PaedDr. Hana Mikolajková  Datum:   06.06.2012  Název:   VY_32_INOVACE_8.2.16  Číslo projektu:  CZ.1.07/1.5.00/34.0125 Téma:                    ARBEIT UND BERUF      Anotace: "DUM; Prezentace slouží k rozšíření a opakování slovní zásoby k tématu práce.  Žáci se naučí jména jednotlivých povolání, mluvit o činnostech s jednotlivými povoláními spojenými a o svém vysněném povolání . Je předpokládána  jistá již osvojená slovní zásoba. Jednotlivé stránky mohou být použity také při zkoušení a také jako zdroj k přípravě na novou státní maturitu.</dc:title>
  <dc:creator>Mikolajková Zuzana</dc:creator>
  <cp:lastModifiedBy>Mikolajkova</cp:lastModifiedBy>
  <cp:revision>38</cp:revision>
  <dcterms:created xsi:type="dcterms:W3CDTF">2012-06-06T07:20:19Z</dcterms:created>
  <dcterms:modified xsi:type="dcterms:W3CDTF">2012-06-28T18:31:04Z</dcterms:modified>
</cp:coreProperties>
</file>