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59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810614-5BB4-46CC-8006-B5EB317400D7}" type="datetimeFigureOut">
              <a:rPr lang="cs-CZ" smtClean="0"/>
              <a:pPr/>
              <a:t>31.5.2012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24A99E-9A0E-4AE1-A116-3CABF6DC35F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194945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4A99E-9A0E-4AE1-A116-3CABF6DC35FC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114952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4A99E-9A0E-4AE1-A116-3CABF6DC35FC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114952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4A99E-9A0E-4AE1-A116-3CABF6DC35FC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1149528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4A99E-9A0E-4AE1-A116-3CABF6DC35FC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114952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BCB3-E26E-46BC-BB95-83D44C4CB655}" type="datetimeFigureOut">
              <a:rPr lang="cs-CZ" smtClean="0"/>
              <a:pPr/>
              <a:t>31.5.2012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C0995-EE15-4544-938F-353ABA26F2F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BCB3-E26E-46BC-BB95-83D44C4CB655}" type="datetimeFigureOut">
              <a:rPr lang="cs-CZ" smtClean="0"/>
              <a:pPr/>
              <a:t>31.5.2012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C0995-EE15-4544-938F-353ABA26F2F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BCB3-E26E-46BC-BB95-83D44C4CB655}" type="datetimeFigureOut">
              <a:rPr lang="cs-CZ" smtClean="0"/>
              <a:pPr/>
              <a:t>31.5.2012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C0995-EE15-4544-938F-353ABA26F2F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BCB3-E26E-46BC-BB95-83D44C4CB655}" type="datetimeFigureOut">
              <a:rPr lang="cs-CZ" smtClean="0"/>
              <a:pPr/>
              <a:t>31.5.2012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C0995-EE15-4544-938F-353ABA26F2F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BCB3-E26E-46BC-BB95-83D44C4CB655}" type="datetimeFigureOut">
              <a:rPr lang="cs-CZ" smtClean="0"/>
              <a:pPr/>
              <a:t>31.5.2012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C0995-EE15-4544-938F-353ABA26F2F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BCB3-E26E-46BC-BB95-83D44C4CB655}" type="datetimeFigureOut">
              <a:rPr lang="cs-CZ" smtClean="0"/>
              <a:pPr/>
              <a:t>31.5.2012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C0995-EE15-4544-938F-353ABA26F2F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BCB3-E26E-46BC-BB95-83D44C4CB655}" type="datetimeFigureOut">
              <a:rPr lang="cs-CZ" smtClean="0"/>
              <a:pPr/>
              <a:t>31.5.2012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C0995-EE15-4544-938F-353ABA26F2F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BCB3-E26E-46BC-BB95-83D44C4CB655}" type="datetimeFigureOut">
              <a:rPr lang="cs-CZ" smtClean="0"/>
              <a:pPr/>
              <a:t>31.5.2012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C0995-EE15-4544-938F-353ABA26F2F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BCB3-E26E-46BC-BB95-83D44C4CB655}" type="datetimeFigureOut">
              <a:rPr lang="cs-CZ" smtClean="0"/>
              <a:pPr/>
              <a:t>31.5.2012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C0995-EE15-4544-938F-353ABA26F2F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BCB3-E26E-46BC-BB95-83D44C4CB655}" type="datetimeFigureOut">
              <a:rPr lang="cs-CZ" smtClean="0"/>
              <a:pPr/>
              <a:t>31.5.2012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C0995-EE15-4544-938F-353ABA26F2F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BCB3-E26E-46BC-BB95-83D44C4CB655}" type="datetimeFigureOut">
              <a:rPr lang="cs-CZ" smtClean="0"/>
              <a:pPr/>
              <a:t>31.5.2012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C0995-EE15-4544-938F-353ABA26F2F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F303BCB3-E26E-46BC-BB95-83D44C4CB655}" type="datetimeFigureOut">
              <a:rPr lang="cs-CZ" smtClean="0"/>
              <a:pPr/>
              <a:t>31.5.2012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C4DC0995-EE15-4544-938F-353ABA26F2F8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9340" y="2132856"/>
            <a:ext cx="7029450" cy="44005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                   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78014" y="4005064"/>
            <a:ext cx="7772400" cy="1470025"/>
          </a:xfrm>
          <a:ln>
            <a:noFill/>
          </a:ln>
        </p:spPr>
        <p:txBody>
          <a:bodyPr/>
          <a:lstStyle/>
          <a:p>
            <a:r>
              <a:rPr lang="cs-CZ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Kleidung und mode</a:t>
            </a:r>
            <a:endParaRPr lang="cs-CZ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obrázek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8572" y="65142"/>
            <a:ext cx="7078251" cy="16430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6" name="Obdélník 5"/>
          <p:cNvSpPr/>
          <p:nvPr/>
        </p:nvSpPr>
        <p:spPr>
          <a:xfrm>
            <a:off x="1259632" y="2132856"/>
            <a:ext cx="6768752" cy="489364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cs-CZ" b="1" dirty="0" smtClean="0">
                <a:solidFill>
                  <a:schemeClr val="bg1"/>
                </a:solidFill>
              </a:rPr>
              <a:t>     Název školy: Střední průmyslová škola, Ostrava -      Vítkovice, 	                                          příspěvková organizace</a:t>
            </a:r>
          </a:p>
          <a:p>
            <a:endParaRPr lang="cs-CZ" b="1" dirty="0" smtClean="0">
              <a:solidFill>
                <a:srgbClr val="FFFF00"/>
              </a:solidFill>
            </a:endParaRPr>
          </a:p>
          <a:p>
            <a:r>
              <a:rPr lang="cs-CZ" b="1" dirty="0" smtClean="0">
                <a:solidFill>
                  <a:schemeClr val="bg1"/>
                </a:solidFill>
              </a:rPr>
              <a:t>Autor: 		PaedDr. Hana Mikolajková</a:t>
            </a:r>
          </a:p>
          <a:p>
            <a:endParaRPr lang="cs-CZ" b="1" dirty="0" smtClean="0">
              <a:solidFill>
                <a:schemeClr val="bg1"/>
              </a:solidFill>
            </a:endParaRPr>
          </a:p>
          <a:p>
            <a:r>
              <a:rPr lang="cs-CZ" b="1" dirty="0" smtClean="0">
                <a:solidFill>
                  <a:schemeClr val="bg1"/>
                </a:solidFill>
              </a:rPr>
              <a:t>Datum: 		31.05.2012</a:t>
            </a:r>
          </a:p>
          <a:p>
            <a:endParaRPr lang="cs-CZ" b="1" dirty="0" smtClean="0">
              <a:solidFill>
                <a:schemeClr val="bg1"/>
              </a:solidFill>
            </a:endParaRPr>
          </a:p>
          <a:p>
            <a:r>
              <a:rPr lang="cs-CZ" b="1" dirty="0" smtClean="0">
                <a:solidFill>
                  <a:schemeClr val="bg1"/>
                </a:solidFill>
              </a:rPr>
              <a:t>Název: 		</a:t>
            </a:r>
            <a:r>
              <a:rPr lang="cs-CZ" b="1" dirty="0" smtClean="0">
                <a:solidFill>
                  <a:schemeClr val="bg1"/>
                </a:solidFill>
              </a:rPr>
              <a:t>VY_32_INOVACE_8.3.4</a:t>
            </a:r>
            <a:endParaRPr lang="cs-CZ" b="1" dirty="0" smtClean="0">
              <a:solidFill>
                <a:schemeClr val="bg1"/>
              </a:solidFill>
            </a:endParaRPr>
          </a:p>
          <a:p>
            <a:endParaRPr lang="cs-CZ" b="1" dirty="0" smtClean="0">
              <a:solidFill>
                <a:schemeClr val="bg1"/>
              </a:solidFill>
            </a:endParaRPr>
          </a:p>
          <a:p>
            <a:r>
              <a:rPr lang="cs-CZ" b="1" dirty="0" smtClean="0">
                <a:solidFill>
                  <a:schemeClr val="bg1"/>
                </a:solidFill>
              </a:rPr>
              <a:t>Číslo projektu: 	CZ.1.07/1.5.00/34.0125</a:t>
            </a:r>
          </a:p>
          <a:p>
            <a:r>
              <a:rPr lang="cs-CZ" b="1" dirty="0" smtClean="0">
                <a:solidFill>
                  <a:srgbClr val="FFFF00"/>
                </a:solidFill>
              </a:rPr>
              <a:t>Téma:  	</a:t>
            </a:r>
            <a:r>
              <a:rPr lang="cs-CZ" sz="3200" b="1" dirty="0" smtClean="0">
                <a:solidFill>
                  <a:srgbClr val="FFFF00"/>
                </a:solidFill>
              </a:rPr>
              <a:t>    </a:t>
            </a:r>
          </a:p>
          <a:p>
            <a:r>
              <a:rPr lang="cs-CZ" b="1" dirty="0" smtClean="0">
                <a:solidFill>
                  <a:srgbClr val="FFFF00"/>
                </a:solidFill>
              </a:rPr>
              <a:t>Anotace</a:t>
            </a:r>
            <a:r>
              <a:rPr lang="cs-CZ" sz="1600" b="1" dirty="0" smtClean="0">
                <a:solidFill>
                  <a:srgbClr val="FFFF00"/>
                </a:solidFill>
              </a:rPr>
              <a:t>: "DUM; Prezentace slouží </a:t>
            </a:r>
            <a:r>
              <a:rPr lang="cs-CZ" sz="1600" b="1" dirty="0">
                <a:solidFill>
                  <a:srgbClr val="FFFF00"/>
                </a:solidFill>
              </a:rPr>
              <a:t>k rozšíření a opakování slovní zásoby k tématu oblečení. Je předpokládána znalost skloňování přídavných jmen a jistá již osvojená slovní zásoba. Jednotlivé stránky mohou být použity také při zkoušení a také jako zdroj k přípravě na novou státní maturitu.</a:t>
            </a:r>
          </a:p>
          <a:p>
            <a:r>
              <a:rPr lang="cs-CZ" sz="1600" b="1" dirty="0">
                <a:solidFill>
                  <a:srgbClr val="FFFF00"/>
                </a:solidFill>
              </a:rPr>
              <a:t> </a:t>
            </a:r>
          </a:p>
          <a:p>
            <a:endParaRPr lang="cs-CZ" b="1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065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2484" y="260648"/>
            <a:ext cx="7924800" cy="634082"/>
          </a:xfrm>
        </p:spPr>
        <p:txBody>
          <a:bodyPr/>
          <a:lstStyle/>
          <a:p>
            <a:r>
              <a:rPr lang="cs-CZ" sz="4000" b="1" dirty="0" smtClean="0">
                <a:solidFill>
                  <a:srgbClr val="FFFF00"/>
                </a:solidFill>
              </a:rPr>
              <a:t>                            ZDROJE</a:t>
            </a:r>
            <a:endParaRPr lang="cs-CZ" sz="4000" b="1" dirty="0">
              <a:solidFill>
                <a:srgbClr val="FFFF00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611560" y="1340768"/>
            <a:ext cx="5974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http://www.lueneburg.de/desktopdefault.aspx/tabid-41</a:t>
            </a:r>
            <a:r>
              <a:rPr lang="cs-CZ" dirty="0" smtClean="0"/>
              <a:t>/, 30.5.2012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691636" y="2424115"/>
            <a:ext cx="76247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http://</a:t>
            </a:r>
            <a:r>
              <a:rPr lang="cs-CZ" dirty="0" smtClean="0"/>
              <a:t>tuerkischehochzeit.blogspot.com/2010/10/das-kleid-der-woche-la-sposa.html, 30.5.2012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691637" y="1844824"/>
            <a:ext cx="46683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http://www.fashionpaper.ch/blog/?</a:t>
            </a:r>
            <a:r>
              <a:rPr lang="cs-CZ" dirty="0" smtClean="0"/>
              <a:t>p=1656,  30.5.2012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691637" y="3070446"/>
            <a:ext cx="5414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http://www.muenchen-hairstyle.de/show-</a:t>
            </a:r>
            <a:r>
              <a:rPr lang="cs-CZ" dirty="0" err="1"/>
              <a:t>your</a:t>
            </a:r>
            <a:r>
              <a:rPr lang="cs-CZ" dirty="0"/>
              <a:t>-style</a:t>
            </a:r>
            <a:r>
              <a:rPr lang="cs-CZ" dirty="0" smtClean="0"/>
              <a:t>/, 30.5.2012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691636" y="3613666"/>
            <a:ext cx="74087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http://de.123rf.com/photo_5078842_sportbekleidung-collection--</a:t>
            </a:r>
            <a:r>
              <a:rPr lang="cs-CZ" dirty="0" smtClean="0"/>
              <a:t>vector-illustration.html,  30.5.2012</a:t>
            </a:r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611560" y="843450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http://</a:t>
            </a:r>
            <a:r>
              <a:rPr lang="cs-CZ" dirty="0" smtClean="0"/>
              <a:t>www.malerbetrieb-weinrauch.at/</a:t>
            </a:r>
            <a:r>
              <a:rPr lang="cs-CZ" dirty="0" err="1" smtClean="0"/>
              <a:t>contentDD</a:t>
            </a:r>
            <a:r>
              <a:rPr lang="cs-CZ" dirty="0" smtClean="0"/>
              <a:t>/</a:t>
            </a:r>
            <a:r>
              <a:rPr lang="cs-CZ" dirty="0" err="1" smtClean="0"/>
              <a:t>index.php?state</a:t>
            </a:r>
            <a:r>
              <a:rPr lang="cs-CZ" dirty="0" smtClean="0"/>
              <a:t>=secondhand, 30.5.2012</a:t>
            </a:r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>
            <a:off x="691636" y="4365104"/>
            <a:ext cx="75284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http://</a:t>
            </a:r>
            <a:r>
              <a:rPr lang="cs-CZ" dirty="0" smtClean="0"/>
              <a:t>www.novamaturita.cz/ilustracni-pracovni-listy-1404033476.html, 30.5.2012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70267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-96982"/>
            <a:ext cx="7924800" cy="764704"/>
          </a:xfrm>
        </p:spPr>
        <p:txBody>
          <a:bodyPr/>
          <a:lstStyle/>
          <a:p>
            <a:pPr algn="ctr"/>
            <a:r>
              <a:rPr lang="cs-CZ" sz="3200" b="1" dirty="0" smtClean="0">
                <a:solidFill>
                  <a:srgbClr val="FFFF00"/>
                </a:solidFill>
              </a:rPr>
              <a:t>  BEKLEIDUNG FŰR FORMALe SITUATIONEN</a:t>
            </a:r>
            <a:endParaRPr lang="cs-CZ" sz="3200" b="1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228184" y="4158208"/>
            <a:ext cx="2234207" cy="14219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               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764704"/>
            <a:ext cx="3479581" cy="4984932"/>
          </a:xfrm>
          <a:prstGeom prst="rect">
            <a:avLst/>
          </a:prstGeom>
        </p:spPr>
      </p:pic>
      <p:cxnSp>
        <p:nvCxnSpPr>
          <p:cNvPr id="6" name="Přímá spojnice se šipkou 5"/>
          <p:cNvCxnSpPr/>
          <p:nvPr/>
        </p:nvCxnSpPr>
        <p:spPr>
          <a:xfrm flipH="1">
            <a:off x="2627784" y="1149608"/>
            <a:ext cx="1512168" cy="5512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40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 flipH="1">
            <a:off x="2780184" y="3789040"/>
            <a:ext cx="2304256" cy="71515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40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 flipH="1">
            <a:off x="2731730" y="1863247"/>
            <a:ext cx="1408222" cy="277605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40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 flipH="1">
            <a:off x="1579602" y="4437112"/>
            <a:ext cx="3575850" cy="43204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40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 flipH="1" flipV="1">
            <a:off x="1835696" y="2273183"/>
            <a:ext cx="2304256" cy="507745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40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TextovéPole 4"/>
          <p:cNvSpPr txBox="1"/>
          <p:nvPr/>
        </p:nvSpPr>
        <p:spPr>
          <a:xfrm>
            <a:off x="4139952" y="825225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d</a:t>
            </a:r>
            <a:r>
              <a:rPr lang="cs-CZ" sz="2400" b="1" dirty="0" smtClean="0"/>
              <a:t>ie Bluse</a:t>
            </a:r>
            <a:endParaRPr lang="cs-CZ" sz="2400" b="1" dirty="0"/>
          </a:p>
        </p:txBody>
      </p:sp>
      <p:sp>
        <p:nvSpPr>
          <p:cNvPr id="7" name="Obdélník 6"/>
          <p:cNvSpPr/>
          <p:nvPr/>
        </p:nvSpPr>
        <p:spPr>
          <a:xfrm>
            <a:off x="5258509" y="3409630"/>
            <a:ext cx="12666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 smtClean="0"/>
              <a:t>der Rock</a:t>
            </a:r>
            <a:endParaRPr lang="cs-CZ" sz="2400" b="1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4125099" y="1560585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der BH</a:t>
            </a:r>
            <a:endParaRPr lang="cs-CZ" sz="2400" b="1" dirty="0"/>
          </a:p>
        </p:txBody>
      </p:sp>
      <p:sp>
        <p:nvSpPr>
          <p:cNvPr id="8" name="Obdélník 7"/>
          <p:cNvSpPr/>
          <p:nvPr/>
        </p:nvSpPr>
        <p:spPr>
          <a:xfrm>
            <a:off x="4216183" y="2500972"/>
            <a:ext cx="15758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/>
              <a:t>das Hemd</a:t>
            </a:r>
            <a:endParaRPr lang="cs-CZ" sz="2400" dirty="0"/>
          </a:p>
        </p:txBody>
      </p:sp>
      <p:cxnSp>
        <p:nvCxnSpPr>
          <p:cNvPr id="14" name="Přímá spojnice se šipkou 13"/>
          <p:cNvCxnSpPr/>
          <p:nvPr/>
        </p:nvCxnSpPr>
        <p:spPr>
          <a:xfrm flipH="1" flipV="1">
            <a:off x="1628056" y="2745201"/>
            <a:ext cx="2304256" cy="507745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40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Obdélník 17"/>
          <p:cNvSpPr/>
          <p:nvPr/>
        </p:nvSpPr>
        <p:spPr>
          <a:xfrm>
            <a:off x="3943609" y="3067054"/>
            <a:ext cx="13933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 smtClean="0"/>
              <a:t>der Sakko</a:t>
            </a:r>
            <a:endParaRPr lang="cs-CZ" sz="2400" dirty="0"/>
          </a:p>
        </p:txBody>
      </p:sp>
      <p:sp>
        <p:nvSpPr>
          <p:cNvPr id="19" name="Obdélník 18"/>
          <p:cNvSpPr/>
          <p:nvPr/>
        </p:nvSpPr>
        <p:spPr>
          <a:xfrm>
            <a:off x="5241028" y="4097284"/>
            <a:ext cx="12394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 smtClean="0"/>
              <a:t>die Hose</a:t>
            </a:r>
            <a:endParaRPr lang="cs-CZ" sz="2400" dirty="0"/>
          </a:p>
        </p:txBody>
      </p:sp>
      <p:cxnSp>
        <p:nvCxnSpPr>
          <p:cNvPr id="20" name="Přímá spojnice se šipkou 19"/>
          <p:cNvCxnSpPr/>
          <p:nvPr/>
        </p:nvCxnSpPr>
        <p:spPr>
          <a:xfrm flipH="1">
            <a:off x="2780184" y="5157192"/>
            <a:ext cx="2007840" cy="71515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40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/>
          <p:nvPr/>
        </p:nvCxnSpPr>
        <p:spPr>
          <a:xfrm flipH="1">
            <a:off x="1835696" y="5589240"/>
            <a:ext cx="2952328" cy="71515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40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Obdélník 24"/>
          <p:cNvSpPr/>
          <p:nvPr/>
        </p:nvSpPr>
        <p:spPr>
          <a:xfrm>
            <a:off x="4932040" y="4825987"/>
            <a:ext cx="14622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 smtClean="0"/>
              <a:t>die Pumps</a:t>
            </a:r>
            <a:endParaRPr lang="cs-CZ" sz="2400" dirty="0"/>
          </a:p>
        </p:txBody>
      </p:sp>
      <p:sp>
        <p:nvSpPr>
          <p:cNvPr id="26" name="Obdélník 25"/>
          <p:cNvSpPr/>
          <p:nvPr/>
        </p:nvSpPr>
        <p:spPr>
          <a:xfrm>
            <a:off x="5023558" y="5380304"/>
            <a:ext cx="20537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 err="1"/>
              <a:t>die</a:t>
            </a:r>
            <a:r>
              <a:rPr lang="cs-CZ" sz="2400" b="1" dirty="0"/>
              <a:t> </a:t>
            </a:r>
            <a:r>
              <a:rPr lang="cs-CZ" sz="2400" b="1" dirty="0" err="1" smtClean="0"/>
              <a:t>Halbschuhe</a:t>
            </a:r>
            <a:endParaRPr lang="cs-CZ" sz="2400" dirty="0"/>
          </a:p>
        </p:txBody>
      </p:sp>
      <p:pic>
        <p:nvPicPr>
          <p:cNvPr id="27" name="Obrázek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21975" y="720312"/>
            <a:ext cx="1439724" cy="1987926"/>
          </a:xfrm>
          <a:prstGeom prst="rect">
            <a:avLst/>
          </a:prstGeom>
        </p:spPr>
      </p:pic>
      <p:pic>
        <p:nvPicPr>
          <p:cNvPr id="28" name="Obrázek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21975" y="3067054"/>
            <a:ext cx="1335038" cy="2605246"/>
          </a:xfrm>
          <a:prstGeom prst="rect">
            <a:avLst/>
          </a:prstGeom>
        </p:spPr>
      </p:pic>
      <p:cxnSp>
        <p:nvCxnSpPr>
          <p:cNvPr id="29" name="Přímá spojnice se šipkou 28"/>
          <p:cNvCxnSpPr/>
          <p:nvPr/>
        </p:nvCxnSpPr>
        <p:spPr>
          <a:xfrm flipV="1">
            <a:off x="6394300" y="1714277"/>
            <a:ext cx="914004" cy="274563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40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Obdélník 34"/>
          <p:cNvSpPr/>
          <p:nvPr/>
        </p:nvSpPr>
        <p:spPr>
          <a:xfrm>
            <a:off x="5070660" y="1863247"/>
            <a:ext cx="14098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/>
              <a:t>der </a:t>
            </a:r>
            <a:r>
              <a:rPr lang="cs-CZ" sz="2400" b="1" dirty="0" smtClean="0"/>
              <a:t>Anzug</a:t>
            </a:r>
            <a:endParaRPr lang="cs-CZ" sz="2400" b="1" dirty="0"/>
          </a:p>
        </p:txBody>
      </p:sp>
      <p:cxnSp>
        <p:nvCxnSpPr>
          <p:cNvPr id="36" name="Přímá spojnice se šipkou 35"/>
          <p:cNvCxnSpPr/>
          <p:nvPr/>
        </p:nvCxnSpPr>
        <p:spPr>
          <a:xfrm>
            <a:off x="6394300" y="3067054"/>
            <a:ext cx="986012" cy="230832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40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Obdélník 38"/>
          <p:cNvSpPr/>
          <p:nvPr/>
        </p:nvSpPr>
        <p:spPr>
          <a:xfrm>
            <a:off x="5792069" y="2629741"/>
            <a:ext cx="13099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 smtClean="0"/>
              <a:t>das Kleid</a:t>
            </a:r>
            <a:endParaRPr lang="cs-CZ" sz="2400" b="1" dirty="0"/>
          </a:p>
        </p:txBody>
      </p:sp>
      <p:sp>
        <p:nvSpPr>
          <p:cNvPr id="40" name="Obdélník 39"/>
          <p:cNvSpPr/>
          <p:nvPr/>
        </p:nvSpPr>
        <p:spPr>
          <a:xfrm>
            <a:off x="563991" y="6076737"/>
            <a:ext cx="76759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 smtClean="0">
                <a:solidFill>
                  <a:srgbClr val="FFFF00"/>
                </a:solidFill>
              </a:rPr>
              <a:t>Beantworten Sie: Was tragen Sie, wenn Sie ins Theater gehen?</a:t>
            </a:r>
            <a:endParaRPr lang="cs-CZ" sz="2400" dirty="0"/>
          </a:p>
        </p:txBody>
      </p:sp>
      <p:cxnSp>
        <p:nvCxnSpPr>
          <p:cNvPr id="41" name="Přímá spojnice se šipkou 40"/>
          <p:cNvCxnSpPr/>
          <p:nvPr/>
        </p:nvCxnSpPr>
        <p:spPr>
          <a:xfrm flipV="1">
            <a:off x="6645041" y="1012327"/>
            <a:ext cx="914004" cy="274563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40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5" name="Obdélník 44"/>
          <p:cNvSpPr/>
          <p:nvPr/>
        </p:nvSpPr>
        <p:spPr>
          <a:xfrm>
            <a:off x="5336939" y="1193304"/>
            <a:ext cx="16882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/>
              <a:t>die </a:t>
            </a:r>
            <a:r>
              <a:rPr lang="cs-CZ" sz="2400" b="1" dirty="0" smtClean="0"/>
              <a:t>Krawatte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xmlns="" val="340318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94300" y="663107"/>
            <a:ext cx="2543175" cy="503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7871" y="839251"/>
            <a:ext cx="329565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-96982"/>
            <a:ext cx="7924800" cy="764704"/>
          </a:xfrm>
        </p:spPr>
        <p:txBody>
          <a:bodyPr/>
          <a:lstStyle/>
          <a:p>
            <a:pPr algn="ctr"/>
            <a:r>
              <a:rPr lang="cs-CZ" sz="3200" b="1" dirty="0" smtClean="0">
                <a:solidFill>
                  <a:srgbClr val="FFFF00"/>
                </a:solidFill>
              </a:rPr>
              <a:t>  </a:t>
            </a:r>
            <a:r>
              <a:rPr lang="cs-CZ" sz="2800" b="1" dirty="0" smtClean="0">
                <a:solidFill>
                  <a:srgbClr val="FFFF00"/>
                </a:solidFill>
              </a:rPr>
              <a:t>BEKLEIDUNG FŰR DIE SCHULE UND FREIZEIT</a:t>
            </a:r>
            <a:endParaRPr lang="cs-CZ" sz="2800" b="1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228184" y="4158208"/>
            <a:ext cx="2234207" cy="14219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               </a:t>
            </a:r>
            <a:endParaRPr lang="cs-CZ" dirty="0"/>
          </a:p>
        </p:txBody>
      </p:sp>
      <p:cxnSp>
        <p:nvCxnSpPr>
          <p:cNvPr id="6" name="Přímá spojnice se šipkou 5"/>
          <p:cNvCxnSpPr/>
          <p:nvPr/>
        </p:nvCxnSpPr>
        <p:spPr>
          <a:xfrm flipH="1">
            <a:off x="2627784" y="1412776"/>
            <a:ext cx="1156320" cy="288032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40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 flipH="1" flipV="1">
            <a:off x="2820400" y="3311066"/>
            <a:ext cx="1152128" cy="556433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40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>
            <a:stCxn id="12" idx="1"/>
          </p:cNvCxnSpPr>
          <p:nvPr/>
        </p:nvCxnSpPr>
        <p:spPr>
          <a:xfrm flipH="1">
            <a:off x="2825375" y="1754707"/>
            <a:ext cx="1071560" cy="499411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40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 flipH="1" flipV="1">
            <a:off x="827584" y="3297886"/>
            <a:ext cx="2655937" cy="1139226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40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 flipH="1" flipV="1">
            <a:off x="1835696" y="2273183"/>
            <a:ext cx="2304256" cy="507745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40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TextovéPole 4"/>
          <p:cNvSpPr txBox="1"/>
          <p:nvPr/>
        </p:nvSpPr>
        <p:spPr>
          <a:xfrm>
            <a:off x="3853377" y="1069041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der Schal</a:t>
            </a:r>
            <a:endParaRPr lang="cs-CZ" sz="2400" b="1" dirty="0"/>
          </a:p>
        </p:txBody>
      </p:sp>
      <p:sp>
        <p:nvSpPr>
          <p:cNvPr id="7" name="Obdélník 6"/>
          <p:cNvSpPr/>
          <p:nvPr/>
        </p:nvSpPr>
        <p:spPr>
          <a:xfrm>
            <a:off x="4006927" y="3784306"/>
            <a:ext cx="12666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 smtClean="0"/>
              <a:t>der Rock</a:t>
            </a:r>
            <a:endParaRPr lang="cs-CZ" sz="2400" b="1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3896935" y="1523874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der Pulli</a:t>
            </a:r>
            <a:endParaRPr lang="cs-CZ" sz="2400" b="1" dirty="0"/>
          </a:p>
        </p:txBody>
      </p:sp>
      <p:sp>
        <p:nvSpPr>
          <p:cNvPr id="8" name="Obdélník 7"/>
          <p:cNvSpPr/>
          <p:nvPr/>
        </p:nvSpPr>
        <p:spPr>
          <a:xfrm>
            <a:off x="4216183" y="2500972"/>
            <a:ext cx="15758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smtClean="0"/>
              <a:t>das Top,</a:t>
            </a:r>
          </a:p>
          <a:p>
            <a:r>
              <a:rPr lang="cs-CZ" sz="2000" b="1" dirty="0" smtClean="0"/>
              <a:t>das T- Shirt</a:t>
            </a:r>
            <a:endParaRPr lang="cs-CZ" sz="2000" dirty="0"/>
          </a:p>
        </p:txBody>
      </p:sp>
      <p:cxnSp>
        <p:nvCxnSpPr>
          <p:cNvPr id="14" name="Přímá spojnice se šipkou 13"/>
          <p:cNvCxnSpPr/>
          <p:nvPr/>
        </p:nvCxnSpPr>
        <p:spPr>
          <a:xfrm flipH="1" flipV="1">
            <a:off x="2823562" y="2962637"/>
            <a:ext cx="1108750" cy="29031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40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Obdélník 17"/>
          <p:cNvSpPr/>
          <p:nvPr/>
        </p:nvSpPr>
        <p:spPr>
          <a:xfrm>
            <a:off x="3943609" y="3146671"/>
            <a:ext cx="13917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 smtClean="0"/>
              <a:t>der G</a:t>
            </a:r>
            <a:r>
              <a:rPr lang="hu-HU" sz="2400" b="1" dirty="0" smtClean="0"/>
              <a:t>űrtel</a:t>
            </a:r>
            <a:endParaRPr lang="cs-CZ" sz="2400" dirty="0"/>
          </a:p>
        </p:txBody>
      </p:sp>
      <p:sp>
        <p:nvSpPr>
          <p:cNvPr id="19" name="Obdélník 18"/>
          <p:cNvSpPr/>
          <p:nvPr/>
        </p:nvSpPr>
        <p:spPr>
          <a:xfrm>
            <a:off x="3585148" y="4254323"/>
            <a:ext cx="14189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 smtClean="0"/>
              <a:t>die Shorts</a:t>
            </a:r>
            <a:endParaRPr lang="cs-CZ" sz="2400" dirty="0"/>
          </a:p>
        </p:txBody>
      </p:sp>
      <p:cxnSp>
        <p:nvCxnSpPr>
          <p:cNvPr id="20" name="Přímá spojnice se šipkou 19"/>
          <p:cNvCxnSpPr/>
          <p:nvPr/>
        </p:nvCxnSpPr>
        <p:spPr>
          <a:xfrm flipH="1" flipV="1">
            <a:off x="1819641" y="5264464"/>
            <a:ext cx="1964463" cy="375387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40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/>
          <p:nvPr/>
        </p:nvCxnSpPr>
        <p:spPr>
          <a:xfrm flipH="1" flipV="1">
            <a:off x="2823562" y="5149472"/>
            <a:ext cx="1316390" cy="114992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40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Obdélník 24"/>
          <p:cNvSpPr/>
          <p:nvPr/>
        </p:nvSpPr>
        <p:spPr>
          <a:xfrm>
            <a:off x="3830597" y="5409018"/>
            <a:ext cx="16193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 smtClean="0"/>
              <a:t>die Ballerini</a:t>
            </a:r>
            <a:endParaRPr lang="cs-CZ" sz="2400" dirty="0"/>
          </a:p>
        </p:txBody>
      </p:sp>
      <p:sp>
        <p:nvSpPr>
          <p:cNvPr id="26" name="Obdélník 25"/>
          <p:cNvSpPr/>
          <p:nvPr/>
        </p:nvSpPr>
        <p:spPr>
          <a:xfrm>
            <a:off x="4302157" y="4934811"/>
            <a:ext cx="20217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/>
              <a:t>die </a:t>
            </a:r>
            <a:r>
              <a:rPr lang="cs-CZ" sz="2400" b="1" dirty="0" smtClean="0"/>
              <a:t>Sportshuhe</a:t>
            </a:r>
            <a:endParaRPr lang="cs-CZ" sz="2400" dirty="0"/>
          </a:p>
        </p:txBody>
      </p:sp>
      <p:cxnSp>
        <p:nvCxnSpPr>
          <p:cNvPr id="29" name="Přímá spojnice se šipkou 28"/>
          <p:cNvCxnSpPr>
            <a:stCxn id="35" idx="3"/>
          </p:cNvCxnSpPr>
          <p:nvPr/>
        </p:nvCxnSpPr>
        <p:spPr>
          <a:xfrm flipV="1">
            <a:off x="5999844" y="2116838"/>
            <a:ext cx="1044835" cy="179385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40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Obdélník 34"/>
          <p:cNvSpPr/>
          <p:nvPr/>
        </p:nvSpPr>
        <p:spPr>
          <a:xfrm>
            <a:off x="4031035" y="2065390"/>
            <a:ext cx="19688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 smtClean="0"/>
              <a:t>das Sweatshirt</a:t>
            </a:r>
            <a:endParaRPr lang="cs-CZ" sz="2400" b="1" dirty="0"/>
          </a:p>
        </p:txBody>
      </p:sp>
      <p:cxnSp>
        <p:nvCxnSpPr>
          <p:cNvPr id="36" name="Přímá spojnice se šipkou 35"/>
          <p:cNvCxnSpPr/>
          <p:nvPr/>
        </p:nvCxnSpPr>
        <p:spPr>
          <a:xfrm flipV="1">
            <a:off x="6228184" y="3867499"/>
            <a:ext cx="1656184" cy="591816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40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Obdélník 38"/>
          <p:cNvSpPr/>
          <p:nvPr/>
        </p:nvSpPr>
        <p:spPr>
          <a:xfrm>
            <a:off x="5015439" y="4459315"/>
            <a:ext cx="13388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 smtClean="0"/>
              <a:t>die Jeans</a:t>
            </a:r>
            <a:endParaRPr lang="cs-CZ" sz="2400" b="1" dirty="0"/>
          </a:p>
        </p:txBody>
      </p:sp>
      <p:sp>
        <p:nvSpPr>
          <p:cNvPr id="40" name="Obdélník 39"/>
          <p:cNvSpPr/>
          <p:nvPr/>
        </p:nvSpPr>
        <p:spPr>
          <a:xfrm>
            <a:off x="599258" y="5920693"/>
            <a:ext cx="784426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FFFF00"/>
                </a:solidFill>
              </a:rPr>
              <a:t>Beantworten Sie: Was tragen Sie in Ihrer Freizeit oder wenn Sie</a:t>
            </a:r>
          </a:p>
          <a:p>
            <a:pPr algn="ctr"/>
            <a:r>
              <a:rPr lang="cs-CZ" sz="2400" b="1" dirty="0" smtClean="0">
                <a:solidFill>
                  <a:srgbClr val="FFFF00"/>
                </a:solidFill>
              </a:rPr>
              <a:t> zur Schule gehen??</a:t>
            </a:r>
            <a:endParaRPr lang="cs-CZ" sz="2400" dirty="0"/>
          </a:p>
        </p:txBody>
      </p:sp>
      <p:cxnSp>
        <p:nvCxnSpPr>
          <p:cNvPr id="49" name="Přímá spojnice se šipkou 48"/>
          <p:cNvCxnSpPr/>
          <p:nvPr/>
        </p:nvCxnSpPr>
        <p:spPr>
          <a:xfrm flipV="1">
            <a:off x="6228184" y="2552420"/>
            <a:ext cx="2215337" cy="87658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40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8" name="Obdélník 47"/>
          <p:cNvSpPr/>
          <p:nvPr/>
        </p:nvSpPr>
        <p:spPr>
          <a:xfrm>
            <a:off x="5015440" y="3477990"/>
            <a:ext cx="13933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 smtClean="0"/>
              <a:t>das Hemd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xmlns="" val="100285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portbekleidung collection - vector illustration. Stockfoto - 50788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2492" y="963475"/>
            <a:ext cx="4276359" cy="363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-96982"/>
            <a:ext cx="7924800" cy="764704"/>
          </a:xfrm>
        </p:spPr>
        <p:txBody>
          <a:bodyPr/>
          <a:lstStyle/>
          <a:p>
            <a:pPr algn="ctr"/>
            <a:r>
              <a:rPr lang="cs-CZ" sz="3200" b="1" dirty="0" smtClean="0">
                <a:solidFill>
                  <a:srgbClr val="FFFF00"/>
                </a:solidFill>
              </a:rPr>
              <a:t>  </a:t>
            </a:r>
            <a:r>
              <a:rPr lang="cs-CZ" sz="2800" b="1" dirty="0" smtClean="0">
                <a:solidFill>
                  <a:srgbClr val="FFFF00"/>
                </a:solidFill>
              </a:rPr>
              <a:t>BEKLEIDUNG FŰR SPORT</a:t>
            </a:r>
            <a:endParaRPr lang="cs-CZ" sz="2800" b="1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228184" y="4158208"/>
            <a:ext cx="2234207" cy="14219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               </a:t>
            </a:r>
            <a:endParaRPr lang="cs-CZ" dirty="0"/>
          </a:p>
        </p:txBody>
      </p:sp>
      <p:cxnSp>
        <p:nvCxnSpPr>
          <p:cNvPr id="9" name="Přímá spojnice se šipkou 8"/>
          <p:cNvCxnSpPr/>
          <p:nvPr/>
        </p:nvCxnSpPr>
        <p:spPr>
          <a:xfrm flipH="1" flipV="1">
            <a:off x="2820400" y="3311067"/>
            <a:ext cx="2195039" cy="1056481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40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 flipH="1" flipV="1">
            <a:off x="2987824" y="4163408"/>
            <a:ext cx="495698" cy="526739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40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 flipH="1" flipV="1">
            <a:off x="3855216" y="1959626"/>
            <a:ext cx="1829637" cy="507744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40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Obdélník 6"/>
          <p:cNvSpPr/>
          <p:nvPr/>
        </p:nvSpPr>
        <p:spPr>
          <a:xfrm>
            <a:off x="5206103" y="4136716"/>
            <a:ext cx="1488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 smtClean="0"/>
              <a:t>das T-Shirt</a:t>
            </a:r>
            <a:endParaRPr lang="cs-CZ" sz="2400" b="1" dirty="0"/>
          </a:p>
        </p:txBody>
      </p:sp>
      <p:cxnSp>
        <p:nvCxnSpPr>
          <p:cNvPr id="14" name="Přímá spojnice se šipkou 13"/>
          <p:cNvCxnSpPr/>
          <p:nvPr/>
        </p:nvCxnSpPr>
        <p:spPr>
          <a:xfrm flipH="1" flipV="1">
            <a:off x="2823562" y="2962637"/>
            <a:ext cx="1108750" cy="29031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40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Obdélník 17"/>
          <p:cNvSpPr/>
          <p:nvPr/>
        </p:nvSpPr>
        <p:spPr>
          <a:xfrm>
            <a:off x="5497750" y="2361228"/>
            <a:ext cx="2499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 smtClean="0"/>
              <a:t>der Traininsganzug</a:t>
            </a:r>
            <a:endParaRPr lang="cs-CZ" sz="2400" dirty="0"/>
          </a:p>
        </p:txBody>
      </p:sp>
      <p:sp>
        <p:nvSpPr>
          <p:cNvPr id="19" name="Obdélník 18"/>
          <p:cNvSpPr/>
          <p:nvPr/>
        </p:nvSpPr>
        <p:spPr>
          <a:xfrm>
            <a:off x="2645446" y="4758529"/>
            <a:ext cx="14189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 smtClean="0"/>
              <a:t>die Shorts</a:t>
            </a:r>
            <a:endParaRPr lang="cs-CZ" sz="2400" dirty="0"/>
          </a:p>
        </p:txBody>
      </p:sp>
      <p:cxnSp>
        <p:nvCxnSpPr>
          <p:cNvPr id="20" name="Přímá spojnice se šipkou 19"/>
          <p:cNvCxnSpPr/>
          <p:nvPr/>
        </p:nvCxnSpPr>
        <p:spPr>
          <a:xfrm flipH="1" flipV="1">
            <a:off x="2051721" y="4367548"/>
            <a:ext cx="504055" cy="852646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40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/>
          <p:nvPr/>
        </p:nvCxnSpPr>
        <p:spPr>
          <a:xfrm flipH="1" flipV="1">
            <a:off x="4043325" y="4437112"/>
            <a:ext cx="972115" cy="497699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40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Obdélník 24"/>
          <p:cNvSpPr/>
          <p:nvPr/>
        </p:nvSpPr>
        <p:spPr>
          <a:xfrm>
            <a:off x="2353174" y="5396476"/>
            <a:ext cx="21082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 smtClean="0"/>
              <a:t>die Schildm</a:t>
            </a:r>
            <a:r>
              <a:rPr lang="hu-HU" sz="2400" b="1" dirty="0" smtClean="0"/>
              <a:t>űtze</a:t>
            </a:r>
            <a:endParaRPr lang="cs-CZ" sz="2400" dirty="0"/>
          </a:p>
        </p:txBody>
      </p:sp>
      <p:sp>
        <p:nvSpPr>
          <p:cNvPr id="26" name="Obdélník 25"/>
          <p:cNvSpPr/>
          <p:nvPr/>
        </p:nvSpPr>
        <p:spPr>
          <a:xfrm>
            <a:off x="4302157" y="4934811"/>
            <a:ext cx="24032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/>
              <a:t>die </a:t>
            </a:r>
            <a:r>
              <a:rPr lang="cs-CZ" sz="2400" b="1" dirty="0" smtClean="0"/>
              <a:t>Fu</a:t>
            </a:r>
            <a:r>
              <a:rPr lang="el-GR" sz="2400" b="1" dirty="0" smtClean="0"/>
              <a:t>β</a:t>
            </a:r>
            <a:r>
              <a:rPr lang="cs-CZ" sz="2400" b="1" dirty="0" err="1" smtClean="0"/>
              <a:t>ballschuhe</a:t>
            </a:r>
            <a:endParaRPr lang="cs-CZ" sz="2400" dirty="0"/>
          </a:p>
        </p:txBody>
      </p:sp>
      <p:cxnSp>
        <p:nvCxnSpPr>
          <p:cNvPr id="29" name="Přímá spojnice se šipkou 28"/>
          <p:cNvCxnSpPr/>
          <p:nvPr/>
        </p:nvCxnSpPr>
        <p:spPr>
          <a:xfrm flipH="1">
            <a:off x="1475656" y="1142861"/>
            <a:ext cx="3833775" cy="485939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40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Obdélník 34"/>
          <p:cNvSpPr/>
          <p:nvPr/>
        </p:nvSpPr>
        <p:spPr>
          <a:xfrm>
            <a:off x="5369862" y="836712"/>
            <a:ext cx="1377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 smtClean="0"/>
              <a:t>das Trikot</a:t>
            </a:r>
            <a:endParaRPr lang="cs-CZ" sz="2400" b="1" dirty="0"/>
          </a:p>
        </p:txBody>
      </p:sp>
      <p:sp>
        <p:nvSpPr>
          <p:cNvPr id="40" name="Obdélník 39"/>
          <p:cNvSpPr/>
          <p:nvPr/>
        </p:nvSpPr>
        <p:spPr>
          <a:xfrm>
            <a:off x="683568" y="5920693"/>
            <a:ext cx="79928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FFFF00"/>
                </a:solidFill>
              </a:rPr>
              <a:t>Beantworten Sie: Was tragen Sie, wenn Sie</a:t>
            </a:r>
          </a:p>
          <a:p>
            <a:pPr algn="ctr"/>
            <a:r>
              <a:rPr lang="cs-CZ" sz="2400" b="1" dirty="0" smtClean="0">
                <a:solidFill>
                  <a:srgbClr val="FFFF00"/>
                </a:solidFill>
              </a:rPr>
              <a:t> Sport machen gehen??</a:t>
            </a:r>
            <a:endParaRPr lang="cs-CZ" sz="2400" dirty="0"/>
          </a:p>
        </p:txBody>
      </p:sp>
      <p:cxnSp>
        <p:nvCxnSpPr>
          <p:cNvPr id="49" name="Přímá spojnice se šipkou 48"/>
          <p:cNvCxnSpPr/>
          <p:nvPr/>
        </p:nvCxnSpPr>
        <p:spPr>
          <a:xfrm flipH="1" flipV="1">
            <a:off x="2645447" y="1959626"/>
            <a:ext cx="3066658" cy="1293321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40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8" name="Obdélník 47"/>
          <p:cNvSpPr/>
          <p:nvPr/>
        </p:nvSpPr>
        <p:spPr>
          <a:xfrm>
            <a:off x="5800390" y="3107792"/>
            <a:ext cx="229742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 smtClean="0"/>
              <a:t>der Badeanzug ♀</a:t>
            </a:r>
          </a:p>
          <a:p>
            <a:r>
              <a:rPr lang="cs-CZ" sz="2400" b="1" dirty="0" smtClean="0"/>
              <a:t>die Badehose ♂</a:t>
            </a:r>
            <a:endParaRPr lang="cs-CZ" sz="2400" b="1" dirty="0"/>
          </a:p>
        </p:txBody>
      </p:sp>
      <p:sp>
        <p:nvSpPr>
          <p:cNvPr id="33" name="Obdélník 32"/>
          <p:cNvSpPr/>
          <p:nvPr/>
        </p:nvSpPr>
        <p:spPr>
          <a:xfrm>
            <a:off x="282041" y="4991954"/>
            <a:ext cx="2162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 err="1"/>
              <a:t>die</a:t>
            </a:r>
            <a:r>
              <a:rPr lang="cs-CZ" sz="2400" b="1" dirty="0"/>
              <a:t> </a:t>
            </a:r>
            <a:r>
              <a:rPr lang="cs-CZ" sz="2400" b="1" dirty="0" err="1" smtClean="0"/>
              <a:t>Sportschuhe</a:t>
            </a:r>
            <a:endParaRPr lang="cs-CZ" sz="2400" dirty="0"/>
          </a:p>
        </p:txBody>
      </p:sp>
      <p:cxnSp>
        <p:nvCxnSpPr>
          <p:cNvPr id="43" name="Přímá spojnice se šipkou 42"/>
          <p:cNvCxnSpPr/>
          <p:nvPr/>
        </p:nvCxnSpPr>
        <p:spPr>
          <a:xfrm flipH="1" flipV="1">
            <a:off x="1086267" y="4415249"/>
            <a:ext cx="495698" cy="526739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40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9635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14926" y="3291076"/>
            <a:ext cx="1205215" cy="182657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94587" y="1120581"/>
            <a:ext cx="1168432" cy="1354143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17919" y="2962637"/>
            <a:ext cx="2136466" cy="2136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32658" y="1618319"/>
            <a:ext cx="1546118" cy="143863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7808" y="3471004"/>
            <a:ext cx="2610095" cy="1466714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3285" y="1059555"/>
            <a:ext cx="1661661" cy="219339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9737" y="261276"/>
            <a:ext cx="8284840" cy="764704"/>
          </a:xfrm>
        </p:spPr>
        <p:txBody>
          <a:bodyPr/>
          <a:lstStyle/>
          <a:p>
            <a:pPr algn="ctr"/>
            <a:r>
              <a:rPr lang="cs-CZ" sz="3200" b="1" dirty="0" smtClean="0">
                <a:solidFill>
                  <a:srgbClr val="FFFF00"/>
                </a:solidFill>
              </a:rPr>
              <a:t>  </a:t>
            </a:r>
            <a:r>
              <a:rPr lang="cs-CZ" sz="2800" b="1" dirty="0" smtClean="0">
                <a:solidFill>
                  <a:srgbClr val="FFFF00"/>
                </a:solidFill>
              </a:rPr>
              <a:t>KleidungsstŰcke und schuhe FŰR verschiedene jahreszeiten</a:t>
            </a:r>
            <a:endParaRPr lang="cs-CZ" sz="2800" b="1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228184" y="4158208"/>
            <a:ext cx="2234207" cy="14219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               </a:t>
            </a:r>
            <a:endParaRPr lang="cs-CZ" dirty="0"/>
          </a:p>
        </p:txBody>
      </p:sp>
      <p:cxnSp>
        <p:nvCxnSpPr>
          <p:cNvPr id="11" name="Přímá spojnice se šipkou 10"/>
          <p:cNvCxnSpPr/>
          <p:nvPr/>
        </p:nvCxnSpPr>
        <p:spPr>
          <a:xfrm flipH="1" flipV="1">
            <a:off x="5606977" y="5020401"/>
            <a:ext cx="495698" cy="526739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40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 flipH="1" flipV="1">
            <a:off x="3855216" y="1959626"/>
            <a:ext cx="1829637" cy="507744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40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Obdélník 6"/>
          <p:cNvSpPr/>
          <p:nvPr/>
        </p:nvSpPr>
        <p:spPr>
          <a:xfrm>
            <a:off x="4770034" y="1694586"/>
            <a:ext cx="19672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 smtClean="0"/>
              <a:t>die Flip - Flops</a:t>
            </a:r>
            <a:endParaRPr lang="cs-CZ" sz="2400" b="1" dirty="0"/>
          </a:p>
        </p:txBody>
      </p:sp>
      <p:sp>
        <p:nvSpPr>
          <p:cNvPr id="18" name="Obdélník 17"/>
          <p:cNvSpPr/>
          <p:nvPr/>
        </p:nvSpPr>
        <p:spPr>
          <a:xfrm>
            <a:off x="4796852" y="2473325"/>
            <a:ext cx="23759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 smtClean="0"/>
              <a:t>die Gummischuhe</a:t>
            </a:r>
            <a:endParaRPr lang="cs-CZ" sz="2400" dirty="0"/>
          </a:p>
        </p:txBody>
      </p:sp>
      <p:sp>
        <p:nvSpPr>
          <p:cNvPr id="19" name="Obdélník 18"/>
          <p:cNvSpPr/>
          <p:nvPr/>
        </p:nvSpPr>
        <p:spPr>
          <a:xfrm>
            <a:off x="5145337" y="5392258"/>
            <a:ext cx="14189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 smtClean="0"/>
              <a:t>die Shorts</a:t>
            </a:r>
            <a:endParaRPr lang="cs-CZ" sz="2400" dirty="0"/>
          </a:p>
        </p:txBody>
      </p:sp>
      <p:cxnSp>
        <p:nvCxnSpPr>
          <p:cNvPr id="20" name="Přímá spojnice se šipkou 19"/>
          <p:cNvCxnSpPr/>
          <p:nvPr/>
        </p:nvCxnSpPr>
        <p:spPr>
          <a:xfrm flipH="1" flipV="1">
            <a:off x="2051721" y="4367548"/>
            <a:ext cx="504055" cy="852646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40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/>
          <p:nvPr/>
        </p:nvCxnSpPr>
        <p:spPr>
          <a:xfrm flipV="1">
            <a:off x="6054385" y="1325990"/>
            <a:ext cx="905992" cy="368596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40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Obdélník 24"/>
          <p:cNvSpPr/>
          <p:nvPr/>
        </p:nvSpPr>
        <p:spPr>
          <a:xfrm>
            <a:off x="2270112" y="5222786"/>
            <a:ext cx="17443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 smtClean="0"/>
              <a:t>die Sandalen</a:t>
            </a:r>
            <a:endParaRPr lang="cs-CZ" sz="2400" dirty="0"/>
          </a:p>
        </p:txBody>
      </p:sp>
      <p:sp>
        <p:nvSpPr>
          <p:cNvPr id="26" name="Obdélník 25"/>
          <p:cNvSpPr/>
          <p:nvPr/>
        </p:nvSpPr>
        <p:spPr>
          <a:xfrm>
            <a:off x="7388196" y="5316307"/>
            <a:ext cx="13789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/>
              <a:t>die </a:t>
            </a:r>
            <a:r>
              <a:rPr lang="cs-CZ" sz="2400" b="1" dirty="0" smtClean="0"/>
              <a:t>Stiefel</a:t>
            </a:r>
            <a:endParaRPr lang="cs-CZ" sz="2400" dirty="0"/>
          </a:p>
        </p:txBody>
      </p:sp>
      <p:cxnSp>
        <p:nvCxnSpPr>
          <p:cNvPr id="29" name="Přímá spojnice se šipkou 28"/>
          <p:cNvCxnSpPr/>
          <p:nvPr/>
        </p:nvCxnSpPr>
        <p:spPr>
          <a:xfrm flipH="1">
            <a:off x="1475657" y="1453657"/>
            <a:ext cx="1495365" cy="175143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40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Obdélník 34"/>
          <p:cNvSpPr/>
          <p:nvPr/>
        </p:nvSpPr>
        <p:spPr>
          <a:xfrm>
            <a:off x="3151504" y="1051140"/>
            <a:ext cx="20388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 smtClean="0"/>
              <a:t>die Winterjacke</a:t>
            </a:r>
            <a:endParaRPr lang="cs-CZ" sz="2400" b="1" dirty="0"/>
          </a:p>
        </p:txBody>
      </p:sp>
      <p:sp>
        <p:nvSpPr>
          <p:cNvPr id="40" name="Obdélník 39"/>
          <p:cNvSpPr/>
          <p:nvPr/>
        </p:nvSpPr>
        <p:spPr>
          <a:xfrm>
            <a:off x="683568" y="5920693"/>
            <a:ext cx="79928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FFFF00"/>
                </a:solidFill>
              </a:rPr>
              <a:t>Beantworten Sie: Was tragen Sie im Winter, im Sommer??</a:t>
            </a:r>
            <a:endParaRPr lang="cs-CZ" sz="2400" dirty="0"/>
          </a:p>
        </p:txBody>
      </p:sp>
      <p:cxnSp>
        <p:nvCxnSpPr>
          <p:cNvPr id="43" name="Přímá spojnice se šipkou 42"/>
          <p:cNvCxnSpPr/>
          <p:nvPr/>
        </p:nvCxnSpPr>
        <p:spPr>
          <a:xfrm flipH="1" flipV="1">
            <a:off x="7863019" y="4793871"/>
            <a:ext cx="495698" cy="526739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40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014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43808" y="-459432"/>
            <a:ext cx="7924800" cy="1143000"/>
          </a:xfrm>
        </p:spPr>
        <p:txBody>
          <a:bodyPr/>
          <a:lstStyle/>
          <a:p>
            <a:r>
              <a:rPr lang="cs-CZ" b="1" dirty="0" smtClean="0">
                <a:solidFill>
                  <a:srgbClr val="FFFF00"/>
                </a:solidFill>
              </a:rPr>
              <a:t>MArkenkleidung</a:t>
            </a:r>
            <a:endParaRPr lang="cs-CZ" b="1" dirty="0">
              <a:solidFill>
                <a:srgbClr val="FFFF00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124744"/>
            <a:ext cx="3612257" cy="4464496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4247518" y="998447"/>
            <a:ext cx="4572000" cy="406265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>
              <a:solidFill>
                <a:schemeClr val="folHlink"/>
              </a:solidFill>
            </a:endParaRPr>
          </a:p>
          <a:p>
            <a:r>
              <a:rPr lang="cs-CZ" sz="2400" b="1" dirty="0">
                <a:solidFill>
                  <a:srgbClr val="00B0F0"/>
                </a:solidFill>
              </a:rPr>
              <a:t>Welche Marken kennen Sie? </a:t>
            </a:r>
            <a:endParaRPr lang="cs-CZ" sz="2400" b="1" dirty="0" smtClean="0">
              <a:solidFill>
                <a:srgbClr val="00B0F0"/>
              </a:solidFill>
            </a:endParaRPr>
          </a:p>
          <a:p>
            <a:endParaRPr lang="cs-CZ" sz="2400" b="1" dirty="0" smtClean="0">
              <a:solidFill>
                <a:srgbClr val="00B0F0"/>
              </a:solidFill>
            </a:endParaRPr>
          </a:p>
          <a:p>
            <a:r>
              <a:rPr lang="cs-CZ" sz="2400" b="1" dirty="0" smtClean="0">
                <a:solidFill>
                  <a:srgbClr val="00B0F0"/>
                </a:solidFill>
              </a:rPr>
              <a:t>Tragen Sie die Markenkleidung? Warum ja/ nein?</a:t>
            </a:r>
            <a:endParaRPr lang="cs-CZ" sz="2400" b="1" dirty="0">
              <a:solidFill>
                <a:srgbClr val="00B0F0"/>
              </a:solidFill>
            </a:endParaRPr>
          </a:p>
          <a:p>
            <a:pPr>
              <a:buFont typeface="Wingdings" pitchFamily="2" charset="2"/>
              <a:buNone/>
            </a:pPr>
            <a:endParaRPr lang="cs-CZ" sz="2400" b="1" dirty="0">
              <a:solidFill>
                <a:srgbClr val="00B0F0"/>
              </a:solidFill>
            </a:endParaRPr>
          </a:p>
          <a:p>
            <a:r>
              <a:rPr lang="cs-CZ" sz="2400" b="1" dirty="0">
                <a:solidFill>
                  <a:srgbClr val="00B0F0"/>
                </a:solidFill>
              </a:rPr>
              <a:t>Haben Sie eine bestimmte  Lieblingsmarke? </a:t>
            </a:r>
            <a:endParaRPr lang="cs-CZ" sz="2400" b="1" dirty="0" smtClean="0">
              <a:solidFill>
                <a:srgbClr val="00B0F0"/>
              </a:solidFill>
            </a:endParaRPr>
          </a:p>
          <a:p>
            <a:endParaRPr lang="cs-CZ" sz="2400" b="1" dirty="0">
              <a:solidFill>
                <a:srgbClr val="00B0F0"/>
              </a:solidFill>
            </a:endParaRPr>
          </a:p>
          <a:p>
            <a:r>
              <a:rPr lang="cs-CZ" sz="2400" b="1" dirty="0" smtClean="0">
                <a:solidFill>
                  <a:srgbClr val="00B0F0"/>
                </a:solidFill>
              </a:rPr>
              <a:t>Warum ist die Markenkleidung f</a:t>
            </a:r>
            <a:r>
              <a:rPr lang="hu-HU" sz="2400" b="1" dirty="0" smtClean="0">
                <a:solidFill>
                  <a:srgbClr val="00B0F0"/>
                </a:solidFill>
              </a:rPr>
              <a:t>űr junge Leute so wichtig?</a:t>
            </a:r>
            <a:endParaRPr lang="cs-CZ" sz="24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471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rgbClr val="FFFF00"/>
                </a:solidFill>
              </a:rPr>
              <a:t>beantworten sie die folgenden fragen zum thema kleidung und mode</a:t>
            </a:r>
            <a:endParaRPr lang="cs-CZ" b="1" dirty="0">
              <a:solidFill>
                <a:srgbClr val="FFFF00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67544" y="2027538"/>
            <a:ext cx="835292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>
                <a:solidFill>
                  <a:srgbClr val="00B0F0"/>
                </a:solidFill>
              </a:rPr>
              <a:t>Was ziehen Sie am liebsten an? Warum</a:t>
            </a:r>
            <a:r>
              <a:rPr lang="de-DE" sz="2400" b="1" dirty="0" smtClean="0">
                <a:solidFill>
                  <a:srgbClr val="00B0F0"/>
                </a:solidFill>
              </a:rPr>
              <a:t>?</a:t>
            </a:r>
            <a:endParaRPr lang="cs-CZ" sz="2400" b="1" dirty="0" smtClean="0">
              <a:solidFill>
                <a:srgbClr val="00B0F0"/>
              </a:solidFill>
            </a:endParaRPr>
          </a:p>
          <a:p>
            <a:endParaRPr lang="de-DE" sz="2400" b="1" dirty="0">
              <a:solidFill>
                <a:srgbClr val="00B0F0"/>
              </a:solidFill>
            </a:endParaRPr>
          </a:p>
          <a:p>
            <a:r>
              <a:rPr lang="de-DE" sz="2400" b="1" dirty="0" smtClean="0">
                <a:solidFill>
                  <a:srgbClr val="00B0F0"/>
                </a:solidFill>
              </a:rPr>
              <a:t>Folgen </a:t>
            </a:r>
            <a:r>
              <a:rPr lang="de-DE" sz="2400" b="1" dirty="0">
                <a:solidFill>
                  <a:srgbClr val="00B0F0"/>
                </a:solidFill>
              </a:rPr>
              <a:t>Sie </a:t>
            </a:r>
            <a:r>
              <a:rPr lang="de-DE" sz="2400" b="1" dirty="0" smtClean="0">
                <a:solidFill>
                  <a:srgbClr val="00B0F0"/>
                </a:solidFill>
              </a:rPr>
              <a:t>neue </a:t>
            </a:r>
            <a:r>
              <a:rPr lang="de-DE" sz="2400" b="1" dirty="0">
                <a:solidFill>
                  <a:srgbClr val="00B0F0"/>
                </a:solidFill>
              </a:rPr>
              <a:t>Modetrends? Warum ja?/Warum </a:t>
            </a:r>
            <a:r>
              <a:rPr lang="de-DE" sz="2400" b="1" dirty="0" smtClean="0">
                <a:solidFill>
                  <a:srgbClr val="00B0F0"/>
                </a:solidFill>
              </a:rPr>
              <a:t>nicht?</a:t>
            </a:r>
            <a:endParaRPr lang="cs-CZ" sz="2400" b="1" dirty="0" smtClean="0">
              <a:solidFill>
                <a:srgbClr val="00B0F0"/>
              </a:solidFill>
            </a:endParaRPr>
          </a:p>
          <a:p>
            <a:endParaRPr lang="cs-CZ" sz="2400" b="1" dirty="0" smtClean="0">
              <a:solidFill>
                <a:srgbClr val="00B0F0"/>
              </a:solidFill>
            </a:endParaRPr>
          </a:p>
          <a:p>
            <a:r>
              <a:rPr lang="de-DE" sz="2400" b="1" dirty="0" smtClean="0">
                <a:solidFill>
                  <a:srgbClr val="00B0F0"/>
                </a:solidFill>
              </a:rPr>
              <a:t>Tragen </a:t>
            </a:r>
            <a:r>
              <a:rPr lang="de-DE" sz="2400" b="1" dirty="0">
                <a:solidFill>
                  <a:srgbClr val="00B0F0"/>
                </a:solidFill>
              </a:rPr>
              <a:t>Sie Markenkleidung? Warum ja?/Warum nicht</a:t>
            </a:r>
            <a:r>
              <a:rPr lang="de-DE" sz="2400" b="1" dirty="0" smtClean="0">
                <a:solidFill>
                  <a:srgbClr val="00B0F0"/>
                </a:solidFill>
              </a:rPr>
              <a:t>?</a:t>
            </a:r>
            <a:endParaRPr lang="cs-CZ" sz="2400" b="1" dirty="0" smtClean="0">
              <a:solidFill>
                <a:srgbClr val="00B0F0"/>
              </a:solidFill>
            </a:endParaRPr>
          </a:p>
          <a:p>
            <a:endParaRPr lang="de-DE" sz="2400" b="1" dirty="0">
              <a:solidFill>
                <a:srgbClr val="00B0F0"/>
              </a:solidFill>
            </a:endParaRPr>
          </a:p>
          <a:p>
            <a:r>
              <a:rPr lang="de-DE" sz="2400" b="1" dirty="0" smtClean="0">
                <a:solidFill>
                  <a:srgbClr val="00B0F0"/>
                </a:solidFill>
              </a:rPr>
              <a:t>Wie </a:t>
            </a:r>
            <a:r>
              <a:rPr lang="de-DE" sz="2400" b="1" dirty="0">
                <a:solidFill>
                  <a:srgbClr val="00B0F0"/>
                </a:solidFill>
              </a:rPr>
              <a:t>beeinflusst die Mode Ihr Leben</a:t>
            </a:r>
            <a:r>
              <a:rPr lang="de-DE" sz="2400" b="1" dirty="0" smtClean="0">
                <a:solidFill>
                  <a:srgbClr val="00B0F0"/>
                </a:solidFill>
              </a:rPr>
              <a:t>?</a:t>
            </a:r>
            <a:endParaRPr lang="cs-CZ" sz="2400" b="1" dirty="0" smtClean="0">
              <a:solidFill>
                <a:srgbClr val="00B0F0"/>
              </a:solidFill>
            </a:endParaRPr>
          </a:p>
          <a:p>
            <a:endParaRPr lang="de-DE" sz="2400" b="1" dirty="0">
              <a:solidFill>
                <a:srgbClr val="00B0F0"/>
              </a:solidFill>
            </a:endParaRPr>
          </a:p>
          <a:p>
            <a:r>
              <a:rPr lang="de-DE" sz="2400" b="1" dirty="0" smtClean="0">
                <a:solidFill>
                  <a:srgbClr val="00B0F0"/>
                </a:solidFill>
              </a:rPr>
              <a:t>Welches </a:t>
            </a:r>
            <a:r>
              <a:rPr lang="de-DE" sz="2400" b="1" dirty="0">
                <a:solidFill>
                  <a:srgbClr val="00B0F0"/>
                </a:solidFill>
              </a:rPr>
              <a:t>Kleidungsstück haben Sie zuletzt gekauft? Wo?/Wozu</a:t>
            </a:r>
            <a:r>
              <a:rPr lang="de-DE" sz="2400" b="1" dirty="0" smtClean="0">
                <a:solidFill>
                  <a:srgbClr val="00B0F0"/>
                </a:solidFill>
              </a:rPr>
              <a:t>?</a:t>
            </a:r>
            <a:endParaRPr lang="cs-CZ" sz="2400" b="1" dirty="0" smtClean="0">
              <a:solidFill>
                <a:srgbClr val="00B0F0"/>
              </a:solidFill>
            </a:endParaRPr>
          </a:p>
          <a:p>
            <a:endParaRPr lang="de-DE" sz="2400" b="1" dirty="0">
              <a:solidFill>
                <a:srgbClr val="00B0F0"/>
              </a:solidFill>
            </a:endParaRPr>
          </a:p>
          <a:p>
            <a:r>
              <a:rPr lang="de-DE" sz="2400" b="1" dirty="0" smtClean="0">
                <a:solidFill>
                  <a:srgbClr val="00B0F0"/>
                </a:solidFill>
              </a:rPr>
              <a:t>Was </a:t>
            </a:r>
            <a:r>
              <a:rPr lang="de-DE" sz="2400" b="1" dirty="0">
                <a:solidFill>
                  <a:srgbClr val="00B0F0"/>
                </a:solidFill>
              </a:rPr>
              <a:t>würden Sie anziehen, wenn Sie ins Theater gehen würden?</a:t>
            </a:r>
            <a:endParaRPr lang="cs-CZ" sz="24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212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147"/>
            <a:ext cx="8784976" cy="114300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FFFF00"/>
                </a:solidFill>
              </a:rPr>
              <a:t>beschreiben sie die bilder und vergleichen sie sie.</a:t>
            </a:r>
            <a:endParaRPr lang="cs-CZ" b="1" dirty="0">
              <a:solidFill>
                <a:srgbClr val="FFFF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67544" y="1268760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rgbClr val="00B0F0"/>
                </a:solidFill>
              </a:rPr>
              <a:t>Folgende Punkte k</a:t>
            </a:r>
            <a:r>
              <a:rPr lang="hu-HU" sz="3200" dirty="0" smtClean="0">
                <a:solidFill>
                  <a:srgbClr val="00B0F0"/>
                </a:solidFill>
              </a:rPr>
              <a:t>őnnen Ihnen dabei behilflich sein</a:t>
            </a:r>
            <a:r>
              <a:rPr lang="hu-HU" sz="2400" dirty="0" smtClean="0">
                <a:solidFill>
                  <a:srgbClr val="00B0F0"/>
                </a:solidFill>
              </a:rPr>
              <a:t>:</a:t>
            </a:r>
            <a:endParaRPr lang="cs-CZ" sz="2400" dirty="0">
              <a:solidFill>
                <a:srgbClr val="00B0F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755576" y="2204864"/>
            <a:ext cx="6899261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00B0F0"/>
                </a:solidFill>
              </a:rPr>
              <a:t>Platz/ Ort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00B0F0"/>
                </a:solidFill>
              </a:rPr>
              <a:t>Personen (Aussehen, Kleidung, Tätigkeiten usw.)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00B0F0"/>
                </a:solidFill>
              </a:rPr>
              <a:t>Situation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00B0F0"/>
                </a:solidFill>
              </a:rPr>
              <a:t>Atmosphäre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00B0F0"/>
                </a:solidFill>
              </a:rPr>
              <a:t>Sonstiges</a:t>
            </a:r>
            <a:endParaRPr lang="cs-CZ" sz="28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716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83568" y="-2588"/>
            <a:ext cx="7924800" cy="839300"/>
          </a:xfrm>
        </p:spPr>
        <p:txBody>
          <a:bodyPr/>
          <a:lstStyle/>
          <a:p>
            <a:pPr algn="ctr"/>
            <a:r>
              <a:rPr lang="cs-CZ" sz="3600" b="1" dirty="0" smtClean="0">
                <a:solidFill>
                  <a:srgbClr val="FFFF00"/>
                </a:solidFill>
              </a:rPr>
              <a:t>kleidung und mode - bilder</a:t>
            </a:r>
            <a:endParaRPr lang="cs-CZ" sz="3600" b="1" dirty="0">
              <a:solidFill>
                <a:srgbClr val="FFFF00"/>
              </a:solidFill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908720"/>
            <a:ext cx="3960440" cy="48965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908720"/>
            <a:ext cx="4032448" cy="48965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3443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t">
  <a:themeElements>
    <a:clrScheme name="Horizont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t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t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371</TotalTime>
  <Words>371</Words>
  <Application>Microsoft Office PowerPoint</Application>
  <PresentationFormat>Předvádění na obrazovce (4:3)</PresentationFormat>
  <Paragraphs>107</Paragraphs>
  <Slides>10</Slides>
  <Notes>4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Horizont</vt:lpstr>
      <vt:lpstr>Kleidung und mode</vt:lpstr>
      <vt:lpstr>  BEKLEIDUNG FŰR FORMALe SITUATIONEN</vt:lpstr>
      <vt:lpstr>  BEKLEIDUNG FŰR DIE SCHULE UND FREIZEIT</vt:lpstr>
      <vt:lpstr>  BEKLEIDUNG FŰR SPORT</vt:lpstr>
      <vt:lpstr>  KleidungsstŰcke und schuhe FŰR verschiedene jahreszeiten</vt:lpstr>
      <vt:lpstr>MArkenkleidung</vt:lpstr>
      <vt:lpstr>beantworten sie die folgenden fragen zum thema kleidung und mode</vt:lpstr>
      <vt:lpstr>beschreiben sie die bilder und vergleichen sie sie.</vt:lpstr>
      <vt:lpstr>kleidung und mode - bilder</vt:lpstr>
      <vt:lpstr>                            ZDROJE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Kleidung und mode</dc:title>
  <dc:creator>Mikolajková Zuzana</dc:creator>
  <cp:lastModifiedBy>Mikolajkova</cp:lastModifiedBy>
  <cp:revision>34</cp:revision>
  <dcterms:created xsi:type="dcterms:W3CDTF">2012-05-28T12:20:35Z</dcterms:created>
  <dcterms:modified xsi:type="dcterms:W3CDTF">2012-05-31T18:36:36Z</dcterms:modified>
</cp:coreProperties>
</file>