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58" r:id="rId9"/>
    <p:sldId id="261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AFDC1-725F-45FC-809E-987A7CBA71D4}" type="datetimeFigureOut">
              <a:rPr lang="cs-CZ" smtClean="0"/>
              <a:pPr/>
              <a:t>13.9.2012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775D0-F138-4895-9AB7-E8ACA4A248E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775D0-F138-4895-9AB7-E8ACA4A248E9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775D0-F138-4895-9AB7-E8ACA4A248E9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2C40-C7DC-473B-BCFB-A675DBDF8711}" type="datetimeFigureOut">
              <a:rPr lang="cs-CZ" smtClean="0"/>
              <a:pPr/>
              <a:t>13.9.2012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BE39-8AB7-4A6E-B0C0-5DA3AEDFA5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2C40-C7DC-473B-BCFB-A675DBDF8711}" type="datetimeFigureOut">
              <a:rPr lang="cs-CZ" smtClean="0"/>
              <a:pPr/>
              <a:t>13.9.2012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BE39-8AB7-4A6E-B0C0-5DA3AEDFA5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2C40-C7DC-473B-BCFB-A675DBDF8711}" type="datetimeFigureOut">
              <a:rPr lang="cs-CZ" smtClean="0"/>
              <a:pPr/>
              <a:t>13.9.2012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BE39-8AB7-4A6E-B0C0-5DA3AEDFA5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2C40-C7DC-473B-BCFB-A675DBDF8711}" type="datetimeFigureOut">
              <a:rPr lang="cs-CZ" smtClean="0"/>
              <a:pPr/>
              <a:t>13.9.2012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BE39-8AB7-4A6E-B0C0-5DA3AEDFA5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2C40-C7DC-473B-BCFB-A675DBDF8711}" type="datetimeFigureOut">
              <a:rPr lang="cs-CZ" smtClean="0"/>
              <a:pPr/>
              <a:t>13.9.2012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BE39-8AB7-4A6E-B0C0-5DA3AEDFA5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2C40-C7DC-473B-BCFB-A675DBDF8711}" type="datetimeFigureOut">
              <a:rPr lang="cs-CZ" smtClean="0"/>
              <a:pPr/>
              <a:t>13.9.2012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BE39-8AB7-4A6E-B0C0-5DA3AEDFA5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2C40-C7DC-473B-BCFB-A675DBDF8711}" type="datetimeFigureOut">
              <a:rPr lang="cs-CZ" smtClean="0"/>
              <a:pPr/>
              <a:t>13.9.2012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BE39-8AB7-4A6E-B0C0-5DA3AEDFA5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2C40-C7DC-473B-BCFB-A675DBDF8711}" type="datetimeFigureOut">
              <a:rPr lang="cs-CZ" smtClean="0"/>
              <a:pPr/>
              <a:t>13.9.2012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BE39-8AB7-4A6E-B0C0-5DA3AEDFA5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2C40-C7DC-473B-BCFB-A675DBDF8711}" type="datetimeFigureOut">
              <a:rPr lang="cs-CZ" smtClean="0"/>
              <a:pPr/>
              <a:t>13.9.2012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BE39-8AB7-4A6E-B0C0-5DA3AEDFA5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2C40-C7DC-473B-BCFB-A675DBDF8711}" type="datetimeFigureOut">
              <a:rPr lang="cs-CZ" smtClean="0"/>
              <a:pPr/>
              <a:t>13.9.2012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BE39-8AB7-4A6E-B0C0-5DA3AEDFA5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2C40-C7DC-473B-BCFB-A675DBDF8711}" type="datetimeFigureOut">
              <a:rPr lang="cs-CZ" smtClean="0"/>
              <a:pPr/>
              <a:t>13.9.2012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BE39-8AB7-4A6E-B0C0-5DA3AEDFA5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82C40-C7DC-473B-BCFB-A675DBDF8711}" type="datetimeFigureOut">
              <a:rPr lang="cs-CZ" smtClean="0"/>
              <a:pPr/>
              <a:t>13.9.2012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3BE39-8AB7-4A6E-B0C0-5DA3AEDFA57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hyperlink" Target="http://de.wikipedia.org/w/index.php?title=Datei:Linda_Stahl_Keien_Meeting_2011.jpg&amp;filetimestamp=2011070413225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de.wikipedia.org/w/index.php?title=Datei:Silke_Spiegelburg_Berlin_2009.jpg&amp;filetimestamp=2009082518392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hyperlink" Target="//upload.wikimedia.org/wikipedia/commons/1/1b/Busch_Stadium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//upload.wikimedia.org/wikipedia/commons/1/1d/Hallenbad_Huetteldorf_02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obrázky1"/>
          <p:cNvPicPr/>
          <p:nvPr/>
        </p:nvPicPr>
        <p:blipFill>
          <a:blip r:embed="rId4" cstate="print">
            <a:alphaModFix/>
            <a:lum/>
          </a:blip>
          <a:srcRect r="5758"/>
          <a:stretch>
            <a:fillRect/>
          </a:stretch>
        </p:blipFill>
        <p:spPr>
          <a:xfrm>
            <a:off x="214282" y="1643050"/>
            <a:ext cx="8501122" cy="5038726"/>
          </a:xfrm>
          <a:prstGeom prst="rect">
            <a:avLst/>
          </a:prstGeom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14282" y="1643050"/>
            <a:ext cx="8472518" cy="521495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cs-CZ" b="1" dirty="0" smtClean="0">
                <a:solidFill>
                  <a:schemeClr val="bg1"/>
                </a:solidFill>
              </a:rPr>
              <a:t>Název školy: Střední průmyslová škola, Ostrava – Vítkovice, příspěvková organizace</a:t>
            </a:r>
          </a:p>
          <a:p>
            <a:pPr algn="ctr">
              <a:buNone/>
            </a:pPr>
            <a:endParaRPr lang="cs-CZ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</a:rPr>
              <a:t>Autor: 		PaedDr. Hana Mikolajková</a:t>
            </a:r>
          </a:p>
          <a:p>
            <a:endParaRPr lang="cs-CZ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</a:rPr>
              <a:t>Datum: 		</a:t>
            </a:r>
            <a:r>
              <a:rPr lang="cs-CZ" b="1" dirty="0" smtClean="0">
                <a:solidFill>
                  <a:schemeClr val="bg1"/>
                </a:solidFill>
              </a:rPr>
              <a:t>29. </a:t>
            </a:r>
            <a:r>
              <a:rPr lang="cs-CZ" b="1" dirty="0" smtClean="0">
                <a:solidFill>
                  <a:schemeClr val="bg1"/>
                </a:solidFill>
              </a:rPr>
              <a:t>08. 2012</a:t>
            </a:r>
          </a:p>
          <a:p>
            <a:endParaRPr lang="cs-CZ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</a:rPr>
              <a:t>Název: 		</a:t>
            </a:r>
            <a:r>
              <a:rPr lang="cs-CZ" b="1" dirty="0" smtClean="0">
                <a:solidFill>
                  <a:schemeClr val="bg1"/>
                </a:solidFill>
              </a:rPr>
              <a:t>VY_32_INOVACE_8.3.15</a:t>
            </a:r>
            <a:endParaRPr lang="cs-CZ" b="1" dirty="0" smtClean="0">
              <a:solidFill>
                <a:schemeClr val="bg1"/>
              </a:solidFill>
            </a:endParaRPr>
          </a:p>
          <a:p>
            <a:endParaRPr lang="cs-CZ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</a:rPr>
              <a:t>Číslo projektu: 	CZ.1.07/1.5.00/34.0125</a:t>
            </a:r>
          </a:p>
          <a:p>
            <a:pPr>
              <a:buNone/>
            </a:pPr>
            <a:endParaRPr lang="cs-CZ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</a:rPr>
              <a:t>Téma:  	</a:t>
            </a:r>
            <a:r>
              <a:rPr lang="de-DE" b="1" dirty="0" smtClean="0">
                <a:solidFill>
                  <a:schemeClr val="bg1"/>
                </a:solidFill>
              </a:rPr>
              <a:t>                      </a:t>
            </a:r>
            <a:r>
              <a:rPr lang="cs-CZ" sz="4800" b="1" dirty="0" smtClean="0">
                <a:solidFill>
                  <a:schemeClr val="bg1"/>
                </a:solidFill>
              </a:rPr>
              <a:t>Sport</a:t>
            </a:r>
            <a:r>
              <a:rPr lang="de-DE" sz="4800" b="1" dirty="0" smtClean="0">
                <a:solidFill>
                  <a:schemeClr val="bg1"/>
                </a:solidFill>
              </a:rPr>
              <a:t>   </a:t>
            </a:r>
          </a:p>
          <a:p>
            <a:pPr>
              <a:buNone/>
            </a:pPr>
            <a:endParaRPr lang="cs-CZ" b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cs-CZ" b="1" dirty="0" smtClean="0">
                <a:solidFill>
                  <a:schemeClr val="bg1"/>
                </a:solidFill>
              </a:rPr>
              <a:t>Anotace: "DUM; Prezentace slouží k rozšíření a opakování slovní zásoby k tématu sport. Je předpokládána jistá již osvojená slovní zásoba. Jednotlivé stránky mohou být použity také při zkoušení a také jako zdroj k přípravě na novou státní maturitu.</a:t>
            </a:r>
          </a:p>
          <a:p>
            <a:endParaRPr lang="cs-CZ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ky3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6357950" y="357166"/>
            <a:ext cx="2547942" cy="2643182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82" cy="1143000"/>
          </a:xfrm>
        </p:spPr>
        <p:txBody>
          <a:bodyPr>
            <a:normAutofit/>
          </a:bodyPr>
          <a:lstStyle/>
          <a:p>
            <a:r>
              <a:rPr lang="de-DE" sz="4000" b="1" dirty="0" smtClean="0"/>
              <a:t>Sport: Kursprogramm</a:t>
            </a:r>
            <a:endParaRPr lang="de-DE" sz="40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de-DE" sz="2800" b="1" dirty="0" smtClean="0"/>
              <a:t>1) Wortschatz </a:t>
            </a:r>
            <a:r>
              <a:rPr lang="de-DE" sz="2800" b="1" dirty="0" smtClean="0"/>
              <a:t>zum Thema:</a:t>
            </a:r>
          </a:p>
          <a:p>
            <a:pPr>
              <a:lnSpc>
                <a:spcPct val="150000"/>
              </a:lnSpc>
            </a:pPr>
            <a:r>
              <a:rPr lang="de-DE" sz="2800" dirty="0" smtClean="0"/>
              <a:t>Winter- und </a:t>
            </a:r>
            <a:r>
              <a:rPr lang="de-DE" sz="2800" dirty="0" smtClean="0"/>
              <a:t>Sommersportarten</a:t>
            </a:r>
          </a:p>
          <a:p>
            <a:pPr>
              <a:lnSpc>
                <a:spcPct val="150000"/>
              </a:lnSpc>
            </a:pPr>
            <a:r>
              <a:rPr lang="de-DE" sz="2800" dirty="0" smtClean="0"/>
              <a:t>Kollektive (Mannschaft</a:t>
            </a:r>
            <a:r>
              <a:rPr lang="cs-CZ" sz="2800" dirty="0" smtClean="0"/>
              <a:t>s</a:t>
            </a:r>
            <a:r>
              <a:rPr lang="de-DE" sz="2800" dirty="0" smtClean="0"/>
              <a:t>-) und </a:t>
            </a:r>
            <a:r>
              <a:rPr lang="de-DE" sz="2800" dirty="0" smtClean="0"/>
              <a:t>individuelle </a:t>
            </a:r>
            <a:r>
              <a:rPr lang="de-DE" sz="2800" dirty="0" smtClean="0"/>
              <a:t>Sportarten</a:t>
            </a:r>
          </a:p>
          <a:p>
            <a:pPr>
              <a:lnSpc>
                <a:spcPct val="150000"/>
              </a:lnSpc>
            </a:pPr>
            <a:r>
              <a:rPr lang="de-DE" sz="2800" dirty="0" smtClean="0"/>
              <a:t>Leichtathletik </a:t>
            </a:r>
            <a:r>
              <a:rPr lang="de-DE" sz="2800" dirty="0" smtClean="0"/>
              <a:t>und Schwerathletik </a:t>
            </a:r>
          </a:p>
          <a:p>
            <a:pPr>
              <a:lnSpc>
                <a:spcPct val="150000"/>
              </a:lnSpc>
              <a:buNone/>
            </a:pPr>
            <a:r>
              <a:rPr lang="de-DE" sz="2800" b="1" dirty="0" smtClean="0"/>
              <a:t>2) Sportplätze</a:t>
            </a:r>
            <a:endParaRPr lang="de-DE" sz="2800" dirty="0" smtClean="0"/>
          </a:p>
          <a:p>
            <a:pPr>
              <a:lnSpc>
                <a:spcPct val="150000"/>
              </a:lnSpc>
              <a:buNone/>
            </a:pPr>
            <a:r>
              <a:rPr lang="de-DE" sz="2800" b="1" dirty="0" smtClean="0"/>
              <a:t>3) </a:t>
            </a:r>
            <a:r>
              <a:rPr lang="de-DE" sz="2800" b="1" dirty="0" smtClean="0"/>
              <a:t>Fragen zum Thema Sport</a:t>
            </a:r>
          </a:p>
          <a:p>
            <a:endParaRPr lang="cs-CZ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ky2"/>
          <p:cNvPicPr/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14348" y="1357298"/>
            <a:ext cx="3428992" cy="1500198"/>
          </a:xfrm>
          <a:prstGeom prst="rect">
            <a:avLst/>
          </a:prstGeom>
        </p:spPr>
      </p:pic>
      <p:pic>
        <p:nvPicPr>
          <p:cNvPr id="5" name="obrázky3"/>
          <p:cNvPicPr/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357818" y="1357298"/>
            <a:ext cx="2905124" cy="1500198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sz="3800" b="1" dirty="0" smtClean="0"/>
              <a:t>Wortschatz</a:t>
            </a:r>
            <a:r>
              <a:rPr lang="cs-CZ" sz="3800" b="1" dirty="0" smtClean="0"/>
              <a:t>: </a:t>
            </a:r>
            <a:r>
              <a:rPr lang="de-DE" sz="3800" b="1" dirty="0" smtClean="0"/>
              <a:t>Winter- und Sommersportarten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de-DE" sz="2800" dirty="0" smtClean="0">
                <a:solidFill>
                  <a:srgbClr val="FF0000"/>
                </a:solidFill>
              </a:rPr>
              <a:t>Nenne weitere Winter- und Sommersportarten</a:t>
            </a:r>
            <a:endParaRPr lang="de-DE" sz="2800" dirty="0">
              <a:solidFill>
                <a:srgbClr val="FF0000"/>
              </a:solidFill>
            </a:endParaRP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1"/>
          </p:nvPr>
        </p:nvGraphicFramePr>
        <p:xfrm>
          <a:off x="457200" y="2928934"/>
          <a:ext cx="4038600" cy="3643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727384">
                <a:tc>
                  <a:txBody>
                    <a:bodyPr/>
                    <a:lstStyle/>
                    <a:p>
                      <a:pPr algn="ctr"/>
                      <a:r>
                        <a:rPr lang="de-DE" sz="2800" noProof="0" dirty="0" smtClean="0"/>
                        <a:t>Wintersportarten</a:t>
                      </a:r>
                      <a:endParaRPr lang="de-DE" sz="2800" noProof="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2915954">
                <a:tc>
                  <a:txBody>
                    <a:bodyPr/>
                    <a:lstStyle/>
                    <a:p>
                      <a:pPr algn="ctr"/>
                      <a:r>
                        <a:rPr lang="de-DE" sz="2800" b="1" noProof="0" dirty="0" smtClean="0"/>
                        <a:t>das Hockey</a:t>
                      </a:r>
                      <a:endParaRPr lang="cs-CZ" sz="2800" b="1" noProof="0" dirty="0" smtClean="0"/>
                    </a:p>
                    <a:p>
                      <a:pPr algn="ctr"/>
                      <a:r>
                        <a:rPr lang="cs-CZ" sz="2800" b="0" noProof="0" dirty="0" smtClean="0"/>
                        <a:t>…</a:t>
                      </a:r>
                    </a:p>
                    <a:p>
                      <a:pPr algn="ctr"/>
                      <a:r>
                        <a:rPr lang="cs-CZ" sz="2800" b="0" noProof="0" dirty="0" smtClean="0"/>
                        <a:t>…</a:t>
                      </a:r>
                    </a:p>
                    <a:p>
                      <a:pPr algn="ctr"/>
                      <a:r>
                        <a:rPr lang="cs-CZ" sz="2800" b="0" noProof="0" dirty="0" smtClean="0"/>
                        <a:t>…</a:t>
                      </a:r>
                    </a:p>
                    <a:p>
                      <a:pPr algn="ctr"/>
                      <a:r>
                        <a:rPr lang="cs-CZ" sz="2800" b="0" noProof="0" dirty="0" smtClean="0"/>
                        <a:t>…</a:t>
                      </a:r>
                    </a:p>
                    <a:p>
                      <a:pPr algn="ctr"/>
                      <a:r>
                        <a:rPr lang="cs-CZ" sz="2800" b="0" noProof="0" dirty="0" smtClean="0"/>
                        <a:t>…</a:t>
                      </a:r>
                      <a:endParaRPr lang="de-DE" sz="2800" b="0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Zástupný symbol pro obsah 11"/>
          <p:cNvGraphicFramePr>
            <a:graphicFrameLocks noGrp="1"/>
          </p:cNvGraphicFramePr>
          <p:nvPr>
            <p:ph sz="half" idx="2"/>
          </p:nvPr>
        </p:nvGraphicFramePr>
        <p:xfrm>
          <a:off x="4648200" y="2928934"/>
          <a:ext cx="4038600" cy="3643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727651">
                <a:tc>
                  <a:txBody>
                    <a:bodyPr/>
                    <a:lstStyle/>
                    <a:p>
                      <a:pPr algn="ctr"/>
                      <a:r>
                        <a:rPr lang="de-DE" sz="2800" noProof="0" dirty="0" smtClean="0"/>
                        <a:t>Sommersportarten</a:t>
                      </a:r>
                      <a:endParaRPr lang="de-DE" sz="2800" noProof="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2915687">
                <a:tc>
                  <a:txBody>
                    <a:bodyPr/>
                    <a:lstStyle/>
                    <a:p>
                      <a:pPr algn="ctr"/>
                      <a:r>
                        <a:rPr lang="de-DE" sz="2800" b="1" noProof="0" dirty="0" smtClean="0"/>
                        <a:t>das Schwimmen</a:t>
                      </a:r>
                      <a:endParaRPr lang="cs-CZ" sz="2800" b="1" noProof="0" dirty="0" smtClean="0"/>
                    </a:p>
                    <a:p>
                      <a:pPr algn="ctr"/>
                      <a:r>
                        <a:rPr lang="cs-CZ" sz="2800" noProof="0" dirty="0" smtClean="0"/>
                        <a:t>…</a:t>
                      </a:r>
                    </a:p>
                    <a:p>
                      <a:pPr algn="ctr"/>
                      <a:r>
                        <a:rPr lang="cs-CZ" sz="2800" noProof="0" dirty="0" smtClean="0"/>
                        <a:t>…</a:t>
                      </a:r>
                    </a:p>
                    <a:p>
                      <a:pPr algn="ctr"/>
                      <a:r>
                        <a:rPr lang="cs-CZ" sz="2800" noProof="0" dirty="0" smtClean="0"/>
                        <a:t>…</a:t>
                      </a:r>
                    </a:p>
                    <a:p>
                      <a:pPr algn="ctr"/>
                      <a:r>
                        <a:rPr lang="cs-CZ" sz="2800" noProof="0" dirty="0" smtClean="0"/>
                        <a:t>…</a:t>
                      </a:r>
                    </a:p>
                    <a:p>
                      <a:pPr algn="ctr"/>
                      <a:r>
                        <a:rPr lang="cs-CZ" sz="2800" noProof="0" dirty="0" smtClean="0"/>
                        <a:t>…</a:t>
                      </a:r>
                      <a:endParaRPr lang="de-DE" sz="2800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ky1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857224" y="1571612"/>
            <a:ext cx="3000396" cy="1428760"/>
          </a:xfrm>
          <a:prstGeom prst="rect">
            <a:avLst/>
          </a:prstGeom>
        </p:spPr>
      </p:pic>
      <p:pic>
        <p:nvPicPr>
          <p:cNvPr id="3" name="obrázky2"/>
          <p:cNvPicPr/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072066" y="1571612"/>
            <a:ext cx="2786082" cy="1357322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14282" y="500042"/>
            <a:ext cx="8715436" cy="714380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/>
              <a:t/>
            </a:r>
            <a:br>
              <a:rPr lang="cs-CZ" sz="4000" b="1" dirty="0"/>
            </a:b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de-DE" sz="4000" b="1" dirty="0" smtClean="0"/>
              <a:t>Kollektive </a:t>
            </a:r>
            <a:r>
              <a:rPr lang="cs-CZ" sz="4000" b="1" dirty="0" smtClean="0"/>
              <a:t>(</a:t>
            </a:r>
            <a:r>
              <a:rPr lang="de-DE" sz="4000" b="1" dirty="0" smtClean="0"/>
              <a:t>Mannschaft</a:t>
            </a:r>
            <a:r>
              <a:rPr lang="cs-CZ" sz="4000" b="1" dirty="0" smtClean="0"/>
              <a:t>s</a:t>
            </a:r>
            <a:r>
              <a:rPr lang="de-DE" sz="4000" b="1" dirty="0" smtClean="0"/>
              <a:t>-</a:t>
            </a:r>
            <a:r>
              <a:rPr lang="cs-CZ" sz="4000" b="1" dirty="0" smtClean="0"/>
              <a:t>) </a:t>
            </a:r>
            <a:r>
              <a:rPr lang="de-DE" sz="4000" b="1" dirty="0" smtClean="0"/>
              <a:t>und individuelle </a:t>
            </a:r>
            <a:r>
              <a:rPr lang="de-DE" sz="4000" b="1" dirty="0" smtClean="0"/>
              <a:t>Sportarten</a:t>
            </a:r>
            <a:r>
              <a:rPr lang="cs-CZ" sz="4000" b="1" dirty="0" smtClean="0"/>
              <a:t> 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de-DE" sz="4000" dirty="0" smtClean="0">
                <a:solidFill>
                  <a:srgbClr val="FF0000"/>
                </a:solidFill>
              </a:rPr>
              <a:t> </a:t>
            </a:r>
            <a:r>
              <a:rPr lang="de-DE" sz="3100" dirty="0" smtClean="0">
                <a:solidFill>
                  <a:srgbClr val="FF0000"/>
                </a:solidFill>
              </a:rPr>
              <a:t>Nenne weitere kollektive und individuelle Sportarten 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half" idx="1"/>
          </p:nvPr>
        </p:nvGraphicFramePr>
        <p:xfrm>
          <a:off x="457200" y="3143248"/>
          <a:ext cx="4038600" cy="3286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596817">
                <a:tc>
                  <a:txBody>
                    <a:bodyPr/>
                    <a:lstStyle/>
                    <a:p>
                      <a:pPr algn="ctr"/>
                      <a:r>
                        <a:rPr lang="de-DE" sz="2800" noProof="0" dirty="0" smtClean="0"/>
                        <a:t>kollektive</a:t>
                      </a:r>
                      <a:r>
                        <a:rPr lang="de-DE" sz="2800" baseline="0" noProof="0" dirty="0" smtClean="0"/>
                        <a:t> Sportarten</a:t>
                      </a:r>
                      <a:endParaRPr lang="de-DE" sz="2800" noProof="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2689331">
                <a:tc>
                  <a:txBody>
                    <a:bodyPr/>
                    <a:lstStyle/>
                    <a:p>
                      <a:pPr algn="ctr"/>
                      <a:r>
                        <a:rPr lang="cs-CZ" sz="2800" b="1" noProof="0" dirty="0" smtClean="0"/>
                        <a:t>d</a:t>
                      </a:r>
                      <a:r>
                        <a:rPr lang="de-DE" sz="2800" b="1" noProof="0" dirty="0" smtClean="0"/>
                        <a:t>er Fußball </a:t>
                      </a:r>
                      <a:r>
                        <a:rPr lang="cs-CZ" sz="2800" b="1" noProof="0" dirty="0" smtClean="0"/>
                        <a:t> </a:t>
                      </a:r>
                    </a:p>
                    <a:p>
                      <a:pPr algn="ctr"/>
                      <a:r>
                        <a:rPr lang="cs-CZ" sz="2800" noProof="0" dirty="0" smtClean="0"/>
                        <a:t>…</a:t>
                      </a:r>
                    </a:p>
                    <a:p>
                      <a:pPr algn="ctr"/>
                      <a:r>
                        <a:rPr lang="cs-CZ" sz="2800" noProof="0" dirty="0" smtClean="0"/>
                        <a:t>…</a:t>
                      </a:r>
                    </a:p>
                    <a:p>
                      <a:pPr algn="ctr"/>
                      <a:r>
                        <a:rPr lang="cs-CZ" sz="2800" noProof="0" dirty="0" smtClean="0"/>
                        <a:t>…</a:t>
                      </a:r>
                    </a:p>
                    <a:p>
                      <a:pPr algn="ctr"/>
                      <a:r>
                        <a:rPr lang="cs-CZ" sz="2800" noProof="0" dirty="0" smtClean="0"/>
                        <a:t>…</a:t>
                      </a:r>
                    </a:p>
                    <a:p>
                      <a:pPr algn="ctr"/>
                      <a:r>
                        <a:rPr lang="cs-CZ" sz="2800" noProof="0" dirty="0" smtClean="0"/>
                        <a:t>…</a:t>
                      </a:r>
                      <a:endParaRPr lang="de-DE" sz="2800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2"/>
          </p:nvPr>
        </p:nvGraphicFramePr>
        <p:xfrm>
          <a:off x="4648200" y="3143248"/>
          <a:ext cx="4038600" cy="3286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607312">
                <a:tc>
                  <a:txBody>
                    <a:bodyPr/>
                    <a:lstStyle/>
                    <a:p>
                      <a:pPr algn="ctr"/>
                      <a:r>
                        <a:rPr lang="de-DE" sz="2800" noProof="0" dirty="0" smtClean="0"/>
                        <a:t>individuelle Sportarten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2678836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der</a:t>
                      </a:r>
                      <a:r>
                        <a:rPr lang="cs-CZ" sz="2800" b="1" baseline="0" dirty="0" smtClean="0"/>
                        <a:t> Lauf</a:t>
                      </a:r>
                    </a:p>
                    <a:p>
                      <a:pPr algn="ctr"/>
                      <a:r>
                        <a:rPr lang="cs-CZ" sz="2800" b="0" baseline="0" dirty="0" smtClean="0"/>
                        <a:t>…</a:t>
                      </a:r>
                    </a:p>
                    <a:p>
                      <a:pPr algn="ctr"/>
                      <a:r>
                        <a:rPr lang="cs-CZ" sz="2800" b="0" baseline="0" dirty="0" smtClean="0"/>
                        <a:t>…</a:t>
                      </a:r>
                    </a:p>
                    <a:p>
                      <a:pPr algn="ctr"/>
                      <a:r>
                        <a:rPr lang="cs-CZ" sz="2800" b="0" baseline="0" dirty="0" smtClean="0"/>
                        <a:t>…</a:t>
                      </a:r>
                    </a:p>
                    <a:p>
                      <a:pPr algn="ctr"/>
                      <a:r>
                        <a:rPr lang="cs-CZ" sz="2800" b="0" baseline="0" dirty="0" smtClean="0"/>
                        <a:t>…</a:t>
                      </a:r>
                    </a:p>
                    <a:p>
                      <a:pPr algn="ctr"/>
                      <a:r>
                        <a:rPr lang="cs-CZ" sz="2800" b="0" baseline="0" dirty="0" smtClean="0"/>
                        <a:t>…</a:t>
                      </a:r>
                      <a:endParaRPr lang="cs-CZ" sz="2800" b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thumb/8/83/Linda_Stahl_Keien_Meeting_2011.jpg/220px-Linda_Stahl_Keien_Meeting_20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2786082" cy="1857388"/>
          </a:xfrm>
          <a:prstGeom prst="rect">
            <a:avLst/>
          </a:prstGeom>
          <a:noFill/>
        </p:spPr>
      </p:pic>
      <p:pic>
        <p:nvPicPr>
          <p:cNvPr id="3078" name="Picture 6" descr="http://upload.wikimedia.org/wikipedia/commons/thumb/0/0c/Silke_Spiegelburg_Berlin_2009.jpg/220px-Silke_Spiegelburg_Berlin_200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14818"/>
            <a:ext cx="2786082" cy="1785950"/>
          </a:xfrm>
          <a:prstGeom prst="rect">
            <a:avLst/>
          </a:prstGeom>
          <a:noFill/>
        </p:spPr>
      </p:pic>
      <p:pic>
        <p:nvPicPr>
          <p:cNvPr id="3082" name="Picture 10" descr="http://www.brunswick-athletics.de/wp-content/uploads/2009/05/lara_weitspru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1000108"/>
            <a:ext cx="2714644" cy="1857389"/>
          </a:xfrm>
          <a:prstGeom prst="rect">
            <a:avLst/>
          </a:prstGeom>
          <a:noFill/>
        </p:spPr>
      </p:pic>
      <p:pic>
        <p:nvPicPr>
          <p:cNvPr id="3084" name="Picture 12" descr="http://www.vseosportu.unas.cz/sprin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4143380"/>
            <a:ext cx="2714644" cy="1785950"/>
          </a:xfrm>
          <a:prstGeom prst="rect">
            <a:avLst/>
          </a:prstGeom>
          <a:noFill/>
        </p:spPr>
      </p:pic>
      <p:pic>
        <p:nvPicPr>
          <p:cNvPr id="3086" name="Picture 14" descr="http://img.aktualne.centrum.cz/26/53/265342m-sebrle-hod-diske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0166" y="2571744"/>
            <a:ext cx="3286148" cy="1857388"/>
          </a:xfrm>
          <a:prstGeom prst="rect">
            <a:avLst/>
          </a:prstGeom>
          <a:noFill/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928670"/>
          </a:xfrm>
        </p:spPr>
        <p:txBody>
          <a:bodyPr>
            <a:normAutofit fontScale="90000"/>
          </a:bodyPr>
          <a:lstStyle/>
          <a:p>
            <a:r>
              <a:rPr lang="de-DE" sz="4000" b="1" dirty="0" smtClean="0"/>
              <a:t>Leichtathletik</a:t>
            </a:r>
            <a:r>
              <a:rPr lang="cs-CZ" sz="3800" b="1" dirty="0" smtClean="0"/>
              <a:t/>
            </a:r>
            <a:br>
              <a:rPr lang="cs-CZ" sz="3800" b="1" dirty="0" smtClean="0"/>
            </a:br>
            <a:r>
              <a:rPr lang="cs-CZ" sz="3100" b="1" dirty="0" smtClean="0">
                <a:solidFill>
                  <a:srgbClr val="FF0000"/>
                </a:solidFill>
              </a:rPr>
              <a:t>Přiřaďte                                                                                                        </a:t>
            </a:r>
            <a:endParaRPr lang="cs-CZ" sz="3100" b="1" dirty="0">
              <a:solidFill>
                <a:srgbClr val="FF0000"/>
              </a:solidFill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42928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de-DE" dirty="0" smtClean="0"/>
              <a:t>                                                                                      </a:t>
            </a:r>
            <a:r>
              <a:rPr lang="de-DE" sz="2800" b="1" dirty="0" smtClean="0"/>
              <a:t>das</a:t>
            </a:r>
            <a:r>
              <a:rPr lang="de-DE" sz="2800" dirty="0" smtClean="0"/>
              <a:t> </a:t>
            </a:r>
            <a:r>
              <a:rPr lang="de-DE" sz="2800" b="1" dirty="0" smtClean="0"/>
              <a:t>Diskuswerfen</a:t>
            </a:r>
          </a:p>
          <a:p>
            <a:pPr>
              <a:buNone/>
            </a:pPr>
            <a:endParaRPr lang="de-DE" sz="2800" b="1" dirty="0" smtClean="0"/>
          </a:p>
          <a:p>
            <a:pPr>
              <a:buNone/>
            </a:pPr>
            <a:r>
              <a:rPr lang="de-DE" sz="2800" b="1" dirty="0" smtClean="0"/>
              <a:t>                                                                                            </a:t>
            </a:r>
            <a:r>
              <a:rPr lang="de-DE" sz="2800" b="1" dirty="0" smtClean="0"/>
              <a:t>     </a:t>
            </a:r>
            <a:r>
              <a:rPr lang="de-DE" sz="2800" b="1" dirty="0" smtClean="0"/>
              <a:t>   der  Lauf</a:t>
            </a:r>
          </a:p>
          <a:p>
            <a:pPr>
              <a:buNone/>
            </a:pPr>
            <a:endParaRPr lang="de-DE" sz="2800" b="1" dirty="0" smtClean="0"/>
          </a:p>
          <a:p>
            <a:pPr>
              <a:buNone/>
            </a:pPr>
            <a:r>
              <a:rPr lang="de-DE" sz="2800" b="1" dirty="0" smtClean="0"/>
              <a:t>                                                                                                   der Hochsprung</a:t>
            </a:r>
          </a:p>
          <a:p>
            <a:pPr>
              <a:buNone/>
            </a:pPr>
            <a:endParaRPr lang="de-DE" sz="2800" b="1" dirty="0" smtClean="0"/>
          </a:p>
          <a:p>
            <a:pPr>
              <a:buNone/>
            </a:pPr>
            <a:r>
              <a:rPr lang="de-DE" sz="2800" b="1" dirty="0" smtClean="0"/>
              <a:t>                                                                                                    der Weitsprung </a:t>
            </a:r>
          </a:p>
          <a:p>
            <a:pPr>
              <a:buNone/>
            </a:pPr>
            <a:endParaRPr lang="de-DE" sz="2800" b="1" dirty="0" smtClean="0"/>
          </a:p>
          <a:p>
            <a:pPr>
              <a:buNone/>
            </a:pPr>
            <a:r>
              <a:rPr lang="de-DE" sz="2800" b="1" dirty="0" smtClean="0"/>
              <a:t>                                                                                                  das Speerwerfen                 </a:t>
            </a:r>
          </a:p>
          <a:p>
            <a:pPr>
              <a:buNone/>
            </a:pPr>
            <a:r>
              <a:rPr lang="de-DE" sz="2800" b="1" dirty="0" smtClean="0"/>
              <a:t>                                                                                       </a:t>
            </a:r>
          </a:p>
          <a:p>
            <a:pPr>
              <a:buNone/>
            </a:pPr>
            <a:r>
              <a:rPr lang="de-DE" sz="2800" b="1" dirty="0" smtClean="0"/>
              <a:t>                                                                                   </a:t>
            </a:r>
          </a:p>
          <a:p>
            <a:pPr>
              <a:buNone/>
            </a:pPr>
            <a:endParaRPr lang="de-DE" sz="2800" b="1" dirty="0" smtClean="0"/>
          </a:p>
          <a:p>
            <a:pPr>
              <a:buFont typeface="Wingdings" pitchFamily="2" charset="2"/>
              <a:buChar char="v"/>
            </a:pPr>
            <a:r>
              <a:rPr lang="de-DE" sz="2800" b="1" dirty="0" smtClean="0">
                <a:solidFill>
                  <a:srgbClr val="FF0000"/>
                </a:solidFill>
              </a:rPr>
              <a:t>   </a:t>
            </a:r>
            <a:r>
              <a:rPr lang="de-DE" sz="2800" b="1" dirty="0" smtClean="0">
                <a:solidFill>
                  <a:srgbClr val="FF0000"/>
                </a:solidFill>
              </a:rPr>
              <a:t>Kennst du auch andere Disziplinen der Leichtathletik?                                                                                                                                     </a:t>
            </a:r>
            <a:endParaRPr lang="de-DE" sz="2800" b="1" dirty="0">
              <a:solidFill>
                <a:srgbClr val="FF0000"/>
              </a:solidFill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 flipV="1">
            <a:off x="4572000" y="1714488"/>
            <a:ext cx="2571768" cy="18573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  <a:effectLst>
            <a:outerShdw blurRad="50800" dist="50800" dir="5400000" algn="ctr" rotWithShape="0">
              <a:srgbClr val="FFFF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lympic.cz/public/img/fotky/sporty_titulky/vzpirani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643314"/>
            <a:ext cx="3000396" cy="2143140"/>
          </a:xfrm>
          <a:prstGeom prst="rect">
            <a:avLst/>
          </a:prstGeom>
          <a:noFill/>
        </p:spPr>
      </p:pic>
      <p:pic>
        <p:nvPicPr>
          <p:cNvPr id="1028" name="Picture 4" descr="http://vtipy.netroof.eu/data/images/kulturistika.jpg"/>
          <p:cNvPicPr>
            <a:picLocks noChangeAspect="1" noChangeArrowheads="1"/>
          </p:cNvPicPr>
          <p:nvPr/>
        </p:nvPicPr>
        <p:blipFill>
          <a:blip r:embed="rId3" cstate="print"/>
          <a:srcRect r="38635"/>
          <a:stretch>
            <a:fillRect/>
          </a:stretch>
        </p:blipFill>
        <p:spPr bwMode="auto">
          <a:xfrm>
            <a:off x="3357554" y="1071546"/>
            <a:ext cx="2786082" cy="2286016"/>
          </a:xfrm>
          <a:prstGeom prst="rect">
            <a:avLst/>
          </a:prstGeom>
          <a:noFill/>
        </p:spPr>
      </p:pic>
      <p:pic>
        <p:nvPicPr>
          <p:cNvPr id="1030" name="Picture 6" descr="http://www.czech-wrestling.cz/www1/Zapas/foto/sofie2007/va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071546"/>
            <a:ext cx="3000396" cy="2285996"/>
          </a:xfrm>
          <a:prstGeom prst="rect">
            <a:avLst/>
          </a:prstGeom>
          <a:noFill/>
        </p:spPr>
      </p:pic>
      <p:pic>
        <p:nvPicPr>
          <p:cNvPr id="1032" name="Picture 8" descr="http://www.bojove-sporty.cz/images_content_category/3265/box_3265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643314"/>
            <a:ext cx="2786082" cy="2143140"/>
          </a:xfrm>
          <a:prstGeom prst="rect">
            <a:avLst/>
          </a:prstGeom>
          <a:noFill/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Schwerathletik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100" b="1" dirty="0" smtClean="0">
                <a:solidFill>
                  <a:srgbClr val="FF0000"/>
                </a:solidFill>
              </a:rPr>
              <a:t>Přiřaď</a:t>
            </a:r>
            <a:endParaRPr lang="de-DE" sz="31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14282" y="1600200"/>
            <a:ext cx="9144064" cy="50435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                                  </a:t>
            </a:r>
            <a:r>
              <a:rPr lang="de-DE" sz="2800" b="1" dirty="0" smtClean="0"/>
              <a:t>                                  </a:t>
            </a:r>
            <a:r>
              <a:rPr lang="cs-CZ" sz="2800" b="1" dirty="0" smtClean="0"/>
              <a:t>  </a:t>
            </a:r>
            <a:r>
              <a:rPr lang="de-DE" sz="2800" b="1" dirty="0" smtClean="0"/>
              <a:t>das Boxen</a:t>
            </a:r>
          </a:p>
          <a:p>
            <a:pPr>
              <a:buNone/>
            </a:pPr>
            <a:endParaRPr lang="de-DE" sz="2800" b="1" dirty="0" smtClean="0"/>
          </a:p>
          <a:p>
            <a:pPr>
              <a:buNone/>
            </a:pPr>
            <a:r>
              <a:rPr lang="de-DE" sz="2800" b="1" dirty="0" smtClean="0"/>
              <a:t>                                                                  </a:t>
            </a:r>
            <a:r>
              <a:rPr lang="cs-CZ" sz="2800" b="1" dirty="0" smtClean="0"/>
              <a:t>         </a:t>
            </a:r>
            <a:r>
              <a:rPr lang="de-DE" sz="2800" b="1" dirty="0" smtClean="0"/>
              <a:t>die </a:t>
            </a:r>
            <a:r>
              <a:rPr lang="cs-CZ" sz="2800" b="1" dirty="0" smtClean="0"/>
              <a:t>Bodybuilding</a:t>
            </a:r>
          </a:p>
          <a:p>
            <a:pPr>
              <a:buNone/>
            </a:pPr>
            <a:endParaRPr lang="cs-CZ" sz="2800" b="1" dirty="0" smtClean="0"/>
          </a:p>
          <a:p>
            <a:pPr>
              <a:buNone/>
            </a:pPr>
            <a:r>
              <a:rPr lang="cs-CZ" sz="2800" b="1" dirty="0" smtClean="0"/>
              <a:t>                                                                           das Gewichtheben</a:t>
            </a:r>
          </a:p>
          <a:p>
            <a:pPr>
              <a:buNone/>
            </a:pPr>
            <a:endParaRPr lang="de-DE" sz="2800" b="1" dirty="0" smtClean="0"/>
          </a:p>
          <a:p>
            <a:pPr>
              <a:buNone/>
            </a:pPr>
            <a:r>
              <a:rPr lang="de-DE" sz="2800" b="1" dirty="0" smtClean="0"/>
              <a:t>                                                                           das Ringen</a:t>
            </a:r>
          </a:p>
          <a:p>
            <a:pPr>
              <a:buNone/>
            </a:pPr>
            <a:endParaRPr lang="de-DE" sz="2800" b="1" dirty="0" smtClean="0"/>
          </a:p>
          <a:p>
            <a:pPr>
              <a:buFont typeface="Wingdings" pitchFamily="2" charset="2"/>
              <a:buChar char="v"/>
            </a:pPr>
            <a:endParaRPr lang="cs-CZ" sz="28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de-DE" sz="2800" b="1" dirty="0" smtClean="0">
                <a:solidFill>
                  <a:srgbClr val="FF0000"/>
                </a:solidFill>
              </a:rPr>
              <a:t>Kennst du auch andere Disziplinen der Schwerathletik?</a:t>
            </a:r>
            <a:endParaRPr lang="cs-CZ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de-DE" sz="2800" b="1" dirty="0"/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2428860" y="2428868"/>
            <a:ext cx="3929090" cy="2286016"/>
          </a:xfrm>
          <a:prstGeom prst="straightConnector1">
            <a:avLst/>
          </a:prstGeom>
          <a:ln w="25400">
            <a:solidFill>
              <a:srgbClr val="FFFF00"/>
            </a:solidFill>
            <a:headEnd type="arrow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atei:Busch Stadium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3000396" cy="2024053"/>
          </a:xfrm>
          <a:prstGeom prst="rect">
            <a:avLst/>
          </a:prstGeom>
          <a:noFill/>
        </p:spPr>
      </p:pic>
      <p:pic>
        <p:nvPicPr>
          <p:cNvPr id="24580" name="Picture 4" descr="Datei:Hallenbad Huetteldorf 0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071546"/>
            <a:ext cx="2928958" cy="1928826"/>
          </a:xfrm>
          <a:prstGeom prst="rect">
            <a:avLst/>
          </a:prstGeom>
          <a:noFill/>
        </p:spPr>
      </p:pic>
      <p:pic>
        <p:nvPicPr>
          <p:cNvPr id="24584" name="Picture 8" descr="http://www.sportovni-stavby.cz/images/povrchy/umela-trava/umela-trava-01-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00504"/>
            <a:ext cx="3071834" cy="1857388"/>
          </a:xfrm>
          <a:prstGeom prst="rect">
            <a:avLst/>
          </a:prstGeom>
          <a:noFill/>
        </p:spPr>
      </p:pic>
      <p:pic>
        <p:nvPicPr>
          <p:cNvPr id="24586" name="Picture 10" descr="http://hospodaradkov.aspone.cz/Fotky/Slozky/Fotb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4000504"/>
            <a:ext cx="2928958" cy="1857368"/>
          </a:xfrm>
          <a:prstGeom prst="rect">
            <a:avLst/>
          </a:prstGeom>
          <a:noFill/>
        </p:spPr>
      </p:pic>
      <p:pic>
        <p:nvPicPr>
          <p:cNvPr id="24588" name="Picture 12" descr="http://i.idnes.cz/09/114/gal/DMK2f79f3_162950_121734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28" y="2714620"/>
            <a:ext cx="3357586" cy="1676398"/>
          </a:xfrm>
          <a:prstGeom prst="rect">
            <a:avLst/>
          </a:prstGeom>
          <a:noFill/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Sportplätze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 smtClean="0">
                <a:solidFill>
                  <a:srgbClr val="FF0000"/>
                </a:solidFill>
              </a:rPr>
              <a:t>Přiřaď</a:t>
            </a:r>
            <a:endParaRPr lang="cs-CZ" sz="3100" dirty="0">
              <a:solidFill>
                <a:srgbClr val="FF0000"/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0" y="1142984"/>
            <a:ext cx="9358346" cy="55007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dirty="0" smtClean="0"/>
              <a:t>                                                                     </a:t>
            </a:r>
            <a:r>
              <a:rPr lang="de-DE" sz="2800" b="1" dirty="0" smtClean="0"/>
              <a:t>das Stadion</a:t>
            </a:r>
          </a:p>
          <a:p>
            <a:pPr>
              <a:buNone/>
            </a:pPr>
            <a:endParaRPr lang="de-DE" sz="2800" b="1" dirty="0" smtClean="0"/>
          </a:p>
          <a:p>
            <a:pPr>
              <a:buNone/>
            </a:pPr>
            <a:r>
              <a:rPr lang="de-DE" sz="2800" b="1" dirty="0" smtClean="0"/>
              <a:t>                                                                               der Eislaufplatz</a:t>
            </a:r>
          </a:p>
          <a:p>
            <a:pPr>
              <a:buNone/>
            </a:pPr>
            <a:endParaRPr lang="de-DE" sz="2800" b="1" dirty="0" smtClean="0"/>
          </a:p>
          <a:p>
            <a:pPr>
              <a:buNone/>
            </a:pPr>
            <a:r>
              <a:rPr lang="de-DE" sz="2800" b="1" dirty="0" smtClean="0"/>
              <a:t>                                                                               die Schwimmhalle</a:t>
            </a:r>
            <a:endParaRPr lang="cs-CZ" sz="2800" b="1" dirty="0" smtClean="0"/>
          </a:p>
          <a:p>
            <a:pPr>
              <a:buNone/>
            </a:pPr>
            <a:endParaRPr lang="cs-CZ" sz="2800" b="1" dirty="0" smtClean="0"/>
          </a:p>
          <a:p>
            <a:pPr>
              <a:buNone/>
            </a:pPr>
            <a:r>
              <a:rPr lang="cs-CZ" sz="2800" b="1" dirty="0" smtClean="0"/>
              <a:t>                                                                               der </a:t>
            </a:r>
            <a:r>
              <a:rPr lang="de-DE" sz="2800" b="1" dirty="0" smtClean="0"/>
              <a:t>Tennisplatz</a:t>
            </a:r>
            <a:endParaRPr lang="cs-CZ" sz="2800" b="1" dirty="0" smtClean="0"/>
          </a:p>
          <a:p>
            <a:pPr>
              <a:buNone/>
            </a:pPr>
            <a:endParaRPr lang="cs-CZ" sz="2800" b="1" dirty="0" smtClean="0"/>
          </a:p>
          <a:p>
            <a:pPr>
              <a:buNone/>
            </a:pPr>
            <a:r>
              <a:rPr lang="cs-CZ" sz="2800" b="1" dirty="0" smtClean="0"/>
              <a:t>                                                                               der </a:t>
            </a:r>
            <a:r>
              <a:rPr lang="de-DE" sz="2800" b="1" dirty="0" smtClean="0"/>
              <a:t>Fußballplatz</a:t>
            </a:r>
            <a:endParaRPr lang="cs-CZ" sz="2800" b="1" dirty="0" smtClean="0"/>
          </a:p>
          <a:p>
            <a:pPr>
              <a:buNone/>
            </a:pPr>
            <a:endParaRPr lang="cs-CZ" sz="2800" b="1" dirty="0" smtClean="0"/>
          </a:p>
          <a:p>
            <a:pPr>
              <a:buFont typeface="Wingdings" pitchFamily="2" charset="2"/>
              <a:buChar char="v"/>
            </a:pPr>
            <a:r>
              <a:rPr lang="de-DE" sz="2800" b="1" dirty="0" smtClean="0">
                <a:solidFill>
                  <a:srgbClr val="FF0000"/>
                </a:solidFill>
              </a:rPr>
              <a:t> Schaust du Sport im Fernseher oder auch live?</a:t>
            </a:r>
            <a:endParaRPr lang="cs-CZ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de-DE" sz="2800" b="1" dirty="0"/>
          </a:p>
        </p:txBody>
      </p:sp>
      <p:cxnSp>
        <p:nvCxnSpPr>
          <p:cNvPr id="11" name="Přímá spojovací šipka 10"/>
          <p:cNvCxnSpPr/>
          <p:nvPr/>
        </p:nvCxnSpPr>
        <p:spPr>
          <a:xfrm flipV="1">
            <a:off x="3643306" y="3357562"/>
            <a:ext cx="2714644" cy="214314"/>
          </a:xfrm>
          <a:prstGeom prst="straightConnector1">
            <a:avLst/>
          </a:prstGeom>
          <a:ln w="25400">
            <a:solidFill>
              <a:srgbClr val="FFFF00"/>
            </a:solidFill>
            <a:headEnd type="arrow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.tumblr.com/tumblr_lqbqvbWhgu1qmylpo.jpg"/>
          <p:cNvPicPr>
            <a:picLocks noChangeAspect="1" noChangeArrowheads="1"/>
          </p:cNvPicPr>
          <p:nvPr/>
        </p:nvPicPr>
        <p:blipFill>
          <a:blip r:embed="rId2" cstate="print"/>
          <a:srcRect t="3937" b="19685"/>
          <a:stretch>
            <a:fillRect/>
          </a:stretch>
        </p:blipFill>
        <p:spPr bwMode="auto">
          <a:xfrm>
            <a:off x="6715140" y="142852"/>
            <a:ext cx="2428860" cy="2182500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Beantworte</a:t>
            </a:r>
            <a:r>
              <a:rPr lang="cs-CZ" b="1" dirty="0" smtClean="0"/>
              <a:t>t</a:t>
            </a:r>
            <a:r>
              <a:rPr lang="de-DE" b="1" dirty="0" smtClean="0"/>
              <a:t> die </a:t>
            </a:r>
            <a:r>
              <a:rPr lang="de-DE" b="1" dirty="0" smtClean="0"/>
              <a:t>folgenden </a:t>
            </a:r>
            <a:r>
              <a:rPr lang="cs-CZ" b="1" dirty="0" smtClean="0"/>
              <a:t>F</a:t>
            </a:r>
            <a:r>
              <a:rPr lang="de-DE" b="1" dirty="0" smtClean="0"/>
              <a:t>ragen zum Thema </a:t>
            </a:r>
            <a:r>
              <a:rPr lang="cs-CZ" b="1" dirty="0" smtClean="0"/>
              <a:t>Sport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85720" y="1600200"/>
            <a:ext cx="8858280" cy="4972072"/>
          </a:xfrm>
        </p:spPr>
        <p:txBody>
          <a:bodyPr>
            <a:normAutofit/>
          </a:bodyPr>
          <a:lstStyle/>
          <a:p>
            <a:r>
              <a:rPr lang="de-DE" sz="2800" b="1" dirty="0" smtClean="0"/>
              <a:t>Treibst du Sport</a:t>
            </a:r>
            <a:r>
              <a:rPr lang="de-DE" sz="2800" b="1" dirty="0" smtClean="0"/>
              <a:t>?</a:t>
            </a:r>
          </a:p>
          <a:p>
            <a:pPr>
              <a:buFont typeface="Wingdings" pitchFamily="2" charset="2"/>
              <a:buChar char="v"/>
            </a:pPr>
            <a:r>
              <a:rPr lang="de-DE" sz="2800" b="1" dirty="0" smtClean="0"/>
              <a:t>Warum </a:t>
            </a:r>
            <a:r>
              <a:rPr lang="de-DE" sz="2800" b="1" dirty="0" smtClean="0"/>
              <a:t>ja? Warum nicht?</a:t>
            </a:r>
          </a:p>
          <a:p>
            <a:pPr>
              <a:buFont typeface="Wingdings" pitchFamily="2" charset="2"/>
              <a:buChar char="v"/>
            </a:pPr>
            <a:r>
              <a:rPr lang="de-DE" sz="2800" b="1" dirty="0" smtClean="0"/>
              <a:t>Wenn ja, welchen Sport machst du denn</a:t>
            </a:r>
            <a:r>
              <a:rPr lang="de-DE" sz="2800" b="1" dirty="0" smtClean="0"/>
              <a:t>??</a:t>
            </a:r>
          </a:p>
          <a:p>
            <a:pPr>
              <a:buFont typeface="Wingdings" pitchFamily="2" charset="2"/>
              <a:buChar char="v"/>
            </a:pPr>
            <a:r>
              <a:rPr lang="de-DE" sz="2800" b="1" dirty="0" smtClean="0"/>
              <a:t>Seit </a:t>
            </a:r>
            <a:r>
              <a:rPr lang="de-DE" sz="2800" b="1" dirty="0" smtClean="0"/>
              <a:t>wann?</a:t>
            </a:r>
          </a:p>
          <a:p>
            <a:pPr>
              <a:buFont typeface="Wingdings" pitchFamily="2" charset="2"/>
              <a:buChar char="v"/>
            </a:pPr>
            <a:r>
              <a:rPr lang="de-DE" sz="2800" b="1" dirty="0" smtClean="0"/>
              <a:t>Wie viel Zeit verwendest du dafür so in der Woche</a:t>
            </a:r>
            <a:r>
              <a:rPr lang="de-DE" sz="2800" b="1" dirty="0" smtClean="0"/>
              <a:t>?</a:t>
            </a:r>
          </a:p>
          <a:p>
            <a:r>
              <a:rPr lang="de-DE" sz="2800" b="1" dirty="0" smtClean="0"/>
              <a:t>Welche </a:t>
            </a:r>
            <a:r>
              <a:rPr lang="de-DE" sz="2800" b="1" dirty="0" smtClean="0"/>
              <a:t>Sportarten hast du schon ausprobiert? Auf welchem Niveau</a:t>
            </a:r>
            <a:r>
              <a:rPr lang="de-DE" sz="2800" b="1" dirty="0" smtClean="0"/>
              <a:t>?</a:t>
            </a:r>
          </a:p>
          <a:p>
            <a:r>
              <a:rPr lang="de-DE" sz="2800" b="1" dirty="0" smtClean="0"/>
              <a:t>Schaust </a:t>
            </a:r>
            <a:r>
              <a:rPr lang="de-DE" sz="2800" b="1" dirty="0" smtClean="0"/>
              <a:t>du Sport im Fernseher oder auch live</a:t>
            </a:r>
            <a:r>
              <a:rPr lang="de-DE" sz="2800" b="1" dirty="0" smtClean="0"/>
              <a:t>? Warum?</a:t>
            </a:r>
          </a:p>
          <a:p>
            <a:pPr>
              <a:buNone/>
            </a:pPr>
            <a:endParaRPr lang="cs-CZ" sz="2800" b="1" dirty="0" smtClean="0"/>
          </a:p>
          <a:p>
            <a:endParaRPr lang="de-DE" sz="2800" b="1" dirty="0" smtClean="0"/>
          </a:p>
          <a:p>
            <a:endParaRPr lang="cs-CZ" sz="2800" b="1" dirty="0" smtClean="0"/>
          </a:p>
          <a:p>
            <a:endParaRPr lang="de-DE" sz="2800" b="1" dirty="0" smtClean="0"/>
          </a:p>
          <a:p>
            <a:endParaRPr lang="de-DE" sz="2800" b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http://www.</a:t>
            </a:r>
            <a:r>
              <a:rPr lang="cs-CZ" dirty="0" err="1" smtClean="0"/>
              <a:t>google.cz</a:t>
            </a:r>
            <a:r>
              <a:rPr lang="cs-CZ" dirty="0" smtClean="0"/>
              <a:t>/</a:t>
            </a:r>
            <a:r>
              <a:rPr lang="cs-CZ" dirty="0" err="1" smtClean="0"/>
              <a:t>imghp</a:t>
            </a:r>
            <a:r>
              <a:rPr lang="cs-CZ" dirty="0" smtClean="0"/>
              <a:t>?</a:t>
            </a:r>
            <a:r>
              <a:rPr lang="cs-CZ" dirty="0" err="1" smtClean="0"/>
              <a:t>hl</a:t>
            </a:r>
            <a:r>
              <a:rPr lang="cs-CZ" dirty="0" smtClean="0"/>
              <a:t>=</a:t>
            </a:r>
            <a:r>
              <a:rPr lang="cs-CZ" dirty="0" err="1" smtClean="0"/>
              <a:t>cs</a:t>
            </a:r>
            <a:r>
              <a:rPr lang="cs-CZ" dirty="0" smtClean="0"/>
              <a:t>&amp;</a:t>
            </a:r>
            <a:r>
              <a:rPr lang="cs-CZ" dirty="0" err="1" smtClean="0"/>
              <a:t>tab</a:t>
            </a:r>
            <a:r>
              <a:rPr lang="cs-CZ" dirty="0" smtClean="0"/>
              <a:t>=</a:t>
            </a:r>
            <a:r>
              <a:rPr lang="cs-CZ" dirty="0" err="1" smtClean="0"/>
              <a:t>wi</a:t>
            </a:r>
            <a:endParaRPr lang="cs-CZ" dirty="0" smtClean="0"/>
          </a:p>
          <a:p>
            <a:r>
              <a:rPr lang="cs-CZ" dirty="0" smtClean="0"/>
              <a:t>http://maps.google.cz/maps?hl=cs&amp;tab=il</a:t>
            </a:r>
          </a:p>
          <a:p>
            <a:r>
              <a:rPr lang="cs-CZ" dirty="0" smtClean="0"/>
              <a:t>http://speakonline.cz/nemcina-online/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239</Words>
  <Application>Microsoft Office PowerPoint</Application>
  <PresentationFormat>Předvádění na obrazovce (4:3)</PresentationFormat>
  <Paragraphs>104</Paragraphs>
  <Slides>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Snímek 1</vt:lpstr>
      <vt:lpstr>Sport: Kursprogramm</vt:lpstr>
      <vt:lpstr>Wortschatz: Winter- und Sommersportarten Nenne weitere Winter- und Sommersportarten</vt:lpstr>
      <vt:lpstr>   Kollektive (Mannschafts-) und individuelle Sportarten   Nenne weitere kollektive und individuelle Sportarten    </vt:lpstr>
      <vt:lpstr>Leichtathletik Přiřaďte                                                                                                        </vt:lpstr>
      <vt:lpstr>Schwerathletik Přiřaď</vt:lpstr>
      <vt:lpstr>Sportplätze Přiřaď</vt:lpstr>
      <vt:lpstr>Beantwortet die folgenden Fragen zum Thema Sport</vt:lpstr>
      <vt:lpstr>Zdroje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Your User Name</dc:creator>
  <cp:lastModifiedBy>Your User Name</cp:lastModifiedBy>
  <cp:revision>54</cp:revision>
  <dcterms:created xsi:type="dcterms:W3CDTF">2012-09-10T11:14:16Z</dcterms:created>
  <dcterms:modified xsi:type="dcterms:W3CDTF">2012-09-13T18:40:27Z</dcterms:modified>
</cp:coreProperties>
</file>