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2" r:id="rId4"/>
    <p:sldId id="259" r:id="rId5"/>
    <p:sldId id="257" r:id="rId6"/>
    <p:sldId id="260" r:id="rId7"/>
    <p:sldId id="261" r:id="rId8"/>
    <p:sldId id="266" r:id="rId9"/>
    <p:sldId id="265" r:id="rId10"/>
    <p:sldId id="26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94660"/>
  </p:normalViewPr>
  <p:slideViewPr>
    <p:cSldViewPr>
      <p:cViewPr varScale="1">
        <p:scale>
          <a:sx n="59" d="100"/>
          <a:sy n="59" d="100"/>
        </p:scale>
        <p:origin x="-8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C240-0B99-4851-B19E-4DCC0470AE46}" type="datetimeFigureOut">
              <a:rPr lang="cs-CZ" smtClean="0"/>
              <a:pPr/>
              <a:t>13.9.2012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2131-5E6D-4BEF-BF1C-24AE32100D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C240-0B99-4851-B19E-4DCC0470AE46}" type="datetimeFigureOut">
              <a:rPr lang="cs-CZ" smtClean="0"/>
              <a:pPr/>
              <a:t>13.9.2012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2131-5E6D-4BEF-BF1C-24AE32100D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C240-0B99-4851-B19E-4DCC0470AE46}" type="datetimeFigureOut">
              <a:rPr lang="cs-CZ" smtClean="0"/>
              <a:pPr/>
              <a:t>13.9.2012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2131-5E6D-4BEF-BF1C-24AE32100D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C240-0B99-4851-B19E-4DCC0470AE46}" type="datetimeFigureOut">
              <a:rPr lang="cs-CZ" smtClean="0"/>
              <a:pPr/>
              <a:t>13.9.2012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2131-5E6D-4BEF-BF1C-24AE32100D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C240-0B99-4851-B19E-4DCC0470AE46}" type="datetimeFigureOut">
              <a:rPr lang="cs-CZ" smtClean="0"/>
              <a:pPr/>
              <a:t>13.9.2012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2131-5E6D-4BEF-BF1C-24AE32100D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C240-0B99-4851-B19E-4DCC0470AE46}" type="datetimeFigureOut">
              <a:rPr lang="cs-CZ" smtClean="0"/>
              <a:pPr/>
              <a:t>13.9.2012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2131-5E6D-4BEF-BF1C-24AE32100D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C240-0B99-4851-B19E-4DCC0470AE46}" type="datetimeFigureOut">
              <a:rPr lang="cs-CZ" smtClean="0"/>
              <a:pPr/>
              <a:t>13.9.2012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2131-5E6D-4BEF-BF1C-24AE32100D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C240-0B99-4851-B19E-4DCC0470AE46}" type="datetimeFigureOut">
              <a:rPr lang="cs-CZ" smtClean="0"/>
              <a:pPr/>
              <a:t>13.9.2012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2131-5E6D-4BEF-BF1C-24AE32100D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C240-0B99-4851-B19E-4DCC0470AE46}" type="datetimeFigureOut">
              <a:rPr lang="cs-CZ" smtClean="0"/>
              <a:pPr/>
              <a:t>13.9.2012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2131-5E6D-4BEF-BF1C-24AE32100D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C240-0B99-4851-B19E-4DCC0470AE46}" type="datetimeFigureOut">
              <a:rPr lang="cs-CZ" smtClean="0"/>
              <a:pPr/>
              <a:t>13.9.2012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2131-5E6D-4BEF-BF1C-24AE32100D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C240-0B99-4851-B19E-4DCC0470AE46}" type="datetimeFigureOut">
              <a:rPr lang="cs-CZ" smtClean="0"/>
              <a:pPr/>
              <a:t>13.9.2012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2131-5E6D-4BEF-BF1C-24AE32100DB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BC240-0B99-4851-B19E-4DCC0470AE46}" type="datetimeFigureOut">
              <a:rPr lang="cs-CZ" smtClean="0"/>
              <a:pPr/>
              <a:t>13.9.2012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C2131-5E6D-4BEF-BF1C-24AE32100DB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5142"/>
            <a:ext cx="8858280" cy="1643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www.cretarohomes.com/wp-content/uploads/2012/04/Family-Homes_A.jpg"/>
          <p:cNvPicPr>
            <a:picLocks noChangeAspect="1" noChangeArrowheads="1"/>
          </p:cNvPicPr>
          <p:nvPr/>
        </p:nvPicPr>
        <p:blipFill>
          <a:blip r:embed="rId3" cstate="print">
            <a:lum contrast="1000"/>
          </a:blip>
          <a:srcRect/>
          <a:stretch>
            <a:fillRect/>
          </a:stretch>
        </p:blipFill>
        <p:spPr bwMode="auto">
          <a:xfrm>
            <a:off x="714348" y="1785926"/>
            <a:ext cx="8001056" cy="4643470"/>
          </a:xfrm>
          <a:prstGeom prst="rect">
            <a:avLst/>
          </a:prstGeom>
          <a:noFill/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714348" y="1785926"/>
            <a:ext cx="8001056" cy="471490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cs-CZ" sz="2000" b="1" dirty="0" smtClean="0"/>
              <a:t>Název školy: Střední průmyslová škola, Ostrava – Vítkovice, příspěvková organizace</a:t>
            </a:r>
          </a:p>
          <a:p>
            <a:pPr algn="ctr">
              <a:buNone/>
            </a:pPr>
            <a:endParaRPr lang="cs-CZ" sz="20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sz="2000" b="1" dirty="0" smtClean="0"/>
              <a:t>Autor: 		PaedDr. Hana Mikolajková</a:t>
            </a:r>
          </a:p>
          <a:p>
            <a:endParaRPr lang="cs-CZ" sz="20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sz="2000" b="1" dirty="0" smtClean="0"/>
              <a:t>Datum: 	</a:t>
            </a:r>
            <a:r>
              <a:rPr lang="cs-CZ" sz="2000" b="1" smtClean="0"/>
              <a:t>	</a:t>
            </a:r>
            <a:r>
              <a:rPr lang="cs-CZ" sz="2000" b="1" smtClean="0"/>
              <a:t>23. </a:t>
            </a:r>
            <a:r>
              <a:rPr lang="cs-CZ" sz="2000" b="1" dirty="0" smtClean="0"/>
              <a:t>08. 2012</a:t>
            </a:r>
          </a:p>
          <a:p>
            <a:endParaRPr lang="cs-CZ" sz="20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sz="2000" b="1" dirty="0" smtClean="0"/>
              <a:t>Název: 		VY_32_INOVACE_8.3.1</a:t>
            </a:r>
          </a:p>
          <a:p>
            <a:endParaRPr lang="cs-CZ" sz="20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sz="2000" b="1" dirty="0" smtClean="0">
                <a:solidFill>
                  <a:srgbClr val="FFFF00"/>
                </a:solidFill>
              </a:rPr>
              <a:t>Číslo projektu: 	CZ.1.07/1.5.00/34.0125</a:t>
            </a:r>
          </a:p>
          <a:p>
            <a:pPr>
              <a:buNone/>
            </a:pPr>
            <a:endParaRPr lang="cs-CZ" sz="20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sz="2000" b="1" dirty="0" smtClean="0">
                <a:solidFill>
                  <a:srgbClr val="FFFF00"/>
                </a:solidFill>
              </a:rPr>
              <a:t>Téma:  </a:t>
            </a:r>
            <a:r>
              <a:rPr lang="cs-CZ" sz="1800" b="1" dirty="0" smtClean="0">
                <a:solidFill>
                  <a:srgbClr val="FFFF00"/>
                </a:solidFill>
              </a:rPr>
              <a:t>	</a:t>
            </a:r>
            <a:r>
              <a:rPr lang="de-DE" sz="1800" b="1" dirty="0" smtClean="0">
                <a:solidFill>
                  <a:srgbClr val="FFFF00"/>
                </a:solidFill>
              </a:rPr>
              <a:t>                      </a:t>
            </a:r>
            <a:r>
              <a:rPr lang="de-DE" sz="3600" b="1" dirty="0" smtClean="0">
                <a:solidFill>
                  <a:srgbClr val="FFFF00"/>
                </a:solidFill>
              </a:rPr>
              <a:t>Wohnen   </a:t>
            </a:r>
            <a:r>
              <a:rPr lang="de-DE" sz="4000" b="1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endParaRPr lang="cs-CZ" sz="2000" b="1" dirty="0" smtClean="0">
              <a:solidFill>
                <a:srgbClr val="FFFF00"/>
              </a:solidFill>
            </a:endParaRPr>
          </a:p>
          <a:p>
            <a:pPr algn="just">
              <a:buNone/>
            </a:pPr>
            <a:r>
              <a:rPr lang="cs-CZ" sz="2000" b="1" dirty="0" smtClean="0">
                <a:solidFill>
                  <a:srgbClr val="FFFF00"/>
                </a:solidFill>
              </a:rPr>
              <a:t>Anotace: "DUM; Pre</a:t>
            </a:r>
            <a:r>
              <a:rPr lang="cs-CZ" sz="2000" b="1" dirty="0" smtClean="0"/>
              <a:t>ze</a:t>
            </a:r>
            <a:r>
              <a:rPr lang="cs-CZ" sz="2000" b="1" dirty="0" smtClean="0">
                <a:solidFill>
                  <a:srgbClr val="FFFF00"/>
                </a:solidFill>
              </a:rPr>
              <a:t>ntace s</a:t>
            </a:r>
            <a:r>
              <a:rPr lang="cs-CZ" sz="2000" b="1" dirty="0" smtClean="0"/>
              <a:t>lo</a:t>
            </a:r>
            <a:r>
              <a:rPr lang="cs-CZ" sz="2000" b="1" dirty="0" smtClean="0">
                <a:solidFill>
                  <a:srgbClr val="FFFF00"/>
                </a:solidFill>
              </a:rPr>
              <a:t>uží k rozšíření a opakování slovní zásoby k tématu bydlení. Je předpokládána jistá již osvojená slovní zásoba. Jednotlivé stránky mohou být použity také při zkoušení a také jako zdroj k přípravě na novou státní maturitu.</a:t>
            </a:r>
          </a:p>
          <a:p>
            <a:pPr>
              <a:buNone/>
            </a:pPr>
            <a:endParaRPr lang="cs-CZ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http://www.</a:t>
            </a:r>
            <a:r>
              <a:rPr lang="cs-CZ" sz="2800" dirty="0" err="1" smtClean="0"/>
              <a:t>google.cz</a:t>
            </a:r>
            <a:r>
              <a:rPr lang="cs-CZ" sz="2800" dirty="0" smtClean="0"/>
              <a:t>/</a:t>
            </a:r>
            <a:r>
              <a:rPr lang="cs-CZ" sz="2800" dirty="0" err="1" smtClean="0"/>
              <a:t>imghp</a:t>
            </a:r>
            <a:r>
              <a:rPr lang="cs-CZ" sz="2800" dirty="0" smtClean="0"/>
              <a:t>?</a:t>
            </a:r>
            <a:r>
              <a:rPr lang="cs-CZ" sz="2800" dirty="0" err="1" smtClean="0"/>
              <a:t>hl</a:t>
            </a:r>
            <a:r>
              <a:rPr lang="cs-CZ" sz="2800" dirty="0" smtClean="0"/>
              <a:t>=</a:t>
            </a:r>
            <a:r>
              <a:rPr lang="cs-CZ" sz="2800" dirty="0" err="1" smtClean="0"/>
              <a:t>cs</a:t>
            </a:r>
            <a:r>
              <a:rPr lang="cs-CZ" sz="2800" dirty="0" smtClean="0"/>
              <a:t>&amp;</a:t>
            </a:r>
            <a:r>
              <a:rPr lang="cs-CZ" sz="2800" dirty="0" err="1" smtClean="0"/>
              <a:t>tab</a:t>
            </a:r>
            <a:r>
              <a:rPr lang="cs-CZ" sz="2800" dirty="0" smtClean="0"/>
              <a:t>=</a:t>
            </a:r>
            <a:r>
              <a:rPr lang="cs-CZ" sz="2800" dirty="0" err="1" smtClean="0"/>
              <a:t>wi</a:t>
            </a:r>
            <a:endParaRPr lang="cs-CZ" sz="2800" dirty="0" smtClean="0"/>
          </a:p>
          <a:p>
            <a:r>
              <a:rPr lang="cs-CZ" sz="2800" dirty="0" smtClean="0"/>
              <a:t>http://maps.google.cz/maps?hl=cs&amp;tab=il</a:t>
            </a:r>
          </a:p>
          <a:p>
            <a:pPr>
              <a:buNone/>
            </a:pPr>
            <a:endParaRPr lang="cs-CZ" sz="2800" b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nd01.jxs.cz/431/795/0feb1ccd1f_543243_o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9333" y="571480"/>
            <a:ext cx="3014667" cy="3429024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0"/>
            <a:ext cx="7901014" cy="857232"/>
          </a:xfrm>
        </p:spPr>
        <p:txBody>
          <a:bodyPr>
            <a:normAutofit/>
          </a:bodyPr>
          <a:lstStyle/>
          <a:p>
            <a:r>
              <a:rPr lang="de-DE" b="1" dirty="0" smtClean="0"/>
              <a:t>Wohnen: Kursprogramm</a:t>
            </a:r>
            <a:endParaRPr lang="de-DE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85720" y="1000108"/>
            <a:ext cx="8401080" cy="564360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60000"/>
              </a:lnSpc>
              <a:buNone/>
            </a:pPr>
            <a:r>
              <a:rPr lang="cs-CZ" sz="2800" b="1" dirty="0" smtClean="0"/>
              <a:t>1) </a:t>
            </a:r>
            <a:r>
              <a:rPr lang="de-DE" sz="2800" b="1" dirty="0" smtClean="0"/>
              <a:t>Wortschatz zum Thema </a:t>
            </a:r>
            <a:r>
              <a:rPr lang="cs-CZ" sz="2800" b="1" dirty="0" smtClean="0"/>
              <a:t>„</a:t>
            </a:r>
            <a:r>
              <a:rPr lang="de-DE" sz="2800" b="1" i="1" dirty="0" smtClean="0"/>
              <a:t>Wohnen</a:t>
            </a:r>
            <a:r>
              <a:rPr lang="cs-CZ" sz="2800" b="1" i="1" dirty="0" smtClean="0"/>
              <a:t>“</a:t>
            </a:r>
          </a:p>
          <a:p>
            <a:pPr marL="514350" indent="-514350">
              <a:lnSpc>
                <a:spcPct val="160000"/>
              </a:lnSpc>
            </a:pPr>
            <a:r>
              <a:rPr lang="de-DE" sz="2800" b="1" dirty="0" smtClean="0"/>
              <a:t>im Wohnzimmer</a:t>
            </a:r>
          </a:p>
          <a:p>
            <a:pPr marL="514350" indent="-514350">
              <a:lnSpc>
                <a:spcPct val="160000"/>
              </a:lnSpc>
            </a:pPr>
            <a:r>
              <a:rPr lang="de-DE" sz="2800" b="1" dirty="0" smtClean="0"/>
              <a:t>in der Küche</a:t>
            </a:r>
          </a:p>
          <a:p>
            <a:pPr marL="514350" indent="-514350">
              <a:lnSpc>
                <a:spcPct val="160000"/>
              </a:lnSpc>
            </a:pPr>
            <a:r>
              <a:rPr lang="de-DE" sz="2800" b="1" dirty="0" smtClean="0"/>
              <a:t>im Schlafzimmer</a:t>
            </a:r>
          </a:p>
          <a:p>
            <a:pPr marL="514350" indent="-514350">
              <a:lnSpc>
                <a:spcPct val="160000"/>
              </a:lnSpc>
            </a:pPr>
            <a:r>
              <a:rPr lang="de-DE" sz="2800" b="1" dirty="0" smtClean="0"/>
              <a:t>im Kinderzimmer</a:t>
            </a:r>
          </a:p>
          <a:p>
            <a:pPr marL="514350" indent="-514350">
              <a:lnSpc>
                <a:spcPct val="160000"/>
              </a:lnSpc>
            </a:pPr>
            <a:r>
              <a:rPr lang="de-DE" sz="2800" b="1" dirty="0" smtClean="0"/>
              <a:t>im Badezimmer</a:t>
            </a:r>
            <a:endParaRPr lang="cs-CZ" sz="2800" b="1" dirty="0" smtClean="0"/>
          </a:p>
          <a:p>
            <a:pPr marL="514350" indent="-514350">
              <a:lnSpc>
                <a:spcPct val="160000"/>
              </a:lnSpc>
              <a:buNone/>
            </a:pPr>
            <a:r>
              <a:rPr lang="cs-CZ" sz="2800" b="1" dirty="0" smtClean="0"/>
              <a:t>2</a:t>
            </a:r>
            <a:r>
              <a:rPr lang="de-DE" sz="2800" b="1" dirty="0" smtClean="0"/>
              <a:t>) Leben im Dorf/ in der Stadt</a:t>
            </a:r>
            <a:endParaRPr lang="cs-CZ" sz="2800" b="1" dirty="0" smtClean="0"/>
          </a:p>
          <a:p>
            <a:pPr marL="514350" indent="-514350">
              <a:lnSpc>
                <a:spcPct val="160000"/>
              </a:lnSpc>
              <a:buNone/>
            </a:pPr>
            <a:r>
              <a:rPr lang="cs-CZ" sz="2800" b="1" dirty="0" smtClean="0"/>
              <a:t>3) </a:t>
            </a:r>
            <a:r>
              <a:rPr lang="de-DE" sz="2800" b="1" dirty="0" smtClean="0"/>
              <a:t>Fragen zum Thema </a:t>
            </a:r>
          </a:p>
          <a:p>
            <a:pPr marL="514350" indent="-514350">
              <a:buNone/>
            </a:pPr>
            <a:r>
              <a:rPr lang="de-DE" sz="2800" b="1" dirty="0" smtClean="0"/>
              <a:t> </a:t>
            </a:r>
          </a:p>
          <a:p>
            <a:pPr marL="514350" indent="-514350">
              <a:buFont typeface="+mj-lt"/>
              <a:buAutoNum type="arabicParenR"/>
            </a:pPr>
            <a:endParaRPr lang="de-DE" sz="2800" b="1" dirty="0" smtClean="0"/>
          </a:p>
          <a:p>
            <a:pPr>
              <a:buNone/>
            </a:pPr>
            <a:endParaRPr lang="de-DE" sz="2800" b="1" i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montero.cz/fotogalerie/obyvaci-pokoje16.jpg"/>
          <p:cNvPicPr>
            <a:picLocks noChangeAspect="1" noChangeArrowheads="1"/>
          </p:cNvPicPr>
          <p:nvPr/>
        </p:nvPicPr>
        <p:blipFill>
          <a:blip r:embed="rId2" cstate="print"/>
          <a:srcRect t="17498" b="4374"/>
          <a:stretch>
            <a:fillRect/>
          </a:stretch>
        </p:blipFill>
        <p:spPr bwMode="auto">
          <a:xfrm>
            <a:off x="142844" y="857232"/>
            <a:ext cx="6072230" cy="5214974"/>
          </a:xfrm>
          <a:prstGeom prst="rect">
            <a:avLst/>
          </a:prstGeom>
          <a:noFill/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de-DE" b="1" dirty="0" smtClean="0"/>
              <a:t>Wortschatz: das Wohnzimmer</a:t>
            </a:r>
            <a:endParaRPr lang="de-DE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57158" y="714356"/>
            <a:ext cx="8786842" cy="635798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cs-CZ" sz="2800" b="1" dirty="0" smtClean="0"/>
              <a:t> </a:t>
            </a:r>
            <a:r>
              <a:rPr lang="de-DE" sz="2800" b="1" dirty="0" smtClean="0"/>
              <a:t>Welche   Möbelstücke  sind  bei dir?            die Blume</a:t>
            </a:r>
          </a:p>
          <a:p>
            <a:pPr>
              <a:lnSpc>
                <a:spcPct val="150000"/>
              </a:lnSpc>
              <a:buNone/>
            </a:pPr>
            <a:r>
              <a:rPr lang="de-DE" sz="2800" b="1" dirty="0" smtClean="0"/>
              <a:t> Was fehlt?                                                          das Bild </a:t>
            </a:r>
          </a:p>
          <a:p>
            <a:pPr>
              <a:lnSpc>
                <a:spcPct val="150000"/>
              </a:lnSpc>
              <a:buNone/>
            </a:pPr>
            <a:r>
              <a:rPr lang="cs-CZ" sz="2800" b="1" dirty="0" smtClean="0"/>
              <a:t>                                                                               </a:t>
            </a:r>
            <a:r>
              <a:rPr lang="de-DE" sz="2800" b="1" dirty="0" smtClean="0"/>
              <a:t>der Schrank</a:t>
            </a:r>
          </a:p>
          <a:p>
            <a:pPr>
              <a:lnSpc>
                <a:spcPct val="150000"/>
              </a:lnSpc>
              <a:buNone/>
            </a:pPr>
            <a:r>
              <a:rPr lang="cs-CZ" sz="2800" b="1" dirty="0" smtClean="0"/>
              <a:t>                                                                               </a:t>
            </a:r>
            <a:r>
              <a:rPr lang="de-DE" sz="2800" b="1" dirty="0" smtClean="0"/>
              <a:t>der Fernseher</a:t>
            </a:r>
          </a:p>
          <a:p>
            <a:pPr>
              <a:lnSpc>
                <a:spcPct val="150000"/>
              </a:lnSpc>
              <a:buNone/>
            </a:pPr>
            <a:r>
              <a:rPr lang="cs-CZ" sz="2800" b="1" dirty="0" smtClean="0"/>
              <a:t>                                                                               </a:t>
            </a:r>
            <a:r>
              <a:rPr lang="de-DE" sz="2800" b="1" dirty="0" smtClean="0"/>
              <a:t>die Dekoration</a:t>
            </a:r>
          </a:p>
          <a:p>
            <a:pPr>
              <a:lnSpc>
                <a:spcPct val="150000"/>
              </a:lnSpc>
              <a:buNone/>
            </a:pPr>
            <a:r>
              <a:rPr lang="cs-CZ" sz="2800" b="1" dirty="0" smtClean="0"/>
              <a:t>                                                                               </a:t>
            </a:r>
            <a:r>
              <a:rPr lang="de-DE" sz="2800" b="1" dirty="0" smtClean="0"/>
              <a:t>der Tisch</a:t>
            </a:r>
          </a:p>
          <a:p>
            <a:pPr>
              <a:lnSpc>
                <a:spcPct val="150000"/>
              </a:lnSpc>
              <a:buNone/>
            </a:pPr>
            <a:r>
              <a:rPr lang="cs-CZ" sz="2800" b="1" dirty="0" smtClean="0"/>
              <a:t>                                                                               </a:t>
            </a:r>
            <a:r>
              <a:rPr lang="de-DE" sz="2800" b="1" dirty="0" smtClean="0"/>
              <a:t>die Couch</a:t>
            </a:r>
          </a:p>
          <a:p>
            <a:pPr>
              <a:lnSpc>
                <a:spcPct val="150000"/>
              </a:lnSpc>
              <a:buNone/>
            </a:pPr>
            <a:r>
              <a:rPr lang="cs-CZ" sz="2800" b="1" dirty="0" smtClean="0"/>
              <a:t>                                                                               </a:t>
            </a:r>
            <a:r>
              <a:rPr lang="de-DE" sz="2800" b="1" dirty="0" smtClean="0"/>
              <a:t>der Teppich</a:t>
            </a:r>
            <a:endParaRPr lang="cs-CZ" sz="28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de-DE" sz="2800" b="1" dirty="0" smtClean="0">
                <a:solidFill>
                  <a:srgbClr val="FF0000"/>
                </a:solidFill>
              </a:rPr>
              <a:t>Was machst du alles in deinem Wohnzimmer?</a:t>
            </a:r>
            <a:endParaRPr lang="cs-CZ" sz="2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de-DE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cs-CZ" sz="2800" b="1" dirty="0"/>
          </a:p>
        </p:txBody>
      </p:sp>
      <p:cxnSp>
        <p:nvCxnSpPr>
          <p:cNvPr id="7" name="Přímá spojovací šipka 6"/>
          <p:cNvCxnSpPr/>
          <p:nvPr/>
        </p:nvCxnSpPr>
        <p:spPr>
          <a:xfrm flipV="1">
            <a:off x="5286380" y="1285860"/>
            <a:ext cx="1214446" cy="214314"/>
          </a:xfrm>
          <a:prstGeom prst="straightConnector1">
            <a:avLst/>
          </a:prstGeom>
          <a:ln w="19050">
            <a:solidFill>
              <a:srgbClr val="FFFF00"/>
            </a:solidFill>
            <a:headEnd type="arrow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rot="10800000" flipV="1">
            <a:off x="4643438" y="1928802"/>
            <a:ext cx="1785950" cy="285752"/>
          </a:xfrm>
          <a:prstGeom prst="straightConnector1">
            <a:avLst/>
          </a:prstGeom>
          <a:ln w="19050">
            <a:solidFill>
              <a:srgbClr val="FFFF00"/>
            </a:solidFill>
            <a:headEnd type="arrow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rot="10800000">
            <a:off x="4500562" y="3286124"/>
            <a:ext cx="1928826" cy="1588"/>
          </a:xfrm>
          <a:prstGeom prst="straightConnector1">
            <a:avLst/>
          </a:prstGeom>
          <a:ln w="19050">
            <a:solidFill>
              <a:srgbClr val="FFFF00"/>
            </a:solidFill>
            <a:headEnd type="arrow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rot="10800000" flipV="1">
            <a:off x="5429256" y="2643182"/>
            <a:ext cx="1071570" cy="214314"/>
          </a:xfrm>
          <a:prstGeom prst="straightConnector1">
            <a:avLst/>
          </a:prstGeom>
          <a:ln w="19050">
            <a:solidFill>
              <a:srgbClr val="FFFF00"/>
            </a:solidFill>
            <a:headEnd type="arrow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rot="10800000">
            <a:off x="3071802" y="3929066"/>
            <a:ext cx="3357586" cy="1588"/>
          </a:xfrm>
          <a:prstGeom prst="straightConnector1">
            <a:avLst/>
          </a:prstGeom>
          <a:ln w="19050">
            <a:solidFill>
              <a:srgbClr val="FFFF00"/>
            </a:solidFill>
            <a:headEnd type="arrow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rot="10800000" flipV="1">
            <a:off x="3286116" y="4643446"/>
            <a:ext cx="3143272" cy="357190"/>
          </a:xfrm>
          <a:prstGeom prst="straightConnector1">
            <a:avLst/>
          </a:prstGeom>
          <a:ln w="19050">
            <a:solidFill>
              <a:srgbClr val="FFFF00"/>
            </a:solidFill>
            <a:headEnd type="arrow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rot="10800000">
            <a:off x="1428728" y="5357826"/>
            <a:ext cx="5000660" cy="1588"/>
          </a:xfrm>
          <a:prstGeom prst="straightConnector1">
            <a:avLst/>
          </a:prstGeom>
          <a:ln w="19050">
            <a:solidFill>
              <a:srgbClr val="FFFF00"/>
            </a:solidFill>
            <a:headEnd type="arrow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 rot="10800000">
            <a:off x="3714744" y="5857892"/>
            <a:ext cx="2714644" cy="142876"/>
          </a:xfrm>
          <a:prstGeom prst="straightConnector1">
            <a:avLst/>
          </a:prstGeom>
          <a:ln w="19050">
            <a:solidFill>
              <a:srgbClr val="FFFF00"/>
            </a:solidFill>
            <a:headEnd type="arrow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3.bp.blogspot.com/_wd3jrZoTHV0/TB6Uhm0QNII/AAAAAAAAIUw/o9cgyufrpvc/s1600/kitch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857232"/>
            <a:ext cx="6143668" cy="5143536"/>
          </a:xfrm>
          <a:prstGeom prst="rect">
            <a:avLst/>
          </a:prstGeom>
          <a:noFill/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de-DE" b="1" dirty="0" smtClean="0"/>
              <a:t>Wortschatz: die Küche</a:t>
            </a:r>
            <a:endParaRPr lang="de-DE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cs-CZ" sz="2800" b="1" dirty="0" smtClean="0"/>
              <a:t> </a:t>
            </a:r>
            <a:r>
              <a:rPr lang="de-DE" sz="2800" b="1" dirty="0" smtClean="0"/>
              <a:t>Welche Möbelstücke  sind   bei dir?              </a:t>
            </a:r>
            <a:r>
              <a:rPr lang="cs-CZ" sz="2800" b="1" dirty="0" smtClean="0"/>
              <a:t>     </a:t>
            </a:r>
            <a:r>
              <a:rPr lang="de-DE" sz="2800" b="1" dirty="0" smtClean="0"/>
              <a:t> der Schrank</a:t>
            </a:r>
            <a:endParaRPr lang="cs-CZ" sz="2800" b="1" dirty="0" smtClean="0"/>
          </a:p>
          <a:p>
            <a:pPr>
              <a:lnSpc>
                <a:spcPct val="150000"/>
              </a:lnSpc>
              <a:buNone/>
            </a:pPr>
            <a:r>
              <a:rPr lang="cs-CZ" sz="2800" b="1" dirty="0" smtClean="0"/>
              <a:t>                </a:t>
            </a:r>
            <a:r>
              <a:rPr lang="de-DE" sz="2800" b="1" dirty="0" smtClean="0"/>
              <a:t>Was fehlt ?            </a:t>
            </a:r>
            <a:r>
              <a:rPr lang="cs-CZ" sz="2800" b="1" dirty="0" smtClean="0"/>
              <a:t>                                      </a:t>
            </a:r>
            <a:r>
              <a:rPr lang="de-DE" sz="2800" b="1" dirty="0" smtClean="0"/>
              <a:t>der Kühlschrank</a:t>
            </a:r>
          </a:p>
          <a:p>
            <a:pPr>
              <a:lnSpc>
                <a:spcPct val="150000"/>
              </a:lnSpc>
              <a:buNone/>
            </a:pPr>
            <a:r>
              <a:rPr lang="cs-CZ" sz="2800" b="1" dirty="0" smtClean="0"/>
              <a:t>                                                                                      </a:t>
            </a:r>
            <a:r>
              <a:rPr lang="de-DE" sz="2800" b="1" dirty="0" smtClean="0"/>
              <a:t>die Mikrowelle</a:t>
            </a:r>
          </a:p>
          <a:p>
            <a:pPr>
              <a:lnSpc>
                <a:spcPct val="150000"/>
              </a:lnSpc>
              <a:buNone/>
            </a:pPr>
            <a:r>
              <a:rPr lang="cs-CZ" sz="2800" b="1" dirty="0" smtClean="0"/>
              <a:t>                                                                                      </a:t>
            </a:r>
            <a:r>
              <a:rPr lang="de-DE" sz="2800" b="1" dirty="0" smtClean="0"/>
              <a:t>das Waschbecken</a:t>
            </a:r>
            <a:endParaRPr lang="cs-CZ" sz="2800" b="1" dirty="0" smtClean="0"/>
          </a:p>
          <a:p>
            <a:pPr>
              <a:lnSpc>
                <a:spcPct val="150000"/>
              </a:lnSpc>
              <a:buNone/>
            </a:pPr>
            <a:r>
              <a:rPr lang="cs-CZ" sz="2800" b="1" dirty="0" smtClean="0"/>
              <a:t>                                                                                      </a:t>
            </a:r>
            <a:r>
              <a:rPr lang="de-DE" sz="2800" b="1" dirty="0" smtClean="0"/>
              <a:t>der Küchenherd</a:t>
            </a:r>
          </a:p>
          <a:p>
            <a:pPr>
              <a:lnSpc>
                <a:spcPct val="150000"/>
              </a:lnSpc>
              <a:buNone/>
            </a:pPr>
            <a:r>
              <a:rPr lang="cs-CZ" sz="2800" b="1" dirty="0" smtClean="0"/>
              <a:t>                                                                                      </a:t>
            </a:r>
            <a:r>
              <a:rPr lang="de-DE" sz="2800" b="1" dirty="0" smtClean="0"/>
              <a:t>der Stuhl /  </a:t>
            </a:r>
            <a:endParaRPr lang="cs-CZ" sz="2800" b="1" dirty="0" smtClean="0"/>
          </a:p>
          <a:p>
            <a:pPr>
              <a:lnSpc>
                <a:spcPct val="150000"/>
              </a:lnSpc>
              <a:buNone/>
            </a:pPr>
            <a:r>
              <a:rPr lang="de-DE" sz="2800" b="1" dirty="0" smtClean="0"/>
              <a:t>                                                                                         </a:t>
            </a:r>
            <a:r>
              <a:rPr lang="cs-CZ" sz="2800" b="1" dirty="0" smtClean="0"/>
              <a:t>       </a:t>
            </a:r>
            <a:r>
              <a:rPr lang="de-DE" sz="2800" b="1" dirty="0" smtClean="0"/>
              <a:t>die Stühle</a:t>
            </a:r>
            <a:endParaRPr lang="cs-CZ" sz="2800" b="1" dirty="0" smtClean="0"/>
          </a:p>
          <a:p>
            <a:pPr>
              <a:lnSpc>
                <a:spcPct val="150000"/>
              </a:lnSpc>
              <a:buNone/>
            </a:pPr>
            <a:r>
              <a:rPr lang="de-DE" sz="2800" b="1" dirty="0" smtClean="0"/>
              <a:t>  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de-DE" sz="2800" b="1" dirty="0" smtClean="0">
                <a:solidFill>
                  <a:srgbClr val="FF0000"/>
                </a:solidFill>
              </a:rPr>
              <a:t> Wer kocht vor allem in deiner Küche?</a:t>
            </a:r>
          </a:p>
        </p:txBody>
      </p:sp>
      <p:cxnSp>
        <p:nvCxnSpPr>
          <p:cNvPr id="7" name="Přímá spojovací šipka 6"/>
          <p:cNvCxnSpPr/>
          <p:nvPr/>
        </p:nvCxnSpPr>
        <p:spPr>
          <a:xfrm flipV="1">
            <a:off x="3643306" y="1214422"/>
            <a:ext cx="2786082" cy="285752"/>
          </a:xfrm>
          <a:prstGeom prst="straightConnector1">
            <a:avLst/>
          </a:prstGeom>
          <a:ln w="19050">
            <a:solidFill>
              <a:srgbClr val="FFFF00"/>
            </a:solidFill>
            <a:headEnd type="arrow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 flipV="1">
            <a:off x="1071538" y="1928802"/>
            <a:ext cx="5357850" cy="214314"/>
          </a:xfrm>
          <a:prstGeom prst="straightConnector1">
            <a:avLst/>
          </a:prstGeom>
          <a:ln w="19050">
            <a:solidFill>
              <a:srgbClr val="FFFF00"/>
            </a:solidFill>
            <a:headEnd type="arrow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3857620" y="2500306"/>
            <a:ext cx="2571768" cy="1588"/>
          </a:xfrm>
          <a:prstGeom prst="straightConnector1">
            <a:avLst/>
          </a:prstGeom>
          <a:ln w="19050">
            <a:solidFill>
              <a:srgbClr val="FFFF00"/>
            </a:solidFill>
            <a:headEnd type="arrow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>
            <a:off x="4500562" y="3000372"/>
            <a:ext cx="1928826" cy="214314"/>
          </a:xfrm>
          <a:prstGeom prst="straightConnector1">
            <a:avLst/>
          </a:prstGeom>
          <a:ln w="19050">
            <a:solidFill>
              <a:srgbClr val="FFFF00"/>
            </a:solidFill>
            <a:headEnd type="arrow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3071802" y="3214686"/>
            <a:ext cx="3357586" cy="500066"/>
          </a:xfrm>
          <a:prstGeom prst="straightConnector1">
            <a:avLst/>
          </a:prstGeom>
          <a:ln w="19050">
            <a:solidFill>
              <a:srgbClr val="FFFF00"/>
            </a:solidFill>
            <a:headEnd type="arrow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>
            <a:off x="5143504" y="4357694"/>
            <a:ext cx="1928826" cy="500066"/>
          </a:xfrm>
          <a:prstGeom prst="straightConnector1">
            <a:avLst/>
          </a:prstGeom>
          <a:ln w="19050">
            <a:solidFill>
              <a:srgbClr val="FFFF00"/>
            </a:solidFill>
            <a:headEnd type="arrow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oody-moebel.de/media/catalog/product/cache/1/image/950x650/040ec09b1e35df139433887a97daa66f/7/7/77-00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5929354" cy="5000660"/>
          </a:xfrm>
          <a:prstGeom prst="rect">
            <a:avLst/>
          </a:prstGeom>
          <a:noFill/>
        </p:spPr>
      </p:pic>
      <p:sp>
        <p:nvSpPr>
          <p:cNvPr id="50" name="Nadpis 4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de-DE" b="1" dirty="0" smtClean="0"/>
              <a:t>Wortschatz: das Schlafzimmer</a:t>
            </a:r>
            <a:endParaRPr lang="de-DE" b="1" dirty="0"/>
          </a:p>
        </p:txBody>
      </p:sp>
      <p:sp>
        <p:nvSpPr>
          <p:cNvPr id="16" name="Zástupný symbol pro obsah 15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cs-CZ" sz="3600" b="1" dirty="0" smtClean="0"/>
              <a:t>   </a:t>
            </a:r>
            <a:r>
              <a:rPr lang="de-DE" sz="3600" b="1" dirty="0" smtClean="0"/>
              <a:t>Welche   Möbelstücke</a:t>
            </a:r>
            <a:r>
              <a:rPr lang="cs-CZ" sz="3600" b="1" dirty="0" smtClean="0"/>
              <a:t>   </a:t>
            </a:r>
            <a:r>
              <a:rPr lang="de-DE" sz="3600" b="1" dirty="0" smtClean="0"/>
              <a:t>sind bei  dir?                        der Schrank</a:t>
            </a:r>
          </a:p>
          <a:p>
            <a:pPr>
              <a:lnSpc>
                <a:spcPct val="150000"/>
              </a:lnSpc>
              <a:buNone/>
            </a:pPr>
            <a:r>
              <a:rPr lang="cs-CZ" sz="3600" b="1" dirty="0" smtClean="0"/>
              <a:t>   Was </a:t>
            </a:r>
            <a:r>
              <a:rPr lang="de-DE" sz="3600" b="1" dirty="0" smtClean="0"/>
              <a:t>fehlt?                                                                        das Bild</a:t>
            </a:r>
          </a:p>
          <a:p>
            <a:pPr>
              <a:lnSpc>
                <a:spcPct val="150000"/>
              </a:lnSpc>
              <a:buNone/>
            </a:pPr>
            <a:r>
              <a:rPr lang="cs-CZ" sz="3600" b="1" dirty="0" smtClean="0"/>
              <a:t>                                                                                              </a:t>
            </a:r>
            <a:r>
              <a:rPr lang="de-DE" sz="3600" b="1" dirty="0" smtClean="0"/>
              <a:t>das Fenster</a:t>
            </a:r>
          </a:p>
          <a:p>
            <a:pPr>
              <a:lnSpc>
                <a:spcPct val="150000"/>
              </a:lnSpc>
              <a:buNone/>
            </a:pPr>
            <a:r>
              <a:rPr lang="cs-CZ" sz="3600" b="1" dirty="0" smtClean="0"/>
              <a:t>                                                                                              </a:t>
            </a:r>
            <a:r>
              <a:rPr lang="de-DE" sz="3600" b="1" dirty="0" smtClean="0"/>
              <a:t>die Lampe</a:t>
            </a:r>
          </a:p>
          <a:p>
            <a:pPr>
              <a:lnSpc>
                <a:spcPct val="150000"/>
              </a:lnSpc>
              <a:buNone/>
            </a:pPr>
            <a:r>
              <a:rPr lang="cs-CZ" sz="3600" b="1" dirty="0" smtClean="0"/>
              <a:t>                                                                                              </a:t>
            </a:r>
            <a:r>
              <a:rPr lang="de-DE" sz="3600" b="1" dirty="0" smtClean="0"/>
              <a:t>das Kissen</a:t>
            </a:r>
          </a:p>
          <a:p>
            <a:pPr>
              <a:lnSpc>
                <a:spcPct val="150000"/>
              </a:lnSpc>
              <a:buNone/>
            </a:pPr>
            <a:r>
              <a:rPr lang="cs-CZ" sz="3600" b="1" dirty="0" smtClean="0"/>
              <a:t>                                                                                              </a:t>
            </a:r>
            <a:r>
              <a:rPr lang="de-DE" sz="3600" b="1" dirty="0" smtClean="0"/>
              <a:t>das Federbett</a:t>
            </a:r>
          </a:p>
          <a:p>
            <a:pPr>
              <a:lnSpc>
                <a:spcPct val="150000"/>
              </a:lnSpc>
              <a:buNone/>
            </a:pPr>
            <a:r>
              <a:rPr lang="cs-CZ" sz="3600" b="1" dirty="0" smtClean="0"/>
              <a:t>                                                                                              </a:t>
            </a:r>
            <a:r>
              <a:rPr lang="de-DE" sz="3600" b="1" dirty="0" smtClean="0"/>
              <a:t>das Bett</a:t>
            </a:r>
          </a:p>
          <a:p>
            <a:pPr>
              <a:lnSpc>
                <a:spcPct val="150000"/>
              </a:lnSpc>
              <a:buNone/>
            </a:pPr>
            <a:r>
              <a:rPr lang="cs-CZ" sz="3600" b="1" dirty="0" smtClean="0"/>
              <a:t>                                                                                              </a:t>
            </a:r>
            <a:r>
              <a:rPr lang="de-DE" sz="3600" b="1" dirty="0" smtClean="0"/>
              <a:t>der Teppich</a:t>
            </a:r>
            <a:endParaRPr lang="cs-CZ" sz="3600" b="1" dirty="0" smtClean="0"/>
          </a:p>
          <a:p>
            <a:pPr>
              <a:lnSpc>
                <a:spcPct val="150000"/>
              </a:lnSpc>
              <a:buNone/>
            </a:pPr>
            <a:endParaRPr lang="cs-CZ" sz="36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de-DE" b="1" dirty="0" smtClean="0">
                <a:solidFill>
                  <a:srgbClr val="FF0000"/>
                </a:solidFill>
              </a:rPr>
              <a:t>Wie viel Stunden schläfst du jeden Wochentag / am Wochenende?</a:t>
            </a:r>
          </a:p>
          <a:p>
            <a:pPr>
              <a:lnSpc>
                <a:spcPct val="150000"/>
              </a:lnSpc>
              <a:buNone/>
            </a:pPr>
            <a:endParaRPr lang="cs-CZ" sz="3600" b="1" dirty="0" smtClean="0"/>
          </a:p>
          <a:p>
            <a:pPr>
              <a:lnSpc>
                <a:spcPct val="150000"/>
              </a:lnSpc>
              <a:buNone/>
            </a:pPr>
            <a:endParaRPr lang="de-DE" sz="3600" b="1" dirty="0" smtClean="0"/>
          </a:p>
          <a:p>
            <a:pPr>
              <a:lnSpc>
                <a:spcPct val="150000"/>
              </a:lnSpc>
              <a:buNone/>
            </a:pPr>
            <a:endParaRPr lang="de-DE" sz="2800" b="1" dirty="0" smtClean="0"/>
          </a:p>
          <a:p>
            <a:pPr>
              <a:lnSpc>
                <a:spcPct val="150000"/>
              </a:lnSpc>
              <a:buNone/>
            </a:pPr>
            <a:endParaRPr lang="cs-CZ" sz="2800" b="1" dirty="0"/>
          </a:p>
          <a:p>
            <a:pPr>
              <a:lnSpc>
                <a:spcPct val="150000"/>
              </a:lnSpc>
              <a:buNone/>
            </a:pPr>
            <a:endParaRPr lang="cs-CZ" sz="2800" b="1" dirty="0" smtClean="0"/>
          </a:p>
          <a:p>
            <a:pPr>
              <a:lnSpc>
                <a:spcPct val="150000"/>
              </a:lnSpc>
              <a:buNone/>
            </a:pPr>
            <a:endParaRPr lang="cs-CZ" sz="2800" b="1" dirty="0"/>
          </a:p>
        </p:txBody>
      </p:sp>
      <p:cxnSp>
        <p:nvCxnSpPr>
          <p:cNvPr id="30" name="Přímá spojovací šipka 29"/>
          <p:cNvCxnSpPr/>
          <p:nvPr/>
        </p:nvCxnSpPr>
        <p:spPr>
          <a:xfrm>
            <a:off x="5214942" y="1142984"/>
            <a:ext cx="1428760" cy="1588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/>
          <p:nvPr/>
        </p:nvCxnSpPr>
        <p:spPr>
          <a:xfrm rot="10800000">
            <a:off x="2500298" y="1785926"/>
            <a:ext cx="4143404" cy="1588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šipka 35"/>
          <p:cNvCxnSpPr/>
          <p:nvPr/>
        </p:nvCxnSpPr>
        <p:spPr>
          <a:xfrm rot="10800000">
            <a:off x="3214678" y="2285992"/>
            <a:ext cx="3429024" cy="1588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šipka 39"/>
          <p:cNvCxnSpPr/>
          <p:nvPr/>
        </p:nvCxnSpPr>
        <p:spPr>
          <a:xfrm flipV="1">
            <a:off x="3000364" y="2928934"/>
            <a:ext cx="3571900" cy="35719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šipka 41"/>
          <p:cNvCxnSpPr/>
          <p:nvPr/>
        </p:nvCxnSpPr>
        <p:spPr>
          <a:xfrm flipV="1">
            <a:off x="2714612" y="3429000"/>
            <a:ext cx="4000528" cy="285752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šipka 43"/>
          <p:cNvCxnSpPr/>
          <p:nvPr/>
        </p:nvCxnSpPr>
        <p:spPr>
          <a:xfrm flipV="1">
            <a:off x="3500430" y="4000504"/>
            <a:ext cx="3071834" cy="142876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šipka 45"/>
          <p:cNvCxnSpPr/>
          <p:nvPr/>
        </p:nvCxnSpPr>
        <p:spPr>
          <a:xfrm rot="10800000" flipV="1">
            <a:off x="3214678" y="4572008"/>
            <a:ext cx="3357586" cy="285752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rot="10800000" flipV="1">
            <a:off x="3357554" y="5072074"/>
            <a:ext cx="3286148" cy="35719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t="14487"/>
          <a:stretch>
            <a:fillRect/>
          </a:stretch>
        </p:blipFill>
        <p:spPr bwMode="auto">
          <a:xfrm>
            <a:off x="214282" y="785794"/>
            <a:ext cx="621510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de-DE" b="1" dirty="0" smtClean="0"/>
              <a:t>Wortschatz</a:t>
            </a:r>
            <a:r>
              <a:rPr lang="cs-CZ" b="1" dirty="0" smtClean="0"/>
              <a:t>: </a:t>
            </a:r>
            <a:r>
              <a:rPr lang="de-DE" b="1" dirty="0" smtClean="0"/>
              <a:t>das Kinderzimmer</a:t>
            </a:r>
            <a:endParaRPr lang="de-DE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14282" y="714356"/>
            <a:ext cx="8929718" cy="614364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cs-CZ" sz="2800" b="1" dirty="0" smtClean="0"/>
              <a:t>                                                                               </a:t>
            </a:r>
            <a:r>
              <a:rPr lang="de-DE" sz="2800" b="1" dirty="0" smtClean="0"/>
              <a:t>  </a:t>
            </a:r>
            <a:r>
              <a:rPr lang="cs-CZ" sz="2800" b="1" dirty="0" smtClean="0"/>
              <a:t>        </a:t>
            </a:r>
            <a:r>
              <a:rPr lang="de-DE" sz="2800" b="1" dirty="0" smtClean="0"/>
              <a:t>der Schrank</a:t>
            </a:r>
          </a:p>
          <a:p>
            <a:pPr>
              <a:lnSpc>
                <a:spcPct val="150000"/>
              </a:lnSpc>
              <a:buNone/>
            </a:pPr>
            <a:r>
              <a:rPr lang="de-DE" sz="2800" b="1" dirty="0" smtClean="0"/>
              <a:t>                                                                                 </a:t>
            </a:r>
            <a:r>
              <a:rPr lang="cs-CZ" sz="2800" b="1" dirty="0" smtClean="0"/>
              <a:t>        </a:t>
            </a:r>
            <a:r>
              <a:rPr lang="de-DE" sz="2800" b="1" dirty="0" smtClean="0"/>
              <a:t>das Regal</a:t>
            </a:r>
          </a:p>
          <a:p>
            <a:pPr>
              <a:lnSpc>
                <a:spcPct val="150000"/>
              </a:lnSpc>
              <a:buNone/>
            </a:pPr>
            <a:r>
              <a:rPr lang="de-DE" sz="2800" b="1" dirty="0" smtClean="0"/>
              <a:t>                                                                                 </a:t>
            </a:r>
            <a:r>
              <a:rPr lang="cs-CZ" sz="2800" b="1" dirty="0" smtClean="0"/>
              <a:t>        </a:t>
            </a:r>
            <a:r>
              <a:rPr lang="de-DE" sz="2800" b="1" dirty="0" smtClean="0"/>
              <a:t>der Computer</a:t>
            </a:r>
          </a:p>
          <a:p>
            <a:pPr>
              <a:lnSpc>
                <a:spcPct val="150000"/>
              </a:lnSpc>
              <a:buNone/>
            </a:pPr>
            <a:r>
              <a:rPr lang="de-DE" sz="2800" b="1" dirty="0" smtClean="0"/>
              <a:t>                                                                                 </a:t>
            </a:r>
            <a:r>
              <a:rPr lang="cs-CZ" sz="2800" b="1" dirty="0" smtClean="0"/>
              <a:t>        </a:t>
            </a:r>
            <a:r>
              <a:rPr lang="de-DE" sz="2800" b="1" dirty="0" smtClean="0"/>
              <a:t>der Tisch</a:t>
            </a:r>
          </a:p>
          <a:p>
            <a:pPr>
              <a:lnSpc>
                <a:spcPct val="150000"/>
              </a:lnSpc>
              <a:buNone/>
            </a:pPr>
            <a:r>
              <a:rPr lang="de-DE" sz="2800" b="1" dirty="0" smtClean="0"/>
              <a:t>                                                                                 </a:t>
            </a:r>
            <a:r>
              <a:rPr lang="cs-CZ" sz="2800" b="1" dirty="0" smtClean="0"/>
              <a:t>        </a:t>
            </a:r>
            <a:r>
              <a:rPr lang="de-DE" sz="2800" b="1" dirty="0" smtClean="0"/>
              <a:t>der Stuhl</a:t>
            </a:r>
          </a:p>
          <a:p>
            <a:pPr>
              <a:lnSpc>
                <a:spcPct val="150000"/>
              </a:lnSpc>
              <a:buNone/>
            </a:pPr>
            <a:r>
              <a:rPr lang="de-DE" sz="2800" b="1" dirty="0" smtClean="0"/>
              <a:t>                                                                                 </a:t>
            </a:r>
            <a:r>
              <a:rPr lang="cs-CZ" sz="2800" b="1" dirty="0" smtClean="0"/>
              <a:t>        </a:t>
            </a:r>
            <a:r>
              <a:rPr lang="de-DE" sz="2800" b="1" dirty="0" smtClean="0"/>
              <a:t>das Buch</a:t>
            </a:r>
          </a:p>
          <a:p>
            <a:pPr>
              <a:lnSpc>
                <a:spcPct val="150000"/>
              </a:lnSpc>
              <a:buNone/>
            </a:pPr>
            <a:r>
              <a:rPr lang="de-DE" sz="2800" b="1" dirty="0" smtClean="0"/>
              <a:t>                                                                                   </a:t>
            </a:r>
            <a:r>
              <a:rPr lang="cs-CZ" sz="2800" b="1" dirty="0" smtClean="0"/>
              <a:t>          </a:t>
            </a:r>
            <a:r>
              <a:rPr lang="de-DE" sz="2800" b="1" dirty="0" smtClean="0"/>
              <a:t> /die Bücher</a:t>
            </a:r>
          </a:p>
          <a:p>
            <a:pPr>
              <a:lnSpc>
                <a:spcPct val="150000"/>
              </a:lnSpc>
              <a:buNone/>
            </a:pPr>
            <a:r>
              <a:rPr lang="cs-CZ" sz="2800" b="1" dirty="0" smtClean="0"/>
              <a:t>                                                                                         </a:t>
            </a:r>
            <a:r>
              <a:rPr lang="de-DE" sz="2800" b="1" dirty="0" smtClean="0"/>
              <a:t>das Bett</a:t>
            </a:r>
            <a:endParaRPr lang="cs-CZ" sz="28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de-DE" sz="2800" b="1" dirty="0" smtClean="0">
                <a:solidFill>
                  <a:srgbClr val="FF0000"/>
                </a:solidFill>
              </a:rPr>
              <a:t> Wie sieht dein Zimmer aus?</a:t>
            </a:r>
          </a:p>
          <a:p>
            <a:pPr>
              <a:lnSpc>
                <a:spcPct val="150000"/>
              </a:lnSpc>
              <a:buNone/>
            </a:pPr>
            <a:endParaRPr lang="cs-CZ" sz="2800" b="1" dirty="0" smtClean="0"/>
          </a:p>
          <a:p>
            <a:pPr>
              <a:lnSpc>
                <a:spcPct val="150000"/>
              </a:lnSpc>
              <a:buNone/>
            </a:pPr>
            <a:endParaRPr lang="de-DE" sz="2800" b="1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cxnSp>
        <p:nvCxnSpPr>
          <p:cNvPr id="6" name="Přímá spojovací šipka 5"/>
          <p:cNvCxnSpPr/>
          <p:nvPr/>
        </p:nvCxnSpPr>
        <p:spPr>
          <a:xfrm flipV="1">
            <a:off x="3428992" y="1214422"/>
            <a:ext cx="3286148" cy="1000132"/>
          </a:xfrm>
          <a:prstGeom prst="straightConnector1">
            <a:avLst/>
          </a:prstGeom>
          <a:ln w="19050">
            <a:solidFill>
              <a:srgbClr val="FFFF00"/>
            </a:solidFill>
            <a:headEnd type="arrow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 flipV="1">
            <a:off x="1000100" y="1857364"/>
            <a:ext cx="5715040" cy="928694"/>
          </a:xfrm>
          <a:prstGeom prst="straightConnector1">
            <a:avLst/>
          </a:prstGeom>
          <a:ln w="19050">
            <a:solidFill>
              <a:srgbClr val="FFFF00"/>
            </a:solidFill>
            <a:headEnd type="arrow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flipV="1">
            <a:off x="4071934" y="2500306"/>
            <a:ext cx="2643206" cy="785818"/>
          </a:xfrm>
          <a:prstGeom prst="straightConnector1">
            <a:avLst/>
          </a:prstGeom>
          <a:ln w="19050">
            <a:solidFill>
              <a:srgbClr val="FFFF00"/>
            </a:solidFill>
            <a:headEnd type="arrow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V="1">
            <a:off x="4071934" y="3214686"/>
            <a:ext cx="2643206" cy="785818"/>
          </a:xfrm>
          <a:prstGeom prst="straightConnector1">
            <a:avLst/>
          </a:prstGeom>
          <a:ln w="19050">
            <a:solidFill>
              <a:srgbClr val="FFFF00"/>
            </a:solidFill>
            <a:headEnd type="arrow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V="1">
            <a:off x="4857752" y="3857628"/>
            <a:ext cx="1857388" cy="428628"/>
          </a:xfrm>
          <a:prstGeom prst="straightConnector1">
            <a:avLst/>
          </a:prstGeom>
          <a:ln w="19050">
            <a:solidFill>
              <a:srgbClr val="FFFF00"/>
            </a:solidFill>
            <a:headEnd type="arrow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V="1">
            <a:off x="5929322" y="4500570"/>
            <a:ext cx="785818" cy="71438"/>
          </a:xfrm>
          <a:prstGeom prst="straightConnector1">
            <a:avLst/>
          </a:prstGeom>
          <a:ln w="19050">
            <a:solidFill>
              <a:srgbClr val="FFFF00"/>
            </a:solidFill>
            <a:headEnd type="arrow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5929322" y="4643446"/>
            <a:ext cx="1143008" cy="500066"/>
          </a:xfrm>
          <a:prstGeom prst="straightConnector1">
            <a:avLst/>
          </a:prstGeom>
          <a:ln w="19050">
            <a:solidFill>
              <a:srgbClr val="FFFF00"/>
            </a:solidFill>
            <a:headEnd type="arrow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>
            <a:off x="1428728" y="4714884"/>
            <a:ext cx="5286412" cy="1143008"/>
          </a:xfrm>
          <a:prstGeom prst="straightConnector1">
            <a:avLst/>
          </a:prstGeom>
          <a:ln w="19050">
            <a:solidFill>
              <a:srgbClr val="FFFF00"/>
            </a:solidFill>
            <a:headEnd type="arrow"/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odo.cz/img/fotogalerie/koupelny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6072230" cy="5072098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de-DE" b="1" dirty="0" smtClean="0"/>
              <a:t>Wortschatz: das Bad</a:t>
            </a:r>
            <a:r>
              <a:rPr lang="cs-CZ" b="1" dirty="0" smtClean="0"/>
              <a:t>e</a:t>
            </a:r>
            <a:r>
              <a:rPr lang="de-DE" b="1" dirty="0" smtClean="0"/>
              <a:t>zimmer</a:t>
            </a:r>
            <a:endParaRPr lang="de-DE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14282" y="1285860"/>
            <a:ext cx="9144064" cy="557214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cs-CZ" sz="2800" b="1" dirty="0" smtClean="0"/>
              <a:t>                                                                             </a:t>
            </a:r>
            <a:r>
              <a:rPr lang="de-DE" sz="2800" b="1" dirty="0" smtClean="0"/>
              <a:t>der Spiegel</a:t>
            </a:r>
          </a:p>
          <a:p>
            <a:pPr>
              <a:lnSpc>
                <a:spcPct val="150000"/>
              </a:lnSpc>
              <a:buNone/>
            </a:pPr>
            <a:r>
              <a:rPr lang="cs-CZ" sz="2800" b="1" dirty="0" smtClean="0"/>
              <a:t>                                                                             </a:t>
            </a:r>
            <a:r>
              <a:rPr lang="de-DE" sz="2800" b="1" dirty="0" smtClean="0"/>
              <a:t>das Waschbecken</a:t>
            </a:r>
          </a:p>
          <a:p>
            <a:pPr>
              <a:lnSpc>
                <a:spcPct val="150000"/>
              </a:lnSpc>
              <a:buNone/>
            </a:pPr>
            <a:r>
              <a:rPr lang="cs-CZ" sz="2800" b="1" dirty="0" smtClean="0"/>
              <a:t>                                                                             </a:t>
            </a:r>
            <a:r>
              <a:rPr lang="de-DE" sz="2800" b="1" dirty="0" smtClean="0"/>
              <a:t>die Wanne</a:t>
            </a:r>
          </a:p>
          <a:p>
            <a:pPr>
              <a:lnSpc>
                <a:spcPct val="150000"/>
              </a:lnSpc>
              <a:buNone/>
            </a:pPr>
            <a:r>
              <a:rPr lang="cs-CZ" sz="2800" b="1" dirty="0" smtClean="0"/>
              <a:t>                                                                            </a:t>
            </a:r>
            <a:r>
              <a:rPr lang="de-DE" sz="2800" b="1" dirty="0" smtClean="0"/>
              <a:t>die Toilette      </a:t>
            </a:r>
            <a:endParaRPr lang="cs-CZ" sz="2800" b="1" dirty="0" smtClean="0"/>
          </a:p>
          <a:p>
            <a:pPr>
              <a:lnSpc>
                <a:spcPct val="150000"/>
              </a:lnSpc>
              <a:buNone/>
            </a:pPr>
            <a:r>
              <a:rPr lang="cs-CZ" sz="2800" b="1" dirty="0" smtClean="0"/>
              <a:t>                                                                                    / das WC</a:t>
            </a:r>
            <a:endParaRPr lang="de-DE" sz="2800" b="1" dirty="0" smtClean="0"/>
          </a:p>
          <a:p>
            <a:pPr>
              <a:lnSpc>
                <a:spcPct val="150000"/>
              </a:lnSpc>
              <a:buNone/>
            </a:pPr>
            <a:r>
              <a:rPr lang="cs-CZ" sz="2800" b="1" dirty="0" smtClean="0"/>
              <a:t>                                                                             </a:t>
            </a:r>
            <a:r>
              <a:rPr lang="de-DE" sz="2800" b="1" dirty="0" smtClean="0"/>
              <a:t>das Bidet</a:t>
            </a:r>
            <a:endParaRPr lang="cs-CZ" sz="2800" b="1" dirty="0" smtClean="0"/>
          </a:p>
          <a:p>
            <a:pPr>
              <a:lnSpc>
                <a:spcPct val="150000"/>
              </a:lnSpc>
              <a:buNone/>
            </a:pPr>
            <a:endParaRPr lang="cs-CZ" sz="28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de-DE" sz="2800" b="1" dirty="0" smtClean="0">
                <a:solidFill>
                  <a:srgbClr val="FF0000"/>
                </a:solidFill>
              </a:rPr>
              <a:t>Was ziehst du vor? Dusche oder Badewanne?</a:t>
            </a:r>
            <a:endParaRPr lang="de-DE" sz="2800" b="1" dirty="0">
              <a:solidFill>
                <a:srgbClr val="FF0000"/>
              </a:solidFill>
            </a:endParaRPr>
          </a:p>
        </p:txBody>
      </p:sp>
      <p:cxnSp>
        <p:nvCxnSpPr>
          <p:cNvPr id="6" name="Přímá spojovací šipka 5"/>
          <p:cNvCxnSpPr/>
          <p:nvPr/>
        </p:nvCxnSpPr>
        <p:spPr>
          <a:xfrm rot="10800000" flipV="1">
            <a:off x="2571736" y="2428868"/>
            <a:ext cx="3857652" cy="107157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rot="10800000" flipV="1">
            <a:off x="2643174" y="1714488"/>
            <a:ext cx="3786214" cy="642942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rot="10800000" flipV="1">
            <a:off x="4000496" y="3143248"/>
            <a:ext cx="2428892" cy="571504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V="1">
            <a:off x="714348" y="3786190"/>
            <a:ext cx="5715040" cy="107157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rot="10800000">
            <a:off x="1714480" y="4786322"/>
            <a:ext cx="4714908" cy="285752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slantour.cz/foto/full/2674-new-y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000108"/>
            <a:ext cx="4205280" cy="3962401"/>
          </a:xfrm>
          <a:prstGeom prst="rect">
            <a:avLst/>
          </a:prstGeom>
          <a:noFill/>
        </p:spPr>
      </p:pic>
      <p:pic>
        <p:nvPicPr>
          <p:cNvPr id="1032" name="Picture 8" descr="http://www.mestomimon.cz/userfiles/image/mesto/Mesto_Mimon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00108"/>
            <a:ext cx="4500594" cy="3962401"/>
          </a:xfrm>
          <a:prstGeom prst="rect">
            <a:avLst/>
          </a:prstGeom>
          <a:noFill/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Leben auf dem </a:t>
            </a:r>
            <a:r>
              <a:rPr lang="cs-CZ" b="1" dirty="0" err="1" smtClean="0"/>
              <a:t>Lande</a:t>
            </a:r>
            <a:r>
              <a:rPr lang="de-DE" b="1" dirty="0" smtClean="0"/>
              <a:t> / in der Stadt</a:t>
            </a:r>
            <a:endParaRPr lang="de-DE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0" y="5072074"/>
            <a:ext cx="9144000" cy="1785926"/>
          </a:xfrm>
        </p:spPr>
        <p:txBody>
          <a:bodyPr>
            <a:normAutofit fontScale="92500"/>
          </a:bodyPr>
          <a:lstStyle/>
          <a:p>
            <a:r>
              <a:rPr lang="de-DE" sz="2800" b="1" dirty="0" smtClean="0"/>
              <a:t>Welche Vor- und Nachteile hat das Leben auf dem Lande?</a:t>
            </a:r>
          </a:p>
          <a:p>
            <a:r>
              <a:rPr lang="de-DE" sz="2800" b="1" dirty="0" smtClean="0"/>
              <a:t>Welche Vor- und Nachteile hat das Leben in der Stadt?</a:t>
            </a:r>
          </a:p>
          <a:p>
            <a:r>
              <a:rPr lang="de-DE" sz="2800" b="1" dirty="0" smtClean="0"/>
              <a:t>Würdest du lieber auf dem Lande oder in der Stadt wohnen?</a:t>
            </a:r>
            <a:endParaRPr lang="de-DE" sz="2800" b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edia.tumblr.com/tumblr_lqbqvbWhgu1qmylpo.jpg"/>
          <p:cNvPicPr>
            <a:picLocks noChangeAspect="1" noChangeArrowheads="1"/>
          </p:cNvPicPr>
          <p:nvPr/>
        </p:nvPicPr>
        <p:blipFill>
          <a:blip r:embed="rId2" cstate="print"/>
          <a:srcRect t="3937" b="19685"/>
          <a:stretch>
            <a:fillRect/>
          </a:stretch>
        </p:blipFill>
        <p:spPr bwMode="auto">
          <a:xfrm>
            <a:off x="6286500" y="142852"/>
            <a:ext cx="2857500" cy="2182500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b="1" dirty="0" smtClean="0"/>
              <a:t>Beantworten sie die folgenden </a:t>
            </a:r>
            <a:r>
              <a:rPr lang="cs-CZ" sz="4000" b="1" dirty="0" smtClean="0"/>
              <a:t>F</a:t>
            </a:r>
            <a:r>
              <a:rPr lang="de-DE" sz="4000" b="1" dirty="0" smtClean="0"/>
              <a:t>ragen zum Thema Wohnen</a:t>
            </a:r>
            <a:endParaRPr lang="de-DE" sz="4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5143512"/>
          </a:xfrm>
        </p:spPr>
        <p:txBody>
          <a:bodyPr>
            <a:normAutofit lnSpcReduction="10000"/>
          </a:bodyPr>
          <a:lstStyle/>
          <a:p>
            <a:r>
              <a:rPr lang="de-DE" sz="2800" b="1" dirty="0" smtClean="0"/>
              <a:t>Wo wohnst du?</a:t>
            </a:r>
          </a:p>
          <a:p>
            <a:r>
              <a:rPr lang="de-D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Wohnst du in einer Wohnung oder in einem Haus?</a:t>
            </a:r>
          </a:p>
          <a:p>
            <a:r>
              <a:rPr lang="de-DE" sz="2800" b="1" dirty="0" smtClean="0"/>
              <a:t>Mit wem wohnst du zusammen?</a:t>
            </a:r>
          </a:p>
          <a:p>
            <a:r>
              <a:rPr lang="de-D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Wohnen auch Tiere bei dir? Welche und wie viele?</a:t>
            </a:r>
          </a:p>
          <a:p>
            <a:r>
              <a:rPr lang="de-DE" sz="2800" b="1" dirty="0" smtClean="0"/>
              <a:t>Wie viele Zimmer befinde</a:t>
            </a:r>
            <a:r>
              <a:rPr lang="cs-CZ" sz="2800" b="1" dirty="0" smtClean="0"/>
              <a:t>n</a:t>
            </a:r>
            <a:r>
              <a:rPr lang="de-DE" sz="2800" b="1" dirty="0" smtClean="0"/>
              <a:t> sich in deiner Wohnung/ deinem Haus?</a:t>
            </a:r>
            <a:endParaRPr lang="cs-CZ" sz="2800" b="1" dirty="0" smtClean="0"/>
          </a:p>
          <a:p>
            <a:r>
              <a:rPr lang="de-D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Ist es besser, ein neues Haus zu bauen, oder zu rekonstruieren?</a:t>
            </a:r>
            <a:endParaRPr lang="cs-CZ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e-DE" sz="2800" b="1" dirty="0" smtClean="0"/>
              <a:t>Welche Vorteile gibt es beim Leben in einer Wohnung, einem Haus?</a:t>
            </a:r>
          </a:p>
          <a:p>
            <a:r>
              <a:rPr lang="de-D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 würdest du gern wohnen?</a:t>
            </a:r>
          </a:p>
          <a:p>
            <a:pPr>
              <a:buNone/>
            </a:pPr>
            <a:endParaRPr lang="de-DE" sz="2800" b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395</Words>
  <Application>Microsoft Office PowerPoint</Application>
  <PresentationFormat>Předvádění na obrazovce (4:3)</PresentationFormat>
  <Paragraphs>95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Snímek 1</vt:lpstr>
      <vt:lpstr>Wohnen: Kursprogramm</vt:lpstr>
      <vt:lpstr>Wortschatz: das Wohnzimmer</vt:lpstr>
      <vt:lpstr>Wortschatz: die Küche</vt:lpstr>
      <vt:lpstr>Wortschatz: das Schlafzimmer</vt:lpstr>
      <vt:lpstr>Wortschatz: das Kinderzimmer</vt:lpstr>
      <vt:lpstr>Wortschatz: das Badezimmer</vt:lpstr>
      <vt:lpstr>Leben auf dem Lande / in der Stadt</vt:lpstr>
      <vt:lpstr>Beantworten sie die folgenden Fragen zum Thema Wohnen</vt:lpstr>
      <vt:lpstr>Zdroje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MikMik</dc:creator>
  <cp:lastModifiedBy>Your User Name</cp:lastModifiedBy>
  <cp:revision>73</cp:revision>
  <dcterms:created xsi:type="dcterms:W3CDTF">2012-09-06T14:59:25Z</dcterms:created>
  <dcterms:modified xsi:type="dcterms:W3CDTF">2012-09-13T18:15:30Z</dcterms:modified>
</cp:coreProperties>
</file>