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59C8E8-B8B5-4EE7-943F-9399D74A42F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30B0341-9EB6-48F9-BAA8-9DA6A06F9EFF}">
      <dgm:prSet/>
      <dgm:spPr/>
      <dgm:t>
        <a:bodyPr/>
        <a:lstStyle/>
        <a:p>
          <a:pPr algn="ctr" rtl="0"/>
          <a:r>
            <a:rPr lang="cs-CZ" b="1" dirty="0" smtClean="0"/>
            <a:t>Existující stav pracovníků</a:t>
          </a:r>
          <a:endParaRPr lang="cs-CZ" b="1" dirty="0"/>
        </a:p>
      </dgm:t>
    </dgm:pt>
    <dgm:pt modelId="{FACE9843-1ACB-4CC3-98AB-A4299D3BC151}" type="parTrans" cxnId="{01F14E74-F1E0-411E-B968-B640320757C6}">
      <dgm:prSet/>
      <dgm:spPr/>
      <dgm:t>
        <a:bodyPr/>
        <a:lstStyle/>
        <a:p>
          <a:pPr algn="ctr"/>
          <a:endParaRPr lang="cs-CZ"/>
        </a:p>
      </dgm:t>
    </dgm:pt>
    <dgm:pt modelId="{BE8D21BB-A370-402B-A9FD-427D0E6698BE}" type="sibTrans" cxnId="{01F14E74-F1E0-411E-B968-B640320757C6}">
      <dgm:prSet/>
      <dgm:spPr/>
      <dgm:t>
        <a:bodyPr/>
        <a:lstStyle/>
        <a:p>
          <a:pPr algn="ctr"/>
          <a:endParaRPr lang="cs-CZ"/>
        </a:p>
      </dgm:t>
    </dgm:pt>
    <dgm:pt modelId="{C5FB16C2-7561-435A-8D6B-23198FE8C686}" type="pres">
      <dgm:prSet presAssocID="{7259C8E8-B8B5-4EE7-943F-9399D74A42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047ADC-8B52-4AB2-9B0B-0CB4969D590E}" type="pres">
      <dgm:prSet presAssocID="{330B0341-9EB6-48F9-BAA8-9DA6A06F9EFF}" presName="parentText" presStyleLbl="node1" presStyleIdx="0" presStyleCnt="1" custLinFactNeighborX="3125" custLinFactNeighborY="-141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1F14E74-F1E0-411E-B968-B640320757C6}" srcId="{7259C8E8-B8B5-4EE7-943F-9399D74A42FF}" destId="{330B0341-9EB6-48F9-BAA8-9DA6A06F9EFF}" srcOrd="0" destOrd="0" parTransId="{FACE9843-1ACB-4CC3-98AB-A4299D3BC151}" sibTransId="{BE8D21BB-A370-402B-A9FD-427D0E6698BE}"/>
    <dgm:cxn modelId="{B4C31968-20A9-48AC-ADC6-41FB819354FC}" type="presOf" srcId="{7259C8E8-B8B5-4EE7-943F-9399D74A42FF}" destId="{C5FB16C2-7561-435A-8D6B-23198FE8C686}" srcOrd="0" destOrd="0" presId="urn:microsoft.com/office/officeart/2005/8/layout/vList2"/>
    <dgm:cxn modelId="{32302287-DF41-4FC0-8F31-DC472F341CD2}" type="presOf" srcId="{330B0341-9EB6-48F9-BAA8-9DA6A06F9EFF}" destId="{F1047ADC-8B52-4AB2-9B0B-0CB4969D590E}" srcOrd="0" destOrd="0" presId="urn:microsoft.com/office/officeart/2005/8/layout/vList2"/>
    <dgm:cxn modelId="{30C2AF80-A8A9-4E0C-A8AB-0DDABFAE850F}" type="presParOf" srcId="{C5FB16C2-7561-435A-8D6B-23198FE8C686}" destId="{F1047ADC-8B52-4AB2-9B0B-0CB4969D59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B7D3EE-7449-415A-85E2-1856A7EBC79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76F2681-18AB-4F82-BA43-227C49D28115}">
      <dgm:prSet/>
      <dgm:spPr/>
      <dgm:t>
        <a:bodyPr/>
        <a:lstStyle/>
        <a:p>
          <a:pPr rtl="0"/>
          <a:r>
            <a:rPr lang="cs-CZ" b="1" dirty="0" smtClean="0"/>
            <a:t>vzdělávání</a:t>
          </a:r>
          <a:endParaRPr lang="cs-CZ" dirty="0"/>
        </a:p>
      </dgm:t>
    </dgm:pt>
    <dgm:pt modelId="{7A905C03-EF04-47EF-869F-C03F55F159E2}" type="parTrans" cxnId="{9FDDCA1A-CE8D-4A6B-8496-66B7D54B626F}">
      <dgm:prSet/>
      <dgm:spPr/>
      <dgm:t>
        <a:bodyPr/>
        <a:lstStyle/>
        <a:p>
          <a:endParaRPr lang="cs-CZ"/>
        </a:p>
      </dgm:t>
    </dgm:pt>
    <dgm:pt modelId="{8680C86D-6FBE-4E52-A534-253E14E04BCA}" type="sibTrans" cxnId="{9FDDCA1A-CE8D-4A6B-8496-66B7D54B626F}">
      <dgm:prSet/>
      <dgm:spPr/>
      <dgm:t>
        <a:bodyPr/>
        <a:lstStyle/>
        <a:p>
          <a:endParaRPr lang="cs-CZ"/>
        </a:p>
      </dgm:t>
    </dgm:pt>
    <dgm:pt modelId="{544024CE-782D-4EE1-98DE-1AB111E862B8}">
      <dgm:prSet/>
      <dgm:spPr/>
      <dgm:t>
        <a:bodyPr/>
        <a:lstStyle/>
        <a:p>
          <a:pPr rtl="0"/>
          <a:r>
            <a:rPr lang="cs-CZ" b="1" dirty="0" smtClean="0"/>
            <a:t>povyšování</a:t>
          </a:r>
          <a:endParaRPr lang="cs-CZ" dirty="0"/>
        </a:p>
      </dgm:t>
    </dgm:pt>
    <dgm:pt modelId="{899AB68D-97FD-44E6-9C21-508D06EF9EB3}" type="parTrans" cxnId="{12D5525C-9EAC-4FE8-A7FB-F2431017F6CD}">
      <dgm:prSet/>
      <dgm:spPr/>
      <dgm:t>
        <a:bodyPr/>
        <a:lstStyle/>
        <a:p>
          <a:endParaRPr lang="cs-CZ"/>
        </a:p>
      </dgm:t>
    </dgm:pt>
    <dgm:pt modelId="{96623C88-D7AA-42E0-9635-E5D2850E695E}" type="sibTrans" cxnId="{12D5525C-9EAC-4FE8-A7FB-F2431017F6CD}">
      <dgm:prSet/>
      <dgm:spPr/>
      <dgm:t>
        <a:bodyPr/>
        <a:lstStyle/>
        <a:p>
          <a:endParaRPr lang="cs-CZ"/>
        </a:p>
      </dgm:t>
    </dgm:pt>
    <dgm:pt modelId="{E2CBDD5C-608D-4D39-BE9D-00FEF1C6FDB6}">
      <dgm:prSet/>
      <dgm:spPr/>
      <dgm:t>
        <a:bodyPr/>
        <a:lstStyle/>
        <a:p>
          <a:pPr rtl="0"/>
          <a:r>
            <a:rPr lang="cs-CZ" b="1" dirty="0" smtClean="0"/>
            <a:t>odměňování</a:t>
          </a:r>
          <a:endParaRPr lang="cs-CZ" dirty="0"/>
        </a:p>
      </dgm:t>
    </dgm:pt>
    <dgm:pt modelId="{43808DEF-6D0A-44A1-A978-107889960C50}" type="parTrans" cxnId="{F4FECB63-37CD-42D5-9BC9-CD5087E0051C}">
      <dgm:prSet/>
      <dgm:spPr/>
      <dgm:t>
        <a:bodyPr/>
        <a:lstStyle/>
        <a:p>
          <a:endParaRPr lang="cs-CZ"/>
        </a:p>
      </dgm:t>
    </dgm:pt>
    <dgm:pt modelId="{D0036317-E11B-4E75-AC9F-93C64498A94E}" type="sibTrans" cxnId="{F4FECB63-37CD-42D5-9BC9-CD5087E0051C}">
      <dgm:prSet/>
      <dgm:spPr/>
      <dgm:t>
        <a:bodyPr/>
        <a:lstStyle/>
        <a:p>
          <a:endParaRPr lang="cs-CZ"/>
        </a:p>
      </dgm:t>
    </dgm:pt>
    <dgm:pt modelId="{B08BD5F7-C3D1-4EFB-A332-35D253B4A4AA}">
      <dgm:prSet/>
      <dgm:spPr/>
      <dgm:t>
        <a:bodyPr/>
        <a:lstStyle/>
        <a:p>
          <a:pPr rtl="0"/>
          <a:r>
            <a:rPr lang="cs-CZ" b="1" dirty="0" smtClean="0"/>
            <a:t>organizaci práce</a:t>
          </a:r>
          <a:endParaRPr lang="cs-CZ" dirty="0"/>
        </a:p>
      </dgm:t>
    </dgm:pt>
    <dgm:pt modelId="{6ECBBD33-A1EF-4135-B753-EAA0AC2A91E7}" type="parTrans" cxnId="{3F636792-DDF3-4B1F-9996-D54E0659CD63}">
      <dgm:prSet/>
      <dgm:spPr/>
      <dgm:t>
        <a:bodyPr/>
        <a:lstStyle/>
        <a:p>
          <a:endParaRPr lang="cs-CZ"/>
        </a:p>
      </dgm:t>
    </dgm:pt>
    <dgm:pt modelId="{BA337BCB-6D7D-4F75-AD0B-5CF35327E0B9}" type="sibTrans" cxnId="{3F636792-DDF3-4B1F-9996-D54E0659CD63}">
      <dgm:prSet/>
      <dgm:spPr/>
      <dgm:t>
        <a:bodyPr/>
        <a:lstStyle/>
        <a:p>
          <a:endParaRPr lang="cs-CZ"/>
        </a:p>
      </dgm:t>
    </dgm:pt>
    <dgm:pt modelId="{52988BEE-A14F-4A02-9294-65B6DAB5AD24}">
      <dgm:prSet/>
      <dgm:spPr/>
      <dgm:t>
        <a:bodyPr/>
        <a:lstStyle/>
        <a:p>
          <a:pPr rtl="0"/>
          <a:r>
            <a:rPr lang="cs-CZ" b="1" dirty="0" smtClean="0"/>
            <a:t>přesunech mezi pracovišti</a:t>
          </a:r>
          <a:endParaRPr lang="cs-CZ" b="1" dirty="0"/>
        </a:p>
      </dgm:t>
    </dgm:pt>
    <dgm:pt modelId="{E325EE93-2A7A-4E2C-AF0E-AFA7A5B3813E}" type="parTrans" cxnId="{263F9901-91DE-4F3C-BBAB-F52A04A61C1E}">
      <dgm:prSet/>
      <dgm:spPr/>
      <dgm:t>
        <a:bodyPr/>
        <a:lstStyle/>
        <a:p>
          <a:endParaRPr lang="cs-CZ"/>
        </a:p>
      </dgm:t>
    </dgm:pt>
    <dgm:pt modelId="{4127AECF-1CD1-4217-BEB8-4651D1AF6374}" type="sibTrans" cxnId="{263F9901-91DE-4F3C-BBAB-F52A04A61C1E}">
      <dgm:prSet/>
      <dgm:spPr/>
      <dgm:t>
        <a:bodyPr/>
        <a:lstStyle/>
        <a:p>
          <a:endParaRPr lang="cs-CZ"/>
        </a:p>
      </dgm:t>
    </dgm:pt>
    <dgm:pt modelId="{5CDE2F5A-0AF5-4F5D-A228-C0BDF16D8A53}" type="pres">
      <dgm:prSet presAssocID="{F7B7D3EE-7449-415A-85E2-1856A7EBC7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8A3E4C-C9D0-42FB-A050-A85CC0A2E6D3}" type="pres">
      <dgm:prSet presAssocID="{A76F2681-18AB-4F82-BA43-227C49D2811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A11BBD-F593-4529-AF2B-6CF26D106F9C}" type="pres">
      <dgm:prSet presAssocID="{8680C86D-6FBE-4E52-A534-253E14E04BCA}" presName="spacer" presStyleCnt="0"/>
      <dgm:spPr/>
    </dgm:pt>
    <dgm:pt modelId="{99880500-A7A0-4DB2-8FF3-22EFDD6A5A5B}" type="pres">
      <dgm:prSet presAssocID="{544024CE-782D-4EE1-98DE-1AB111E862B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8466CC-B8ED-4F10-AB30-D1C252076919}" type="pres">
      <dgm:prSet presAssocID="{96623C88-D7AA-42E0-9635-E5D2850E695E}" presName="spacer" presStyleCnt="0"/>
      <dgm:spPr/>
    </dgm:pt>
    <dgm:pt modelId="{63371D5A-7252-4449-8897-D6F0B0D4C85D}" type="pres">
      <dgm:prSet presAssocID="{E2CBDD5C-608D-4D39-BE9D-00FEF1C6FDB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68ABBB-05B5-4B66-A47B-30D18A5A4387}" type="pres">
      <dgm:prSet presAssocID="{D0036317-E11B-4E75-AC9F-93C64498A94E}" presName="spacer" presStyleCnt="0"/>
      <dgm:spPr/>
    </dgm:pt>
    <dgm:pt modelId="{65DE8376-3100-45AE-AD56-1650D3A95AF9}" type="pres">
      <dgm:prSet presAssocID="{B08BD5F7-C3D1-4EFB-A332-35D253B4A4A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93CFC0-9FE3-4F37-B9C9-9E700E7A62BC}" type="pres">
      <dgm:prSet presAssocID="{BA337BCB-6D7D-4F75-AD0B-5CF35327E0B9}" presName="spacer" presStyleCnt="0"/>
      <dgm:spPr/>
    </dgm:pt>
    <dgm:pt modelId="{2D21C06C-FEBC-4C9C-8823-587F37770A1E}" type="pres">
      <dgm:prSet presAssocID="{52988BEE-A14F-4A02-9294-65B6DAB5AD2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35A5C6-1404-4F84-BBB0-7D1D2721F038}" type="presOf" srcId="{E2CBDD5C-608D-4D39-BE9D-00FEF1C6FDB6}" destId="{63371D5A-7252-4449-8897-D6F0B0D4C85D}" srcOrd="0" destOrd="0" presId="urn:microsoft.com/office/officeart/2005/8/layout/vList2"/>
    <dgm:cxn modelId="{C847A181-DBCD-4CE8-B115-A467AED6E606}" type="presOf" srcId="{F7B7D3EE-7449-415A-85E2-1856A7EBC794}" destId="{5CDE2F5A-0AF5-4F5D-A228-C0BDF16D8A53}" srcOrd="0" destOrd="0" presId="urn:microsoft.com/office/officeart/2005/8/layout/vList2"/>
    <dgm:cxn modelId="{12D5525C-9EAC-4FE8-A7FB-F2431017F6CD}" srcId="{F7B7D3EE-7449-415A-85E2-1856A7EBC794}" destId="{544024CE-782D-4EE1-98DE-1AB111E862B8}" srcOrd="1" destOrd="0" parTransId="{899AB68D-97FD-44E6-9C21-508D06EF9EB3}" sibTransId="{96623C88-D7AA-42E0-9635-E5D2850E695E}"/>
    <dgm:cxn modelId="{263F9901-91DE-4F3C-BBAB-F52A04A61C1E}" srcId="{F7B7D3EE-7449-415A-85E2-1856A7EBC794}" destId="{52988BEE-A14F-4A02-9294-65B6DAB5AD24}" srcOrd="4" destOrd="0" parTransId="{E325EE93-2A7A-4E2C-AF0E-AFA7A5B3813E}" sibTransId="{4127AECF-1CD1-4217-BEB8-4651D1AF6374}"/>
    <dgm:cxn modelId="{F86BCB12-EC61-4DC1-B502-1D0D5B0A2738}" type="presOf" srcId="{544024CE-782D-4EE1-98DE-1AB111E862B8}" destId="{99880500-A7A0-4DB2-8FF3-22EFDD6A5A5B}" srcOrd="0" destOrd="0" presId="urn:microsoft.com/office/officeart/2005/8/layout/vList2"/>
    <dgm:cxn modelId="{3F636792-DDF3-4B1F-9996-D54E0659CD63}" srcId="{F7B7D3EE-7449-415A-85E2-1856A7EBC794}" destId="{B08BD5F7-C3D1-4EFB-A332-35D253B4A4AA}" srcOrd="3" destOrd="0" parTransId="{6ECBBD33-A1EF-4135-B753-EAA0AC2A91E7}" sibTransId="{BA337BCB-6D7D-4F75-AD0B-5CF35327E0B9}"/>
    <dgm:cxn modelId="{9FDDCA1A-CE8D-4A6B-8496-66B7D54B626F}" srcId="{F7B7D3EE-7449-415A-85E2-1856A7EBC794}" destId="{A76F2681-18AB-4F82-BA43-227C49D28115}" srcOrd="0" destOrd="0" parTransId="{7A905C03-EF04-47EF-869F-C03F55F159E2}" sibTransId="{8680C86D-6FBE-4E52-A534-253E14E04BCA}"/>
    <dgm:cxn modelId="{F4FECB63-37CD-42D5-9BC9-CD5087E0051C}" srcId="{F7B7D3EE-7449-415A-85E2-1856A7EBC794}" destId="{E2CBDD5C-608D-4D39-BE9D-00FEF1C6FDB6}" srcOrd="2" destOrd="0" parTransId="{43808DEF-6D0A-44A1-A978-107889960C50}" sibTransId="{D0036317-E11B-4E75-AC9F-93C64498A94E}"/>
    <dgm:cxn modelId="{556DCF08-065C-48C1-B57D-3E281530CB18}" type="presOf" srcId="{A76F2681-18AB-4F82-BA43-227C49D28115}" destId="{C68A3E4C-C9D0-42FB-A050-A85CC0A2E6D3}" srcOrd="0" destOrd="0" presId="urn:microsoft.com/office/officeart/2005/8/layout/vList2"/>
    <dgm:cxn modelId="{0567EF50-3C06-43D9-8250-3072D91F7045}" type="presOf" srcId="{B08BD5F7-C3D1-4EFB-A332-35D253B4A4AA}" destId="{65DE8376-3100-45AE-AD56-1650D3A95AF9}" srcOrd="0" destOrd="0" presId="urn:microsoft.com/office/officeart/2005/8/layout/vList2"/>
    <dgm:cxn modelId="{C97D59F1-B036-4922-98AF-3A39A0D791E3}" type="presOf" srcId="{52988BEE-A14F-4A02-9294-65B6DAB5AD24}" destId="{2D21C06C-FEBC-4C9C-8823-587F37770A1E}" srcOrd="0" destOrd="0" presId="urn:microsoft.com/office/officeart/2005/8/layout/vList2"/>
    <dgm:cxn modelId="{20287282-D9A0-463D-8557-9D0681320FA3}" type="presParOf" srcId="{5CDE2F5A-0AF5-4F5D-A228-C0BDF16D8A53}" destId="{C68A3E4C-C9D0-42FB-A050-A85CC0A2E6D3}" srcOrd="0" destOrd="0" presId="urn:microsoft.com/office/officeart/2005/8/layout/vList2"/>
    <dgm:cxn modelId="{3F3306E6-40A7-4879-93A0-E0A0B27D4D5D}" type="presParOf" srcId="{5CDE2F5A-0AF5-4F5D-A228-C0BDF16D8A53}" destId="{81A11BBD-F593-4529-AF2B-6CF26D106F9C}" srcOrd="1" destOrd="0" presId="urn:microsoft.com/office/officeart/2005/8/layout/vList2"/>
    <dgm:cxn modelId="{1255890C-9F03-4CD7-B3E5-9A4FD14B2925}" type="presParOf" srcId="{5CDE2F5A-0AF5-4F5D-A228-C0BDF16D8A53}" destId="{99880500-A7A0-4DB2-8FF3-22EFDD6A5A5B}" srcOrd="2" destOrd="0" presId="urn:microsoft.com/office/officeart/2005/8/layout/vList2"/>
    <dgm:cxn modelId="{A03544E7-10CF-4EA4-9DCD-664828EA65B3}" type="presParOf" srcId="{5CDE2F5A-0AF5-4F5D-A228-C0BDF16D8A53}" destId="{E18466CC-B8ED-4F10-AB30-D1C252076919}" srcOrd="3" destOrd="0" presId="urn:microsoft.com/office/officeart/2005/8/layout/vList2"/>
    <dgm:cxn modelId="{BA33AC2B-5D60-45EB-8B33-C9602348D220}" type="presParOf" srcId="{5CDE2F5A-0AF5-4F5D-A228-C0BDF16D8A53}" destId="{63371D5A-7252-4449-8897-D6F0B0D4C85D}" srcOrd="4" destOrd="0" presId="urn:microsoft.com/office/officeart/2005/8/layout/vList2"/>
    <dgm:cxn modelId="{556485FC-1464-4D0D-BAAC-4A04A235ACA5}" type="presParOf" srcId="{5CDE2F5A-0AF5-4F5D-A228-C0BDF16D8A53}" destId="{8D68ABBB-05B5-4B66-A47B-30D18A5A4387}" srcOrd="5" destOrd="0" presId="urn:microsoft.com/office/officeart/2005/8/layout/vList2"/>
    <dgm:cxn modelId="{CF65AF02-26A0-4734-8A0D-199C9CBB9FE2}" type="presParOf" srcId="{5CDE2F5A-0AF5-4F5D-A228-C0BDF16D8A53}" destId="{65DE8376-3100-45AE-AD56-1650D3A95AF9}" srcOrd="6" destOrd="0" presId="urn:microsoft.com/office/officeart/2005/8/layout/vList2"/>
    <dgm:cxn modelId="{A83ED77E-8A6F-4930-BA0F-A72542DA0566}" type="presParOf" srcId="{5CDE2F5A-0AF5-4F5D-A228-C0BDF16D8A53}" destId="{8993CFC0-9FE3-4F37-B9C9-9E700E7A62BC}" srcOrd="7" destOrd="0" presId="urn:microsoft.com/office/officeart/2005/8/layout/vList2"/>
    <dgm:cxn modelId="{B5587162-C7A1-49CA-A9C2-8F176CDB3F4F}" type="presParOf" srcId="{5CDE2F5A-0AF5-4F5D-A228-C0BDF16D8A53}" destId="{2D21C06C-FEBC-4C9C-8823-587F37770A1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3819C-C08F-482A-839B-EDC2191DDC02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22CFA40-A8BA-4DB5-8321-AC2225400116}">
      <dgm:prSet custT="1"/>
      <dgm:spPr>
        <a:scene3d>
          <a:camera prst="orthographicFront"/>
          <a:lightRig rig="flat" dir="t"/>
        </a:scene3d>
        <a:sp3d contourW="12700" prstMaterial="dkEdge">
          <a:bevelT w="8200" h="38100"/>
          <a:contourClr>
            <a:schemeClr val="bg1"/>
          </a:contourClr>
        </a:sp3d>
      </dgm:spPr>
      <dgm:t>
        <a:bodyPr/>
        <a:lstStyle/>
        <a:p>
          <a:pPr algn="ctr" rtl="0"/>
          <a:r>
            <a:rPr lang="cs-CZ" sz="2800" b="1" dirty="0" smtClean="0"/>
            <a:t>Potřeba </a:t>
          </a:r>
          <a:r>
            <a:rPr lang="cs-CZ" sz="2800" b="1" smtClean="0"/>
            <a:t>pracovníků v podniku</a:t>
          </a:r>
          <a:endParaRPr lang="cs-CZ" sz="2800" b="1" dirty="0"/>
        </a:p>
      </dgm:t>
    </dgm:pt>
    <dgm:pt modelId="{7C2B9F88-DD1A-4737-B43A-01B5C1D5F459}" type="parTrans" cxnId="{7FE1E49A-E39C-4A2D-9CAF-21BF37D94EE8}">
      <dgm:prSet/>
      <dgm:spPr/>
      <dgm:t>
        <a:bodyPr/>
        <a:lstStyle/>
        <a:p>
          <a:endParaRPr lang="cs-CZ"/>
        </a:p>
      </dgm:t>
    </dgm:pt>
    <dgm:pt modelId="{C1A38D00-40B6-4D20-872F-2B3E5866CC74}" type="sibTrans" cxnId="{7FE1E49A-E39C-4A2D-9CAF-21BF37D94EE8}">
      <dgm:prSet/>
      <dgm:spPr/>
      <dgm:t>
        <a:bodyPr/>
        <a:lstStyle/>
        <a:p>
          <a:endParaRPr lang="cs-CZ"/>
        </a:p>
      </dgm:t>
    </dgm:pt>
    <dgm:pt modelId="{648E2DC7-F438-42AA-A7E0-CD5C4A86FF83}" type="pres">
      <dgm:prSet presAssocID="{8A93819C-C08F-482A-839B-EDC2191DD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0A9951E-E3C4-4C57-B8D7-EED9FF3529B9}" type="pres">
      <dgm:prSet presAssocID="{222CFA40-A8BA-4DB5-8321-AC2225400116}" presName="parentText" presStyleLbl="node1" presStyleIdx="0" presStyleCnt="1" custScaleY="43352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E1E49A-E39C-4A2D-9CAF-21BF37D94EE8}" srcId="{8A93819C-C08F-482A-839B-EDC2191DDC02}" destId="{222CFA40-A8BA-4DB5-8321-AC2225400116}" srcOrd="0" destOrd="0" parTransId="{7C2B9F88-DD1A-4737-B43A-01B5C1D5F459}" sibTransId="{C1A38D00-40B6-4D20-872F-2B3E5866CC74}"/>
    <dgm:cxn modelId="{7121C7B9-6157-4B12-BBCA-ABE280E880A4}" type="presOf" srcId="{222CFA40-A8BA-4DB5-8321-AC2225400116}" destId="{50A9951E-E3C4-4C57-B8D7-EED9FF3529B9}" srcOrd="0" destOrd="0" presId="urn:microsoft.com/office/officeart/2005/8/layout/vList2"/>
    <dgm:cxn modelId="{EB07C361-18AF-476D-AE12-EC29502C9915}" type="presOf" srcId="{8A93819C-C08F-482A-839B-EDC2191DDC02}" destId="{648E2DC7-F438-42AA-A7E0-CD5C4A86FF83}" srcOrd="0" destOrd="0" presId="urn:microsoft.com/office/officeart/2005/8/layout/vList2"/>
    <dgm:cxn modelId="{557F7221-0D76-454F-B0EB-8C41A883AB86}" type="presParOf" srcId="{648E2DC7-F438-42AA-A7E0-CD5C4A86FF83}" destId="{50A9951E-E3C4-4C57-B8D7-EED9FF3529B9}" srcOrd="0" destOrd="0" presId="urn:microsoft.com/office/officeart/2005/8/layout/vList2"/>
  </dgm:cxnLst>
  <dgm:bg/>
  <dgm:whole>
    <a:ln w="44450" cmpd="sng"/>
  </dgm:whole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C778F7-9F6D-4A38-BF52-6EA95C5E0FB8}" type="doc">
      <dgm:prSet loTypeId="urn:microsoft.com/office/officeart/2005/8/layout/vList2" loCatId="list" qsTypeId="urn:microsoft.com/office/officeart/2005/8/quickstyle/simple3" qsCatId="simple" csTypeId="urn:microsoft.com/office/officeart/2005/8/colors/accent5_5" csCatId="accent5"/>
      <dgm:spPr/>
      <dgm:t>
        <a:bodyPr/>
        <a:lstStyle/>
        <a:p>
          <a:endParaRPr lang="cs-CZ"/>
        </a:p>
      </dgm:t>
    </dgm:pt>
    <dgm:pt modelId="{DFF0FAE0-1F4F-41FF-8669-3EF29490912C}">
      <dgm:prSet/>
      <dgm:spPr/>
      <dgm:t>
        <a:bodyPr/>
        <a:lstStyle/>
        <a:p>
          <a:pPr rtl="0"/>
          <a:r>
            <a:rPr lang="cs-CZ" b="1" dirty="0" smtClean="0"/>
            <a:t>odchod do důchodu</a:t>
          </a:r>
          <a:endParaRPr lang="cs-CZ" b="1" dirty="0"/>
        </a:p>
      </dgm:t>
    </dgm:pt>
    <dgm:pt modelId="{7E458FAC-4C13-431D-A67C-F9B3A2CB6296}" type="parTrans" cxnId="{3EFD0366-B00A-47E3-A0EB-D5C7E78AF444}">
      <dgm:prSet/>
      <dgm:spPr/>
      <dgm:t>
        <a:bodyPr/>
        <a:lstStyle/>
        <a:p>
          <a:endParaRPr lang="cs-CZ"/>
        </a:p>
      </dgm:t>
    </dgm:pt>
    <dgm:pt modelId="{0DB743BE-0AA2-46E2-AC56-AB4B1439AF38}" type="sibTrans" cxnId="{3EFD0366-B00A-47E3-A0EB-D5C7E78AF444}">
      <dgm:prSet/>
      <dgm:spPr/>
      <dgm:t>
        <a:bodyPr/>
        <a:lstStyle/>
        <a:p>
          <a:endParaRPr lang="cs-CZ"/>
        </a:p>
      </dgm:t>
    </dgm:pt>
    <dgm:pt modelId="{4DF9FAE6-B598-45EB-AB47-3A4A7B94E992}">
      <dgm:prSet/>
      <dgm:spPr/>
      <dgm:t>
        <a:bodyPr/>
        <a:lstStyle/>
        <a:p>
          <a:pPr rtl="0"/>
          <a:r>
            <a:rPr lang="cs-CZ" b="1" dirty="0" smtClean="0"/>
            <a:t>propouštění</a:t>
          </a:r>
          <a:endParaRPr lang="cs-CZ" b="1" dirty="0"/>
        </a:p>
      </dgm:t>
    </dgm:pt>
    <dgm:pt modelId="{AC9BAAA3-808A-46F6-B032-D641C6D393D2}" type="parTrans" cxnId="{DE481145-6E3D-45D8-8527-5564C9F4A63E}">
      <dgm:prSet/>
      <dgm:spPr/>
      <dgm:t>
        <a:bodyPr/>
        <a:lstStyle/>
        <a:p>
          <a:endParaRPr lang="cs-CZ"/>
        </a:p>
      </dgm:t>
    </dgm:pt>
    <dgm:pt modelId="{A3AFF178-4BEF-4939-8342-0D8E23D08FF1}" type="sibTrans" cxnId="{DE481145-6E3D-45D8-8527-5564C9F4A63E}">
      <dgm:prSet/>
      <dgm:spPr/>
      <dgm:t>
        <a:bodyPr/>
        <a:lstStyle/>
        <a:p>
          <a:endParaRPr lang="cs-CZ"/>
        </a:p>
      </dgm:t>
    </dgm:pt>
    <dgm:pt modelId="{EB1D5FF7-CBC0-4B92-A403-0E65E090F79C}">
      <dgm:prSet/>
      <dgm:spPr/>
      <dgm:t>
        <a:bodyPr/>
        <a:lstStyle/>
        <a:p>
          <a:pPr rtl="0"/>
          <a:r>
            <a:rPr lang="cs-CZ" b="1" dirty="0" smtClean="0"/>
            <a:t>jiné</a:t>
          </a:r>
          <a:endParaRPr lang="cs-CZ" b="1" dirty="0"/>
        </a:p>
      </dgm:t>
    </dgm:pt>
    <dgm:pt modelId="{5D817ABB-38AF-4830-88C1-B0B8784F145E}" type="parTrans" cxnId="{46D70CEF-EFF3-47E4-87C4-06BEE96F6A9E}">
      <dgm:prSet/>
      <dgm:spPr/>
      <dgm:t>
        <a:bodyPr/>
        <a:lstStyle/>
        <a:p>
          <a:endParaRPr lang="cs-CZ"/>
        </a:p>
      </dgm:t>
    </dgm:pt>
    <dgm:pt modelId="{80535A21-3EC9-42C6-94F2-B1EFF0663AC3}" type="sibTrans" cxnId="{46D70CEF-EFF3-47E4-87C4-06BEE96F6A9E}">
      <dgm:prSet/>
      <dgm:spPr/>
      <dgm:t>
        <a:bodyPr/>
        <a:lstStyle/>
        <a:p>
          <a:endParaRPr lang="cs-CZ"/>
        </a:p>
      </dgm:t>
    </dgm:pt>
    <dgm:pt modelId="{93B166F0-1EC2-42B6-86EC-EBA3D3E07E2B}" type="pres">
      <dgm:prSet presAssocID="{42C778F7-9F6D-4A38-BF52-6EA95C5E0F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1DCED0-30EA-4EBC-B203-50D651843088}" type="pres">
      <dgm:prSet presAssocID="{DFF0FAE0-1F4F-41FF-8669-3EF29490912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BFD5F5-58D9-4D6E-8F17-48A4A05A6324}" type="pres">
      <dgm:prSet presAssocID="{0DB743BE-0AA2-46E2-AC56-AB4B1439AF38}" presName="spacer" presStyleCnt="0"/>
      <dgm:spPr/>
    </dgm:pt>
    <dgm:pt modelId="{8AD4BE6B-BC6A-456C-A55B-1557C9E68705}" type="pres">
      <dgm:prSet presAssocID="{4DF9FAE6-B598-45EB-AB47-3A4A7B94E9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AE1DC8-4FED-44A7-9D7A-E66DD9A582C8}" type="pres">
      <dgm:prSet presAssocID="{A3AFF178-4BEF-4939-8342-0D8E23D08FF1}" presName="spacer" presStyleCnt="0"/>
      <dgm:spPr/>
    </dgm:pt>
    <dgm:pt modelId="{2396AE2A-3651-49AD-940E-665948E8AAD2}" type="pres">
      <dgm:prSet presAssocID="{EB1D5FF7-CBC0-4B92-A403-0E65E090F79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E481145-6E3D-45D8-8527-5564C9F4A63E}" srcId="{42C778F7-9F6D-4A38-BF52-6EA95C5E0FB8}" destId="{4DF9FAE6-B598-45EB-AB47-3A4A7B94E992}" srcOrd="1" destOrd="0" parTransId="{AC9BAAA3-808A-46F6-B032-D641C6D393D2}" sibTransId="{A3AFF178-4BEF-4939-8342-0D8E23D08FF1}"/>
    <dgm:cxn modelId="{46D70CEF-EFF3-47E4-87C4-06BEE96F6A9E}" srcId="{42C778F7-9F6D-4A38-BF52-6EA95C5E0FB8}" destId="{EB1D5FF7-CBC0-4B92-A403-0E65E090F79C}" srcOrd="2" destOrd="0" parTransId="{5D817ABB-38AF-4830-88C1-B0B8784F145E}" sibTransId="{80535A21-3EC9-42C6-94F2-B1EFF0663AC3}"/>
    <dgm:cxn modelId="{62E23BA5-1640-47BB-A7AA-3E5750AC60BF}" type="presOf" srcId="{EB1D5FF7-CBC0-4B92-A403-0E65E090F79C}" destId="{2396AE2A-3651-49AD-940E-665948E8AAD2}" srcOrd="0" destOrd="0" presId="urn:microsoft.com/office/officeart/2005/8/layout/vList2"/>
    <dgm:cxn modelId="{3EFD0366-B00A-47E3-A0EB-D5C7E78AF444}" srcId="{42C778F7-9F6D-4A38-BF52-6EA95C5E0FB8}" destId="{DFF0FAE0-1F4F-41FF-8669-3EF29490912C}" srcOrd="0" destOrd="0" parTransId="{7E458FAC-4C13-431D-A67C-F9B3A2CB6296}" sibTransId="{0DB743BE-0AA2-46E2-AC56-AB4B1439AF38}"/>
    <dgm:cxn modelId="{F8EF9130-02C9-4AB4-9A7B-AE9C75934CDE}" type="presOf" srcId="{4DF9FAE6-B598-45EB-AB47-3A4A7B94E992}" destId="{8AD4BE6B-BC6A-456C-A55B-1557C9E68705}" srcOrd="0" destOrd="0" presId="urn:microsoft.com/office/officeart/2005/8/layout/vList2"/>
    <dgm:cxn modelId="{9B699ED2-26ED-4416-A7AF-45255B5D11D3}" type="presOf" srcId="{DFF0FAE0-1F4F-41FF-8669-3EF29490912C}" destId="{A41DCED0-30EA-4EBC-B203-50D651843088}" srcOrd="0" destOrd="0" presId="urn:microsoft.com/office/officeart/2005/8/layout/vList2"/>
    <dgm:cxn modelId="{6542C837-D0C3-43CB-B97E-45F1A0EF511E}" type="presOf" srcId="{42C778F7-9F6D-4A38-BF52-6EA95C5E0FB8}" destId="{93B166F0-1EC2-42B6-86EC-EBA3D3E07E2B}" srcOrd="0" destOrd="0" presId="urn:microsoft.com/office/officeart/2005/8/layout/vList2"/>
    <dgm:cxn modelId="{BB463B60-146D-4C99-8602-B8481CA77C9E}" type="presParOf" srcId="{93B166F0-1EC2-42B6-86EC-EBA3D3E07E2B}" destId="{A41DCED0-30EA-4EBC-B203-50D651843088}" srcOrd="0" destOrd="0" presId="urn:microsoft.com/office/officeart/2005/8/layout/vList2"/>
    <dgm:cxn modelId="{4CE2E389-D64C-4D14-8D44-BF4E5F46DA27}" type="presParOf" srcId="{93B166F0-1EC2-42B6-86EC-EBA3D3E07E2B}" destId="{FDBFD5F5-58D9-4D6E-8F17-48A4A05A6324}" srcOrd="1" destOrd="0" presId="urn:microsoft.com/office/officeart/2005/8/layout/vList2"/>
    <dgm:cxn modelId="{458A3F6F-DDC8-48D5-8EB9-FF9E1967C2EE}" type="presParOf" srcId="{93B166F0-1EC2-42B6-86EC-EBA3D3E07E2B}" destId="{8AD4BE6B-BC6A-456C-A55B-1557C9E68705}" srcOrd="2" destOrd="0" presId="urn:microsoft.com/office/officeart/2005/8/layout/vList2"/>
    <dgm:cxn modelId="{F1B689E4-2EC4-49DA-B574-D997B001654C}" type="presParOf" srcId="{93B166F0-1EC2-42B6-86EC-EBA3D3E07E2B}" destId="{0FAE1DC8-4FED-44A7-9D7A-E66DD9A582C8}" srcOrd="3" destOrd="0" presId="urn:microsoft.com/office/officeart/2005/8/layout/vList2"/>
    <dgm:cxn modelId="{70429788-3F52-4AF3-B6F3-E10D4C3A819E}" type="presParOf" srcId="{93B166F0-1EC2-42B6-86EC-EBA3D3E07E2B}" destId="{2396AE2A-3651-49AD-940E-665948E8AAD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1070B1-23A6-48DE-8088-9F9BF8535E6D}" type="doc">
      <dgm:prSet loTypeId="urn:microsoft.com/office/officeart/2005/8/layout/vList2" loCatId="list" qsTypeId="urn:microsoft.com/office/officeart/2005/8/quickstyle/simple3" qsCatId="simple" csTypeId="urn:microsoft.com/office/officeart/2005/8/colors/accent6_4" csCatId="accent6"/>
      <dgm:spPr/>
      <dgm:t>
        <a:bodyPr/>
        <a:lstStyle/>
        <a:p>
          <a:endParaRPr lang="cs-CZ"/>
        </a:p>
      </dgm:t>
    </dgm:pt>
    <dgm:pt modelId="{098748CE-6888-4233-9A01-6D9CDA596021}">
      <dgm:prSet/>
      <dgm:spPr/>
      <dgm:t>
        <a:bodyPr/>
        <a:lstStyle/>
        <a:p>
          <a:pPr algn="ctr" rtl="0"/>
          <a:r>
            <a:rPr lang="cs-CZ" b="1" dirty="0" smtClean="0"/>
            <a:t>Získávání nových pracovníků</a:t>
          </a:r>
          <a:endParaRPr lang="cs-CZ" b="1" dirty="0"/>
        </a:p>
      </dgm:t>
    </dgm:pt>
    <dgm:pt modelId="{9D4692CB-9DA1-4F03-BE99-7A115A50D147}" type="parTrans" cxnId="{1005F480-5F39-4FD4-A508-B778AFB54FAF}">
      <dgm:prSet/>
      <dgm:spPr/>
      <dgm:t>
        <a:bodyPr/>
        <a:lstStyle/>
        <a:p>
          <a:pPr algn="ctr"/>
          <a:endParaRPr lang="cs-CZ"/>
        </a:p>
      </dgm:t>
    </dgm:pt>
    <dgm:pt modelId="{B5A2E3FF-1BA4-4D6D-B8DB-1EE6CA4DA2D5}" type="sibTrans" cxnId="{1005F480-5F39-4FD4-A508-B778AFB54FAF}">
      <dgm:prSet/>
      <dgm:spPr/>
      <dgm:t>
        <a:bodyPr/>
        <a:lstStyle/>
        <a:p>
          <a:pPr algn="ctr"/>
          <a:endParaRPr lang="cs-CZ"/>
        </a:p>
      </dgm:t>
    </dgm:pt>
    <dgm:pt modelId="{F1A0ABCE-0B68-4811-A331-32E09A4B0725}" type="pres">
      <dgm:prSet presAssocID="{861070B1-23A6-48DE-8088-9F9BF8535E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CAED61B-463F-4CEA-B61C-6B059B803226}" type="pres">
      <dgm:prSet presAssocID="{098748CE-6888-4233-9A01-6D9CDA5960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005F480-5F39-4FD4-A508-B778AFB54FAF}" srcId="{861070B1-23A6-48DE-8088-9F9BF8535E6D}" destId="{098748CE-6888-4233-9A01-6D9CDA596021}" srcOrd="0" destOrd="0" parTransId="{9D4692CB-9DA1-4F03-BE99-7A115A50D147}" sibTransId="{B5A2E3FF-1BA4-4D6D-B8DB-1EE6CA4DA2D5}"/>
    <dgm:cxn modelId="{6F3D0659-1B7F-4976-9910-87C2ECA6ACDC}" type="presOf" srcId="{861070B1-23A6-48DE-8088-9F9BF8535E6D}" destId="{F1A0ABCE-0B68-4811-A331-32E09A4B0725}" srcOrd="0" destOrd="0" presId="urn:microsoft.com/office/officeart/2005/8/layout/vList2"/>
    <dgm:cxn modelId="{030B6149-98D0-4DB3-9E01-8F63FDB67DD1}" type="presOf" srcId="{098748CE-6888-4233-9A01-6D9CDA596021}" destId="{1CAED61B-463F-4CEA-B61C-6B059B803226}" srcOrd="0" destOrd="0" presId="urn:microsoft.com/office/officeart/2005/8/layout/vList2"/>
    <dgm:cxn modelId="{18B6A304-21D3-4595-ADBB-7228D6ACD988}" type="presParOf" srcId="{F1A0ABCE-0B68-4811-A331-32E09A4B0725}" destId="{1CAED61B-463F-4CEA-B61C-6B059B8032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047ADC-8B52-4AB2-9B0B-0CB4969D590E}">
      <dsp:nvSpPr>
        <dsp:cNvPr id="0" name=""/>
        <dsp:cNvSpPr/>
      </dsp:nvSpPr>
      <dsp:spPr>
        <a:xfrm>
          <a:off x="0" y="0"/>
          <a:ext cx="2304256" cy="1516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/>
            <a:t>Existující stav pracovníků</a:t>
          </a:r>
          <a:endParaRPr lang="cs-CZ" sz="2700" b="1" kern="1200" dirty="0"/>
        </a:p>
      </dsp:txBody>
      <dsp:txXfrm>
        <a:off x="0" y="0"/>
        <a:ext cx="2304256" cy="1516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8A3E4C-C9D0-42FB-A050-A85CC0A2E6D3}">
      <dsp:nvSpPr>
        <dsp:cNvPr id="0" name=""/>
        <dsp:cNvSpPr/>
      </dsp:nvSpPr>
      <dsp:spPr>
        <a:xfrm>
          <a:off x="0" y="5127"/>
          <a:ext cx="3168351" cy="431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vzdělávání</a:t>
          </a:r>
          <a:endParaRPr lang="cs-CZ" sz="1800" kern="1200" dirty="0"/>
        </a:p>
      </dsp:txBody>
      <dsp:txXfrm>
        <a:off x="0" y="5127"/>
        <a:ext cx="3168351" cy="431730"/>
      </dsp:txXfrm>
    </dsp:sp>
    <dsp:sp modelId="{99880500-A7A0-4DB2-8FF3-22EFDD6A5A5B}">
      <dsp:nvSpPr>
        <dsp:cNvPr id="0" name=""/>
        <dsp:cNvSpPr/>
      </dsp:nvSpPr>
      <dsp:spPr>
        <a:xfrm>
          <a:off x="0" y="488697"/>
          <a:ext cx="3168351" cy="431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povyšování</a:t>
          </a:r>
          <a:endParaRPr lang="cs-CZ" sz="1800" kern="1200" dirty="0"/>
        </a:p>
      </dsp:txBody>
      <dsp:txXfrm>
        <a:off x="0" y="488697"/>
        <a:ext cx="3168351" cy="431730"/>
      </dsp:txXfrm>
    </dsp:sp>
    <dsp:sp modelId="{63371D5A-7252-4449-8897-D6F0B0D4C85D}">
      <dsp:nvSpPr>
        <dsp:cNvPr id="0" name=""/>
        <dsp:cNvSpPr/>
      </dsp:nvSpPr>
      <dsp:spPr>
        <a:xfrm>
          <a:off x="0" y="972267"/>
          <a:ext cx="3168351" cy="431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odměňování</a:t>
          </a:r>
          <a:endParaRPr lang="cs-CZ" sz="1800" kern="1200" dirty="0"/>
        </a:p>
      </dsp:txBody>
      <dsp:txXfrm>
        <a:off x="0" y="972267"/>
        <a:ext cx="3168351" cy="431730"/>
      </dsp:txXfrm>
    </dsp:sp>
    <dsp:sp modelId="{65DE8376-3100-45AE-AD56-1650D3A95AF9}">
      <dsp:nvSpPr>
        <dsp:cNvPr id="0" name=""/>
        <dsp:cNvSpPr/>
      </dsp:nvSpPr>
      <dsp:spPr>
        <a:xfrm>
          <a:off x="0" y="1455837"/>
          <a:ext cx="3168351" cy="431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organizaci práce</a:t>
          </a:r>
          <a:endParaRPr lang="cs-CZ" sz="1800" kern="1200" dirty="0"/>
        </a:p>
      </dsp:txBody>
      <dsp:txXfrm>
        <a:off x="0" y="1455837"/>
        <a:ext cx="3168351" cy="431730"/>
      </dsp:txXfrm>
    </dsp:sp>
    <dsp:sp modelId="{2D21C06C-FEBC-4C9C-8823-587F37770A1E}">
      <dsp:nvSpPr>
        <dsp:cNvPr id="0" name=""/>
        <dsp:cNvSpPr/>
      </dsp:nvSpPr>
      <dsp:spPr>
        <a:xfrm>
          <a:off x="0" y="1939407"/>
          <a:ext cx="3168351" cy="431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přesunech mezi pracovišti</a:t>
          </a:r>
          <a:endParaRPr lang="cs-CZ" sz="1800" b="1" kern="1200" dirty="0"/>
        </a:p>
      </dsp:txBody>
      <dsp:txXfrm>
        <a:off x="0" y="1939407"/>
        <a:ext cx="3168351" cy="4317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A9951E-E3C4-4C57-B8D7-EED9FF3529B9}">
      <dsp:nvSpPr>
        <dsp:cNvPr id="0" name=""/>
        <dsp:cNvSpPr/>
      </dsp:nvSpPr>
      <dsp:spPr>
        <a:xfrm>
          <a:off x="0" y="668"/>
          <a:ext cx="2808312" cy="13668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contourW="12700" prstMaterial="dkEdge">
          <a:bevelT w="8200" h="38100"/>
          <a:contourClr>
            <a:schemeClr val="bg1"/>
          </a:contourClr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Potřeba </a:t>
          </a:r>
          <a:r>
            <a:rPr lang="cs-CZ" sz="2800" b="1" kern="1200" smtClean="0"/>
            <a:t>pracovníků v podniku</a:t>
          </a:r>
          <a:endParaRPr lang="cs-CZ" sz="2800" b="1" kern="1200" dirty="0"/>
        </a:p>
      </dsp:txBody>
      <dsp:txXfrm>
        <a:off x="0" y="668"/>
        <a:ext cx="2808312" cy="13668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1DCED0-30EA-4EBC-B203-50D651843088}">
      <dsp:nvSpPr>
        <dsp:cNvPr id="0" name=""/>
        <dsp:cNvSpPr/>
      </dsp:nvSpPr>
      <dsp:spPr>
        <a:xfrm>
          <a:off x="0" y="192104"/>
          <a:ext cx="2952328" cy="503685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5">
                <a:alpha val="9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odchod do důchodu</a:t>
          </a:r>
          <a:endParaRPr lang="cs-CZ" sz="2100" b="1" kern="1200" dirty="0"/>
        </a:p>
      </dsp:txBody>
      <dsp:txXfrm>
        <a:off x="0" y="192104"/>
        <a:ext cx="2952328" cy="503685"/>
      </dsp:txXfrm>
    </dsp:sp>
    <dsp:sp modelId="{8AD4BE6B-BC6A-456C-A55B-1557C9E68705}">
      <dsp:nvSpPr>
        <dsp:cNvPr id="0" name=""/>
        <dsp:cNvSpPr/>
      </dsp:nvSpPr>
      <dsp:spPr>
        <a:xfrm>
          <a:off x="0" y="756269"/>
          <a:ext cx="2952328" cy="503685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tint val="10000"/>
                <a:satMod val="300000"/>
              </a:schemeClr>
            </a:gs>
            <a:gs pos="34000">
              <a:schemeClr val="accent5">
                <a:alpha val="90000"/>
                <a:hueOff val="0"/>
                <a:satOff val="0"/>
                <a:lumOff val="0"/>
                <a:alphaOff val="-20000"/>
                <a:tint val="13500"/>
                <a:satMod val="25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propouštění</a:t>
          </a:r>
          <a:endParaRPr lang="cs-CZ" sz="2100" b="1" kern="1200" dirty="0"/>
        </a:p>
      </dsp:txBody>
      <dsp:txXfrm>
        <a:off x="0" y="756269"/>
        <a:ext cx="2952328" cy="503685"/>
      </dsp:txXfrm>
    </dsp:sp>
    <dsp:sp modelId="{2396AE2A-3651-49AD-940E-665948E8AAD2}">
      <dsp:nvSpPr>
        <dsp:cNvPr id="0" name=""/>
        <dsp:cNvSpPr/>
      </dsp:nvSpPr>
      <dsp:spPr>
        <a:xfrm>
          <a:off x="0" y="1320434"/>
          <a:ext cx="2952328" cy="503685"/>
        </a:xfrm>
        <a:prstGeom prst="roundRect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10000"/>
                <a:satMod val="300000"/>
              </a:schemeClr>
            </a:gs>
            <a:gs pos="34000">
              <a:schemeClr val="accent5">
                <a:alpha val="90000"/>
                <a:hueOff val="0"/>
                <a:satOff val="0"/>
                <a:lumOff val="0"/>
                <a:alphaOff val="-40000"/>
                <a:tint val="13500"/>
                <a:satMod val="25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jiné</a:t>
          </a:r>
          <a:endParaRPr lang="cs-CZ" sz="2100" b="1" kern="1200" dirty="0"/>
        </a:p>
      </dsp:txBody>
      <dsp:txXfrm>
        <a:off x="0" y="1320434"/>
        <a:ext cx="2952328" cy="5036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AED61B-463F-4CEA-B61C-6B059B803226}">
      <dsp:nvSpPr>
        <dsp:cNvPr id="0" name=""/>
        <dsp:cNvSpPr/>
      </dsp:nvSpPr>
      <dsp:spPr>
        <a:xfrm>
          <a:off x="0" y="194378"/>
          <a:ext cx="2520280" cy="835379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6">
                <a:shade val="50000"/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Získávání nových pracovníků</a:t>
          </a:r>
          <a:endParaRPr lang="cs-CZ" sz="2100" b="1" kern="1200" dirty="0"/>
        </a:p>
      </dsp:txBody>
      <dsp:txXfrm>
        <a:off x="0" y="194378"/>
        <a:ext cx="2520280" cy="835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611560" y="2060848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Střední průmyslová škola, Ostrava - Vítkovice, příspěvková organizace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1. května 2012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	VY_32_INOVACE_7.3.9 </a:t>
            </a:r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	CZ.1.07/1.5.00/34.0125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		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Personální plánování a analýza pracovních míst</a:t>
            </a:r>
          </a:p>
          <a:p>
            <a:endParaRPr lang="cs-CZ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 	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Jmenované činnosti jsou důležitou součástí personalistiky. 			Studentům jsou stručně a přehledně přiblíženy důležité 			informace z dané oblasti, k získání představy a nastínění 			problémů z praxe.</a:t>
            </a:r>
            <a:endParaRPr lang="cs-CZ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 smtClean="0">
                <a:solidFill>
                  <a:schemeClr val="bg1"/>
                </a:solidFill>
              </a:rPr>
              <a:t>	Písemná forma - dotazníky </a:t>
            </a:r>
            <a:r>
              <a:rPr lang="cs-CZ" sz="2000" dirty="0" smtClean="0">
                <a:solidFill>
                  <a:schemeClr val="bg1"/>
                </a:solidFill>
              </a:rPr>
              <a:t>- autor dotazníku zjišťuje informace od zaměstnance formou odpovědí na písemně definované otázky. </a:t>
            </a:r>
          </a:p>
          <a:p>
            <a:pP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Pozorování - </a:t>
            </a:r>
            <a:r>
              <a:rPr lang="cs-CZ" sz="2000" dirty="0" smtClean="0">
                <a:solidFill>
                  <a:schemeClr val="bg1"/>
                </a:solidFill>
              </a:rPr>
              <a:t>pozorovatel sleduje chování zaměstnance na pracovišti. Co dělá a jak dlouho činnost trvá.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Metoda je vhodná pro manuální práce, hlavně u dělnických profesí.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Vhodná je pro činnosti, které nezahrnují vysoký počet klíčových operací. </a:t>
            </a:r>
          </a:p>
          <a:p>
            <a:pPr>
              <a:buNone/>
            </a:pPr>
            <a:endParaRPr lang="cs-CZ" sz="2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bg1"/>
                </a:solidFill>
              </a:rPr>
              <a:t>	Studium dokumentace</a:t>
            </a:r>
            <a:r>
              <a:rPr lang="cs-CZ" sz="2000" dirty="0" smtClean="0">
                <a:solidFill>
                  <a:schemeClr val="bg1"/>
                </a:solidFill>
              </a:rPr>
              <a:t> - k získání informací slouží organizační struktura, pracovní postupy, návody k obsluze strojů, směrnice, aj.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Studiem materiálů lze získat zejména informace o postavení zaměstnance  v organizaci.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Lze určit, jakou musí mít zaměstnanec kvalifikaci a odborné předpoklady pro práci.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endParaRPr lang="cs-CZ" sz="2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39903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ffectLst/>
              </a:rPr>
              <a:t>Vyhodnocení získaných informací:</a:t>
            </a:r>
            <a:endParaRPr lang="cs-CZ" sz="36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</a:rPr>
              <a:t>	Získané informace slouží k: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Určení významu pracovního místa (proč pracovní místo existuje, resp. proč bude zřízeno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Sestavení pracovní náplně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Stanovení  požadavků na způsobilost zaměstnance (vzdělání, praxe, aj.)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Stanovení ukazatelů či měřítek výkonu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Určení odpovědnosti a pravomoci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Určení postavení v organizační struktuře firmy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K volbě způsobu odměňování a motivace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K možnosti osobního rozvoje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K vytýčení možných rizik spojených s výkonem na daném pracovním místě (bezpečnost práce, ekologie, požární rizika, apod.),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3400" dirty="0" smtClean="0">
                <a:solidFill>
                  <a:schemeClr val="bg1"/>
                </a:solidFill>
              </a:rPr>
              <a:t>vlivy okolí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Zdroje informací: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http://katedry.</a:t>
            </a:r>
            <a:r>
              <a:rPr lang="cs-CZ" sz="2400" dirty="0" err="1" smtClean="0">
                <a:solidFill>
                  <a:schemeClr val="bg1"/>
                </a:solidFill>
              </a:rPr>
              <a:t>fmmi.vsb.cz</a:t>
            </a:r>
            <a:r>
              <a:rPr lang="cs-CZ" sz="2400" dirty="0" smtClean="0">
                <a:solidFill>
                  <a:schemeClr val="bg1"/>
                </a:solidFill>
              </a:rPr>
              <a:t>/639/</a:t>
            </a:r>
            <a:r>
              <a:rPr lang="cs-CZ" sz="2400" dirty="0" err="1" smtClean="0">
                <a:solidFill>
                  <a:schemeClr val="bg1"/>
                </a:solidFill>
              </a:rPr>
              <a:t>qmag</a:t>
            </a:r>
            <a:r>
              <a:rPr lang="cs-CZ" sz="2400" dirty="0" smtClean="0">
                <a:solidFill>
                  <a:schemeClr val="bg1"/>
                </a:solidFill>
              </a:rPr>
              <a:t>/mj09-</a:t>
            </a:r>
            <a:r>
              <a:rPr lang="cs-CZ" sz="2400" dirty="0" err="1" smtClean="0">
                <a:solidFill>
                  <a:schemeClr val="bg1"/>
                </a:solidFill>
              </a:rPr>
              <a:t>cz.htm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Vlastní tvorba autora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229600" cy="3024336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effectLst/>
              </a:rPr>
              <a:t>PERSONÁLNÍ PLÁNOVÁNÍ </a:t>
            </a:r>
            <a:br>
              <a:rPr lang="cs-CZ" sz="4800" b="1" dirty="0" smtClean="0">
                <a:solidFill>
                  <a:schemeClr val="bg1"/>
                </a:solidFill>
                <a:effectLst/>
              </a:rPr>
            </a:br>
            <a:r>
              <a:rPr lang="cs-CZ" sz="4800" b="1" dirty="0" smtClean="0">
                <a:solidFill>
                  <a:schemeClr val="bg1"/>
                </a:solidFill>
                <a:effectLst/>
              </a:rPr>
              <a:t>A ANALÝZA PRACOVNÍCH MÍST</a:t>
            </a:r>
            <a:endParaRPr lang="cs-CZ" sz="48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5445224"/>
            <a:ext cx="8229600" cy="1009584"/>
          </a:xfrm>
          <a:prstGeom prst="rect">
            <a:avLst/>
          </a:prstGeom>
        </p:spPr>
        <p:txBody>
          <a:bodyPr/>
          <a:lstStyle/>
          <a:p>
            <a:pPr marL="448056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3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Autor: Ing. Andrea Modrovská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>
                <a:solidFill>
                  <a:schemeClr val="bg1"/>
                </a:solidFill>
              </a:rPr>
              <a:t>PERSONÁLNÍ PLÁNOVÁNÍ</a:t>
            </a:r>
            <a:endParaRPr lang="cs-CZ" sz="38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smyslem je zajistit, aby organizace měla v potřebné kvantitě i kvalitě k dispozici lidské zdroje nezbytné pro dosahování strategie,</a:t>
            </a:r>
          </a:p>
          <a:p>
            <a:pPr algn="just"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je třeba určit, jaké lidské zdroje bude firma potřebovat, jak je bude vzdělávat, školit, rozvíjet a kde je získá</a:t>
            </a:r>
          </a:p>
          <a:p>
            <a:pPr algn="just">
              <a:buClrTx/>
              <a:buFont typeface="Wingdings" pitchFamily="2" charset="2"/>
              <a:buChar char="§"/>
            </a:pPr>
            <a:endParaRPr lang="cs-CZ" sz="2800" dirty="0" smtClean="0">
              <a:solidFill>
                <a:schemeClr val="bg1"/>
              </a:solidFill>
            </a:endParaRPr>
          </a:p>
          <a:p>
            <a:pPr algn="just">
              <a:buClrTx/>
              <a:buNone/>
            </a:pPr>
            <a:endParaRPr lang="cs-CZ" sz="28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067944" y="4869160"/>
            <a:ext cx="1296144" cy="28803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851920" y="4941168"/>
            <a:ext cx="288032" cy="7920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652120" y="50851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vnější zdroje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602128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vnitřní zdroje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Plánováním stanovíme: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jaké pracovníky budeme potřebovat </a:t>
            </a:r>
          </a:p>
          <a:p>
            <a:pPr>
              <a:buClrTx/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a kolik,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kdy je budeme potřebovat,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kolik z nich pracuje v podniku v současné době,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při nedostatku - přijmeme nové, či zapracujeme stávající pracovníky,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při nadbytku – jak tuto situaci budeme řešit,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jak budeme řešit pohyb pracovníků,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aj.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/>
        </p:nvGraphicFramePr>
        <p:xfrm>
          <a:off x="467544" y="692696"/>
          <a:ext cx="230425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ovací šipka 5"/>
          <p:cNvCxnSpPr/>
          <p:nvPr/>
        </p:nvCxnSpPr>
        <p:spPr>
          <a:xfrm>
            <a:off x="3275856" y="1772816"/>
            <a:ext cx="1584176" cy="0"/>
          </a:xfrm>
          <a:prstGeom prst="straightConnector1">
            <a:avLst/>
          </a:prstGeom>
          <a:ln w="412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 9"/>
          <p:cNvGraphicFramePr/>
          <p:nvPr/>
        </p:nvGraphicFramePr>
        <p:xfrm>
          <a:off x="5364088" y="836712"/>
          <a:ext cx="3168352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131840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sz="1600" b="1" dirty="0" smtClean="0">
                <a:solidFill>
                  <a:schemeClr val="bg1"/>
                </a:solidFill>
              </a:rPr>
              <a:t>Rozhodování  o</a:t>
            </a:r>
            <a:r>
              <a:rPr lang="cs-CZ" sz="1600" dirty="0" smtClean="0">
                <a:solidFill>
                  <a:schemeClr val="bg1"/>
                </a:solidFill>
              </a:rPr>
              <a:t>:</a:t>
            </a:r>
            <a:endParaRPr lang="cs-CZ" sz="1600" dirty="0">
              <a:solidFill>
                <a:schemeClr val="bg1"/>
              </a:solidFill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251520" y="3068960"/>
          <a:ext cx="280831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17" name="Přímá spojovací šipka 16"/>
          <p:cNvCxnSpPr/>
          <p:nvPr/>
        </p:nvCxnSpPr>
        <p:spPr>
          <a:xfrm>
            <a:off x="1619672" y="2348880"/>
            <a:ext cx="0" cy="576064"/>
          </a:xfrm>
          <a:prstGeom prst="straightConnector1">
            <a:avLst/>
          </a:prstGeom>
          <a:ln w="476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3347864" y="3717032"/>
            <a:ext cx="1656184" cy="504056"/>
          </a:xfrm>
          <a:prstGeom prst="straightConnector1">
            <a:avLst/>
          </a:prstGeom>
          <a:ln w="476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Diagram 23"/>
          <p:cNvGraphicFramePr/>
          <p:nvPr/>
        </p:nvGraphicFramePr>
        <p:xfrm>
          <a:off x="5364088" y="3717032"/>
          <a:ext cx="295232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26" name="Přímá spojovací šipka 25"/>
          <p:cNvCxnSpPr/>
          <p:nvPr/>
        </p:nvCxnSpPr>
        <p:spPr>
          <a:xfrm flipV="1">
            <a:off x="1547664" y="4653136"/>
            <a:ext cx="0" cy="720080"/>
          </a:xfrm>
          <a:prstGeom prst="straightConnector1">
            <a:avLst/>
          </a:prstGeom>
          <a:ln w="444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Diagram 27"/>
          <p:cNvGraphicFramePr/>
          <p:nvPr/>
        </p:nvGraphicFramePr>
        <p:xfrm>
          <a:off x="467544" y="5373216"/>
          <a:ext cx="252028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r>
              <a:rPr lang="cs-CZ" sz="3800" dirty="0" smtClean="0">
                <a:solidFill>
                  <a:schemeClr val="bg1"/>
                </a:solidFill>
              </a:rPr>
              <a:t>ANALÝZA PRACOVNÍCH MÍST</a:t>
            </a:r>
            <a:endParaRPr lang="cs-CZ" sz="38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85000" lnSpcReduction="20000"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je proces získání informací o pracovním místě a jejich následné vyhodnocování</a:t>
            </a: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cs-CZ" dirty="0" smtClean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PROČ ANALÝZU PROVÁDĚT:</a:t>
            </a:r>
          </a:p>
          <a:p>
            <a:pPr>
              <a:buClrTx/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získáme popisy </a:t>
            </a:r>
            <a:r>
              <a:rPr lang="cs-CZ" smtClean="0">
                <a:solidFill>
                  <a:schemeClr val="bg1"/>
                </a:solidFill>
              </a:rPr>
              <a:t>a specifikace pracovních </a:t>
            </a:r>
            <a:r>
              <a:rPr lang="cs-CZ" dirty="0" smtClean="0">
                <a:solidFill>
                  <a:schemeClr val="bg1"/>
                </a:solidFill>
              </a:rPr>
              <a:t>míst,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k posouzení, zda má pracovník odpovídající znalosti, zkušenosti, předpoklady,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k posouzení, zda je možnost zvýšení produktivity práce,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ke zjištění, co zaměstnanci opravdu dělají a porovnat to s tím, co by měli dělat,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dirty="0" smtClean="0">
                <a:solidFill>
                  <a:schemeClr val="bg1"/>
                </a:solidFill>
              </a:rPr>
              <a:t>k možnosti vzniku nového pracovního místa.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925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Pojmy: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40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	</a:t>
            </a:r>
            <a:r>
              <a:rPr lang="cs-CZ" sz="3800" b="1" dirty="0" smtClean="0">
                <a:solidFill>
                  <a:schemeClr val="bg1"/>
                </a:solidFill>
              </a:rPr>
              <a:t>Pracovní místo</a:t>
            </a:r>
            <a:r>
              <a:rPr lang="cs-CZ" sz="3800" dirty="0" smtClean="0">
                <a:solidFill>
                  <a:schemeClr val="bg1"/>
                </a:solidFill>
              </a:rPr>
              <a:t> je pozice ve formální organizační struktuře, kde jsou jasně určeny úkoly a činnosti, vztahy, pravomoci, odpovědnost a kvalifikační předpoklady k výkonu.</a:t>
            </a:r>
          </a:p>
          <a:p>
            <a:pPr>
              <a:buNone/>
            </a:pPr>
            <a:endParaRPr lang="cs-CZ" sz="3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</a:t>
            </a:r>
            <a:r>
              <a:rPr lang="cs-CZ" sz="3800" b="1" dirty="0" smtClean="0">
                <a:solidFill>
                  <a:schemeClr val="bg1"/>
                </a:solidFill>
              </a:rPr>
              <a:t>Popis pracovního místa </a:t>
            </a:r>
            <a:r>
              <a:rPr lang="cs-CZ" sz="3800" dirty="0" smtClean="0">
                <a:solidFill>
                  <a:schemeClr val="bg1"/>
                </a:solidFill>
              </a:rPr>
              <a:t>obsahuje: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název  a účel pracovního místa,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popis pracovních kompetencí - hlavní činnosti, úkoly,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zařazení v organizační struktuře,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odbornost,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pracovní podmínky (místo výkonu, bezpečnost práce),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za co nese odpovědnost,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jaké má pravomoci.</a:t>
            </a:r>
          </a:p>
          <a:p>
            <a:pPr>
              <a:buNone/>
            </a:pPr>
            <a:endParaRPr lang="cs-CZ" sz="3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</a:t>
            </a:r>
            <a:r>
              <a:rPr lang="cs-CZ" sz="3800" b="1" dirty="0" smtClean="0">
                <a:solidFill>
                  <a:schemeClr val="bg1"/>
                </a:solidFill>
              </a:rPr>
              <a:t>Specifikace pracovního místa </a:t>
            </a:r>
            <a:r>
              <a:rPr lang="cs-CZ" sz="3800" dirty="0" smtClean="0">
                <a:solidFill>
                  <a:schemeClr val="bg1"/>
                </a:solidFill>
              </a:rPr>
              <a:t>zahrnuje:</a:t>
            </a:r>
          </a:p>
          <a:p>
            <a:pPr>
              <a:buNone/>
            </a:pPr>
            <a:r>
              <a:rPr lang="cs-CZ" sz="3800" dirty="0" smtClean="0">
                <a:solidFill>
                  <a:schemeClr val="bg1"/>
                </a:solidFill>
              </a:rPr>
              <a:t>	-  vymezení kvalifikačních, osobnostních a jiných požadavků. </a:t>
            </a:r>
          </a:p>
          <a:p>
            <a:pPr>
              <a:buNone/>
            </a:pPr>
            <a:endParaRPr lang="cs-CZ" sz="3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Zdroje informací: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Nadřízení zaměstnanci </a:t>
            </a:r>
            <a:r>
              <a:rPr lang="cs-CZ" sz="2400" dirty="0" smtClean="0">
                <a:solidFill>
                  <a:schemeClr val="bg1"/>
                </a:solidFill>
              </a:rPr>
              <a:t>(mistři, vedoucí oddělení apod.)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Zaměstnanci pracující na daném místě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Organizační schéma a dokumentace organizace </a:t>
            </a:r>
            <a:r>
              <a:rPr lang="cs-CZ" sz="2400" dirty="0" smtClean="0">
                <a:solidFill>
                  <a:schemeClr val="bg1"/>
                </a:solidFill>
              </a:rPr>
              <a:t>(pracovní postupy, příručky a manuály pro ovládání zařízení a strojů)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Informace získané pozorováním zaměstnanců při práci.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cs-CZ" sz="2800" dirty="0" smtClean="0">
                <a:solidFill>
                  <a:schemeClr val="bg1"/>
                </a:solidFill>
              </a:rPr>
              <a:t>Informace získané z </a:t>
            </a:r>
            <a:r>
              <a:rPr lang="cs-CZ" sz="2800" dirty="0" err="1" smtClean="0">
                <a:solidFill>
                  <a:schemeClr val="bg1"/>
                </a:solidFill>
              </a:rPr>
              <a:t>benchmarkingu</a:t>
            </a:r>
            <a:r>
              <a:rPr lang="cs-CZ" sz="2800" dirty="0" smtClean="0">
                <a:solidFill>
                  <a:schemeClr val="bg1"/>
                </a:solidFill>
              </a:rPr>
              <a:t>, analýz rozvoje odvětví, technologií,aj.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Sběr informací: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Rozhovor</a:t>
            </a:r>
          </a:p>
          <a:p>
            <a:pPr>
              <a:buClrTx/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>
              <a:buClrTx/>
              <a:buNone/>
            </a:pPr>
            <a:r>
              <a:rPr lang="cs-CZ" sz="2600" i="1" dirty="0" smtClean="0">
                <a:solidFill>
                  <a:schemeClr val="bg1"/>
                </a:solidFill>
              </a:rPr>
              <a:t>Použití:</a:t>
            </a:r>
            <a:r>
              <a:rPr lang="cs-CZ" sz="2600" b="1" dirty="0" smtClean="0">
                <a:solidFill>
                  <a:schemeClr val="bg1"/>
                </a:solidFill>
              </a:rPr>
              <a:t> </a:t>
            </a:r>
            <a:br>
              <a:rPr lang="cs-CZ" sz="2600" b="1" dirty="0" smtClean="0">
                <a:solidFill>
                  <a:schemeClr val="bg1"/>
                </a:solidFill>
              </a:rPr>
            </a:br>
            <a:r>
              <a:rPr lang="cs-CZ" sz="2600" dirty="0" smtClean="0">
                <a:solidFill>
                  <a:schemeClr val="bg1"/>
                </a:solidFill>
              </a:rPr>
              <a:t>- získání informací o tom, co zaměstnanec dělá</a:t>
            </a:r>
          </a:p>
          <a:p>
            <a:pPr>
              <a:buClrTx/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- jaká je časová náročnost činností </a:t>
            </a:r>
            <a:br>
              <a:rPr lang="cs-CZ" sz="2600" dirty="0" smtClean="0">
                <a:solidFill>
                  <a:schemeClr val="bg1"/>
                </a:solidFill>
              </a:rPr>
            </a:br>
            <a:r>
              <a:rPr lang="cs-CZ" sz="2600" dirty="0" smtClean="0">
                <a:solidFill>
                  <a:schemeClr val="bg1"/>
                </a:solidFill>
              </a:rPr>
              <a:t>- jaké jsou nároky na odbornost a kvalifikaci</a:t>
            </a:r>
          </a:p>
          <a:p>
            <a:pPr>
              <a:buClrTx/>
              <a:buNone/>
            </a:pPr>
            <a:r>
              <a:rPr lang="cs-CZ" sz="2600" dirty="0" smtClean="0">
                <a:solidFill>
                  <a:schemeClr val="bg1"/>
                </a:solidFill>
              </a:rPr>
              <a:t>	- používané metody, nástroje</a:t>
            </a:r>
            <a:br>
              <a:rPr lang="cs-CZ" sz="2600" dirty="0" smtClean="0">
                <a:solidFill>
                  <a:schemeClr val="bg1"/>
                </a:solidFill>
              </a:rPr>
            </a:br>
            <a:r>
              <a:rPr lang="cs-CZ" sz="2600" dirty="0" smtClean="0">
                <a:solidFill>
                  <a:schemeClr val="bg1"/>
                </a:solidFill>
              </a:rPr>
              <a:t>- k odhalení problémových míst, </a:t>
            </a:r>
            <a:br>
              <a:rPr lang="cs-CZ" sz="2600" dirty="0" smtClean="0">
                <a:solidFill>
                  <a:schemeClr val="bg1"/>
                </a:solidFill>
              </a:rPr>
            </a:br>
            <a:r>
              <a:rPr lang="cs-CZ" sz="2600" dirty="0" smtClean="0">
                <a:solidFill>
                  <a:schemeClr val="bg1"/>
                </a:solidFill>
              </a:rPr>
              <a:t>- k získání informací o motivaci zaměstnance</a:t>
            </a:r>
          </a:p>
          <a:p>
            <a:pPr>
              <a:buClrTx/>
              <a:buFont typeface="Wingdings" pitchFamily="2" charset="2"/>
              <a:buChar char="§"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195</Words>
  <Application>Microsoft Office PowerPoint</Application>
  <PresentationFormat>Předvádění na obrazovce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Talent</vt:lpstr>
      <vt:lpstr>Snímek 1</vt:lpstr>
      <vt:lpstr>PERSONÁLNÍ PLÁNOVÁNÍ  A ANALÝZA PRACOVNÍCH MÍST</vt:lpstr>
      <vt:lpstr>PERSONÁLNÍ PLÁNOVÁNÍ</vt:lpstr>
      <vt:lpstr>Plánováním stanovíme:</vt:lpstr>
      <vt:lpstr>Snímek 5</vt:lpstr>
      <vt:lpstr>ANALÝZA PRACOVNÍCH MÍST</vt:lpstr>
      <vt:lpstr>Pojmy:</vt:lpstr>
      <vt:lpstr>Zdroje informací:</vt:lpstr>
      <vt:lpstr>Sběr informací:</vt:lpstr>
      <vt:lpstr>Snímek 10</vt:lpstr>
      <vt:lpstr>Vyhodnocení získaných informací:</vt:lpstr>
      <vt:lpstr>Zdroje informací: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40</cp:revision>
  <dcterms:created xsi:type="dcterms:W3CDTF">2012-03-29T11:19:47Z</dcterms:created>
  <dcterms:modified xsi:type="dcterms:W3CDTF">2012-05-28T19:53:17Z</dcterms:modified>
</cp:coreProperties>
</file>