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59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683568" y="2204864"/>
            <a:ext cx="7992888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Název školy: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Střední průmyslová škola, Ostrava – Vítkovice,	příspěvková organizace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Autor: 	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Ing. Andrea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Modrovská</a:t>
            </a: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Datum: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	4. duben 2012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Název: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	VY_32_INOVACE_7.3.8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Číslo projektu: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CZ.1.07/1.5.00/34.0125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Téma:  	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Porovnání zaměstnání a podnikání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Anotace: 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Materiál slouží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studentům k zamyšlení, aby si porovnali,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zda je výhodnější být zaměstnancem či podnikatelem. Přehledně vystihuje  znaky jednotlivých oblastí.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097610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</a:rPr>
              <a:t>POROVNÁNÍ ZAMĚSTNÁNÍ A PODNIKÁNÍ</a:t>
            </a:r>
            <a:endParaRPr lang="cs-CZ" sz="4800" b="1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5589240"/>
            <a:ext cx="8229600" cy="865568"/>
          </a:xfrm>
        </p:spPr>
        <p:txBody>
          <a:bodyPr/>
          <a:lstStyle/>
          <a:p>
            <a:pPr algn="r">
              <a:buNone/>
            </a:pPr>
            <a:r>
              <a:rPr lang="cs-CZ" dirty="0" smtClean="0">
                <a:solidFill>
                  <a:schemeClr val="bg1"/>
                </a:solidFill>
              </a:rPr>
              <a:t>Autor: Ing. Andrea </a:t>
            </a:r>
            <a:r>
              <a:rPr lang="cs-CZ" dirty="0" err="1" smtClean="0">
                <a:solidFill>
                  <a:schemeClr val="bg1"/>
                </a:solidFill>
              </a:rPr>
              <a:t>Modrovská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VOLBA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	</a:t>
            </a:r>
            <a:r>
              <a:rPr lang="cs-CZ" sz="2800" dirty="0" smtClean="0">
                <a:solidFill>
                  <a:schemeClr val="bg1"/>
                </a:solidFill>
              </a:rPr>
              <a:t>Každý z nás se může rozhodnout, zda bude </a:t>
            </a:r>
            <a:r>
              <a:rPr lang="cs-CZ" sz="2800" b="1" dirty="0" smtClean="0">
                <a:solidFill>
                  <a:schemeClr val="bg1"/>
                </a:solidFill>
              </a:rPr>
              <a:t>zaměstnancem</a:t>
            </a:r>
            <a:r>
              <a:rPr lang="cs-CZ" sz="2800" dirty="0" smtClean="0">
                <a:solidFill>
                  <a:schemeClr val="bg1"/>
                </a:solidFill>
              </a:rPr>
              <a:t> nebo </a:t>
            </a:r>
            <a:r>
              <a:rPr lang="cs-CZ" sz="2800" b="1" dirty="0" smtClean="0">
                <a:solidFill>
                  <a:schemeClr val="bg1"/>
                </a:solidFill>
              </a:rPr>
              <a:t>podnikatelem</a:t>
            </a:r>
            <a:r>
              <a:rPr lang="cs-CZ" sz="280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cs-CZ" sz="26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2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600" dirty="0" smtClean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600" b="1" dirty="0" smtClean="0">
                <a:solidFill>
                  <a:schemeClr val="bg1"/>
                </a:solidFill>
              </a:rPr>
              <a:t>		OSVČ</a:t>
            </a:r>
            <a:r>
              <a:rPr lang="cs-CZ" sz="2600" dirty="0" smtClean="0">
                <a:solidFill>
                  <a:schemeClr val="bg1"/>
                </a:solidFill>
              </a:rPr>
              <a:t>			</a:t>
            </a:r>
            <a:r>
              <a:rPr lang="cs-CZ" sz="2600" b="1" dirty="0" smtClean="0">
                <a:solidFill>
                  <a:schemeClr val="bg1"/>
                </a:solidFill>
              </a:rPr>
              <a:t>Obchodní společnosti</a:t>
            </a:r>
          </a:p>
          <a:p>
            <a:pPr>
              <a:buNone/>
            </a:pPr>
            <a:r>
              <a:rPr lang="cs-CZ" sz="2600" dirty="0" smtClean="0">
                <a:solidFill>
                  <a:schemeClr val="bg1"/>
                </a:solidFill>
              </a:rPr>
              <a:t>						</a:t>
            </a:r>
          </a:p>
          <a:p>
            <a:pPr>
              <a:buNone/>
            </a:pPr>
            <a:r>
              <a:rPr lang="cs-CZ" sz="2000" i="1" dirty="0" smtClean="0">
                <a:solidFill>
                  <a:schemeClr val="bg1"/>
                </a:solidFill>
              </a:rPr>
              <a:t>					Společnost s ručením omezeným</a:t>
            </a:r>
          </a:p>
          <a:p>
            <a:pPr>
              <a:buNone/>
            </a:pPr>
            <a:r>
              <a:rPr lang="cs-CZ" sz="2000" i="1" dirty="0" smtClean="0">
                <a:solidFill>
                  <a:schemeClr val="bg1"/>
                </a:solidFill>
              </a:rPr>
              <a:t>					Akciová společnost</a:t>
            </a:r>
          </a:p>
          <a:p>
            <a:pPr>
              <a:buNone/>
            </a:pPr>
            <a:r>
              <a:rPr lang="cs-CZ" sz="2000" i="1" dirty="0" smtClean="0">
                <a:solidFill>
                  <a:schemeClr val="bg1"/>
                </a:solidFill>
              </a:rPr>
              <a:t>					Komanditní společnost</a:t>
            </a:r>
          </a:p>
          <a:p>
            <a:pPr>
              <a:buNone/>
            </a:pPr>
            <a:r>
              <a:rPr lang="cs-CZ" sz="2000" i="1" dirty="0" smtClean="0">
                <a:solidFill>
                  <a:schemeClr val="bg1"/>
                </a:solidFill>
              </a:rPr>
              <a:t>					Veřejná obchodní společnost</a:t>
            </a:r>
          </a:p>
          <a:p>
            <a:pPr>
              <a:buNone/>
            </a:pPr>
            <a:r>
              <a:rPr lang="cs-CZ" sz="2600" dirty="0" smtClean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endParaRPr lang="cs-CZ" sz="2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600" dirty="0" smtClean="0">
                <a:solidFill>
                  <a:schemeClr val="bg1"/>
                </a:solidFill>
              </a:rPr>
              <a:t>	</a:t>
            </a:r>
            <a:endParaRPr lang="cs-CZ" sz="2600" dirty="0">
              <a:solidFill>
                <a:schemeClr val="bg1"/>
              </a:solidFill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 flipH="1">
            <a:off x="2411760" y="2420888"/>
            <a:ext cx="2664296" cy="936104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5580112" y="2420888"/>
            <a:ext cx="216024" cy="864096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Zaměstnanec - znaky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1404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Respektuje chod a zaměření podniku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Plní příkazy nadřízených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Akceptuje a dodržuje pracovní dobu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Má pravidelnou mzdu, možné další ohodnocení, bonusy, dovolenou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Využívá prostory a prostředky pro práci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Určitá jistota pracovního místa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Může s ním být ukončen pracovní poměr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Nevede účetnictví, pojištění a daň za něj odvádí </a:t>
            </a:r>
            <a:r>
              <a:rPr lang="cs-CZ" sz="2400" dirty="0" smtClean="0">
                <a:solidFill>
                  <a:schemeClr val="bg1"/>
                </a:solidFill>
              </a:rPr>
              <a:t>zaměstnavatel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…..</a:t>
            </a:r>
            <a:endParaRPr lang="cs-CZ" sz="2400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Podnikatel - znaky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Vybírá si zaměření podniku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Zadává příkazy/úkoly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Pracovní dobu si určuje sám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Ovlivňuje výši svých příjmů, mohou být vyšší, než by činila jeho mzda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Musí obstarat a zaplatit prostory a prostředky pro práci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Nese podnikatelské riziko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O úspěchu podnikání rozhoduje sám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Zakázky si může vybírat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Hledá nové zákazníky, trhy, odběratele…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Chce dosáhnout zisku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Odpovídá za vedení účetnictví, odvody pojištění a daní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Finanční předpoklady pro </a:t>
            </a:r>
            <a:r>
              <a:rPr lang="cs-CZ" sz="2000" dirty="0" smtClean="0">
                <a:solidFill>
                  <a:schemeClr val="bg1"/>
                </a:solidFill>
              </a:rPr>
              <a:t>podnikání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…..</a:t>
            </a:r>
            <a:endParaRPr lang="cs-CZ" sz="20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OSVČ – osoba samostatně výdělečně činná (tzv. živnostník)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 lnSpcReduction="10000"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Podniká pod svým jménem </a:t>
            </a:r>
          </a:p>
          <a:p>
            <a:pPr>
              <a:buClrTx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</a:t>
            </a:r>
            <a:r>
              <a:rPr lang="cs-CZ" sz="1800" dirty="0" smtClean="0">
                <a:solidFill>
                  <a:schemeClr val="bg1"/>
                </a:solidFill>
              </a:rPr>
              <a:t>(například Josef Novák - účetní)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Ručí celým svým majetkem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Do určitého obratu</a:t>
            </a:r>
            <a:r>
              <a:rPr lang="cs-CZ" sz="1800" dirty="0" smtClean="0">
                <a:solidFill>
                  <a:schemeClr val="bg1"/>
                </a:solidFill>
              </a:rPr>
              <a:t>(dáno zákonem) </a:t>
            </a:r>
            <a:r>
              <a:rPr lang="cs-CZ" sz="2400" dirty="0" smtClean="0">
                <a:solidFill>
                  <a:schemeClr val="bg1"/>
                </a:solidFill>
              </a:rPr>
              <a:t>může účtovat v soustavě daňové evidence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Do určitého obratu </a:t>
            </a:r>
            <a:r>
              <a:rPr lang="cs-CZ" sz="1800" dirty="0" smtClean="0">
                <a:solidFill>
                  <a:schemeClr val="bg1"/>
                </a:solidFill>
              </a:rPr>
              <a:t>(dáno zákonem) </a:t>
            </a:r>
            <a:r>
              <a:rPr lang="cs-CZ" sz="2400" dirty="0" smtClean="0">
                <a:solidFill>
                  <a:schemeClr val="bg1"/>
                </a:solidFill>
              </a:rPr>
              <a:t>nemusí prokazovat náklady, ale může je uplatňovat paušálně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Do určitého obratu </a:t>
            </a:r>
            <a:r>
              <a:rPr lang="cs-CZ" sz="1800" dirty="0" smtClean="0">
                <a:solidFill>
                  <a:schemeClr val="bg1"/>
                </a:solidFill>
              </a:rPr>
              <a:t>(dáno zákonem) </a:t>
            </a:r>
            <a:r>
              <a:rPr lang="cs-CZ" sz="2400" dirty="0" smtClean="0">
                <a:solidFill>
                  <a:schemeClr val="bg1"/>
                </a:solidFill>
              </a:rPr>
              <a:t>nemusí být plátcem daně z přidané hodnoty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Nemusí být zapsán v Obchodním rejstříku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Vždy osoba </a:t>
            </a:r>
            <a:r>
              <a:rPr lang="cs-CZ" sz="2400" dirty="0" smtClean="0">
                <a:solidFill>
                  <a:schemeClr val="bg1"/>
                </a:solidFill>
              </a:rPr>
              <a:t>fyzická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….</a:t>
            </a:r>
            <a:endParaRPr lang="cs-CZ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chemeClr val="bg1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Obchodní společnosti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bg1"/>
                </a:solidFill>
              </a:rPr>
              <a:t>Při volbě je nutno uvážit: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Povinnost vkladu základního kapitálu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Minimálního počtu společníků při založení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Ručení společníků za závazky společnosti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Účast společníků na řízení společnosti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Nutnost tvorby statutárních orgánů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Způsob dělení zisku a ztráty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Tvorby rezervního fondu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Zákaz konkurence v oboru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Povinnost zápisu v Obchodním rejstříku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Vždy osoba </a:t>
            </a:r>
            <a:r>
              <a:rPr lang="cs-CZ" sz="2400" dirty="0" smtClean="0">
                <a:solidFill>
                  <a:schemeClr val="bg1"/>
                </a:solidFill>
              </a:rPr>
              <a:t>právnická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bg1"/>
                </a:solidFill>
              </a:rPr>
              <a:t>….</a:t>
            </a:r>
            <a:endParaRPr lang="cs-CZ" sz="24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4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6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cs-CZ" sz="26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Použité </a:t>
            </a:r>
            <a:r>
              <a:rPr lang="cs-CZ" sz="3600" dirty="0" smtClean="0">
                <a:solidFill>
                  <a:schemeClr val="bg1"/>
                </a:solidFill>
              </a:rPr>
              <a:t>zdroje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	</a:t>
            </a:r>
            <a:r>
              <a:rPr lang="cs-CZ" sz="2000" dirty="0" smtClean="0">
                <a:solidFill>
                  <a:schemeClr val="bg1"/>
                </a:solidFill>
              </a:rPr>
              <a:t>Vlastní </a:t>
            </a:r>
            <a:r>
              <a:rPr lang="cs-CZ" sz="2000" dirty="0" smtClean="0">
                <a:solidFill>
                  <a:schemeClr val="bg1"/>
                </a:solidFill>
              </a:rPr>
              <a:t>tvorba autora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Vlastní 1">
      <a:dk1>
        <a:sysClr val="windowText" lastClr="000000"/>
      </a:dk1>
      <a:lt1>
        <a:sysClr val="window" lastClr="FFFFFF"/>
      </a:lt1>
      <a:dk2>
        <a:srgbClr val="D8D8D8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138</TotalTime>
  <Words>220</Words>
  <Application>Microsoft Office PowerPoint</Application>
  <PresentationFormat>Předvádění na obrazovce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Talent</vt:lpstr>
      <vt:lpstr>Snímek 1</vt:lpstr>
      <vt:lpstr>POROVNÁNÍ ZAMĚSTNÁNÍ A PODNIKÁNÍ</vt:lpstr>
      <vt:lpstr>VOLBA</vt:lpstr>
      <vt:lpstr>Zaměstnanec - znaky</vt:lpstr>
      <vt:lpstr>Podnikatel - znaky</vt:lpstr>
      <vt:lpstr>OSVČ – osoba samostatně výdělečně činná (tzv. živnostník)</vt:lpstr>
      <vt:lpstr>Obchodní společnosti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MOD</dc:creator>
  <cp:lastModifiedBy>MOD</cp:lastModifiedBy>
  <cp:revision>35</cp:revision>
  <dcterms:created xsi:type="dcterms:W3CDTF">2012-03-29T11:19:47Z</dcterms:created>
  <dcterms:modified xsi:type="dcterms:W3CDTF">2012-04-30T10:37:41Z</dcterms:modified>
</cp:coreProperties>
</file>