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539552" y="1988839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28. dubna 2012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VY_32_INOVACE_7.3.17 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CZ.1.07/1.5.00/34.0125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		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Péče o pracovníky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	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Výukový materiál studentům představuje a přibližuje základní 		povinnosti zaměstnavatele v oblasti péče o pracovníky. 			Studenti získají představu o další nedílné součásti problematiky 		pracovněprávních vztahů.</a:t>
            </a:r>
            <a:endParaRPr lang="cs-CZ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17846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3. Stravování zaměstnanců</a:t>
            </a:r>
            <a:r>
              <a:rPr lang="cs-CZ" sz="4400" dirty="0" smtClean="0">
                <a:solidFill>
                  <a:schemeClr val="bg1"/>
                </a:solidFill>
              </a:rPr>
              <a:t/>
            </a:r>
            <a:br>
              <a:rPr lang="cs-CZ" sz="4400" dirty="0" smtClean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Zaměstnavatel povinen umožnit zaměstnancům ve všech směnách stravování.</a:t>
            </a:r>
          </a:p>
          <a:p>
            <a:pPr>
              <a:buClrTx/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Zároveň mohou být dohodnuty nebo stanoveny další podmínky pro vznik práva na toto stravování a výše finančního příspěvku zaměstnavatele.</a:t>
            </a:r>
            <a:endParaRPr lang="cs-CZ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4. Zvláštní pracovní podmínky některých zaměstnanců</a:t>
            </a:r>
            <a:r>
              <a:rPr lang="cs-CZ" sz="4400" dirty="0" smtClean="0">
                <a:solidFill>
                  <a:schemeClr val="bg1"/>
                </a:solidFill>
              </a:rPr>
              <a:t/>
            </a:r>
            <a:br>
              <a:rPr lang="cs-CZ" sz="4400" dirty="0" smtClean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Patří zde: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Zaměstnávání osob se zdravotním postižením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Pracovní podmínky zaměstnankyň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Převedení na jinou práci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Pracovní cesta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Úprava pracovní doby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Pracovní podmínky mladistvých</a:t>
            </a:r>
          </a:p>
          <a:p>
            <a:pPr>
              <a:buClrTx/>
              <a:buNone/>
            </a:pPr>
            <a:endParaRPr lang="cs-CZ" dirty="0" smtClean="0"/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Více na: http://www.</a:t>
            </a:r>
            <a:r>
              <a:rPr lang="cs-CZ" sz="2000" dirty="0" err="1" smtClean="0">
                <a:solidFill>
                  <a:schemeClr val="bg1"/>
                </a:solidFill>
              </a:rPr>
              <a:t>mpsv.cz</a:t>
            </a:r>
            <a:r>
              <a:rPr lang="cs-CZ" sz="2000" dirty="0" smtClean="0">
                <a:solidFill>
                  <a:schemeClr val="bg1"/>
                </a:solidFill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</a:rPr>
              <a:t>ppropo.php</a:t>
            </a:r>
            <a:r>
              <a:rPr lang="cs-CZ" sz="2000" dirty="0" smtClean="0">
                <a:solidFill>
                  <a:schemeClr val="bg1"/>
                </a:solidFill>
              </a:rPr>
              <a:t>?ID=IPB052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Smluvní a dobrovolná péče může zahrnovat: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998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Služby spojené s využíváním </a:t>
            </a:r>
            <a:r>
              <a:rPr lang="cs-CZ" sz="2800" dirty="0" smtClean="0">
                <a:solidFill>
                  <a:schemeClr val="bg1"/>
                </a:solidFill>
              </a:rPr>
              <a:t>volného času – </a:t>
            </a:r>
            <a:r>
              <a:rPr lang="cs-CZ" sz="2400" dirty="0" smtClean="0">
                <a:solidFill>
                  <a:schemeClr val="bg1"/>
                </a:solidFill>
              </a:rPr>
              <a:t>tj. rekreace, sport, kultura, cestování</a:t>
            </a:r>
          </a:p>
          <a:p>
            <a:pPr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Služby pro zlepšení životních podmínek občanů </a:t>
            </a:r>
            <a:r>
              <a:rPr lang="cs-CZ" sz="2400" dirty="0" smtClean="0">
                <a:solidFill>
                  <a:schemeClr val="bg1"/>
                </a:solidFill>
              </a:rPr>
              <a:t>– bydlení, pojištění, pomoc v určitých životních situacích</a:t>
            </a:r>
          </a:p>
          <a:p>
            <a:pPr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Poradenské služby </a:t>
            </a:r>
            <a:r>
              <a:rPr lang="cs-CZ" sz="2400" dirty="0" smtClean="0">
                <a:solidFill>
                  <a:schemeClr val="bg1"/>
                </a:solidFill>
              </a:rPr>
              <a:t>– právní, psychologické, aj.</a:t>
            </a:r>
          </a:p>
          <a:p>
            <a:pPr>
              <a:buClrTx/>
              <a:buFont typeface="Wingdings" pitchFamily="2" charset="2"/>
              <a:buChar char="§"/>
            </a:pP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Použité zdroje: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http://www.</a:t>
            </a:r>
            <a:r>
              <a:rPr lang="cs-CZ" sz="2000" dirty="0" err="1" smtClean="0">
                <a:solidFill>
                  <a:schemeClr val="bg1"/>
                </a:solidFill>
              </a:rPr>
              <a:t>mpsv.cz</a:t>
            </a:r>
            <a:r>
              <a:rPr lang="cs-CZ" sz="2000" dirty="0" smtClean="0">
                <a:solidFill>
                  <a:schemeClr val="bg1"/>
                </a:solidFill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</a:rPr>
              <a:t>ppropo.php</a:t>
            </a:r>
            <a:r>
              <a:rPr lang="cs-CZ" sz="2000" dirty="0" smtClean="0">
                <a:solidFill>
                  <a:schemeClr val="bg1"/>
                </a:solidFill>
              </a:rPr>
              <a:t>?ID=IPB052</a:t>
            </a:r>
          </a:p>
          <a:p>
            <a:pP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Vlastní tvorba autora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</a:rPr>
              <a:t>PÉČE O PRACOVNÍKY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57200" y="5589240"/>
            <a:ext cx="8229600" cy="865568"/>
          </a:xfrm>
          <a:prstGeom prst="rect">
            <a:avLst/>
          </a:prstGeom>
        </p:spPr>
        <p:txBody>
          <a:bodyPr/>
          <a:lstStyle/>
          <a:p>
            <a:pPr marL="448056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3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Autor: Ing. Andrea Modrovská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bg1"/>
                </a:solidFill>
                <a:effectLst/>
                <a:latin typeface="+mn-lt"/>
                <a:cs typeface="Calibri" pitchFamily="34" charset="0"/>
              </a:rPr>
              <a:t>Péče o zaměstnance</a:t>
            </a:r>
            <a:endParaRPr lang="cs-CZ" sz="3400" dirty="0">
              <a:solidFill>
                <a:schemeClr val="bg1"/>
              </a:solidFill>
              <a:effectLst/>
              <a:latin typeface="+mn-lt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Lze rozdělit </a:t>
            </a:r>
            <a:r>
              <a:rPr lang="cs-CZ" sz="2800" dirty="0" smtClean="0">
                <a:solidFill>
                  <a:schemeClr val="bg1"/>
                </a:solidFill>
              </a:rPr>
              <a:t>do 3 skupin:</a:t>
            </a:r>
          </a:p>
          <a:p>
            <a:pPr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 marL="578358" indent="-514350">
              <a:buClrTx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Povinná péče – daná zákony, předpisy, </a:t>
            </a:r>
          </a:p>
          <a:p>
            <a:pPr marL="578358" indent="-514350">
              <a:buClrTx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Smluvní péče – daná kolektivní smlouvou</a:t>
            </a:r>
          </a:p>
          <a:p>
            <a:pPr marL="578358" indent="-514350">
              <a:buClrTx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Dobrovolná péče – nad rámec, navíc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ffectLst/>
              </a:rPr>
              <a:t>Zákonná péče o zaměstnance zahrnuje:</a:t>
            </a:r>
            <a:endParaRPr lang="cs-CZ" sz="36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endParaRPr lang="cs-CZ" dirty="0" smtClean="0"/>
          </a:p>
          <a:p>
            <a:pPr marL="578358" indent="-514350" algn="just">
              <a:buClrTx/>
              <a:buFont typeface="+mj-lt"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pracovní podmínky zaměstnanců</a:t>
            </a:r>
          </a:p>
          <a:p>
            <a:pPr marL="578358" indent="-514350" algn="just">
              <a:buClrTx/>
              <a:buFont typeface="+mj-lt"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odborný rozvoj zaměstnanců</a:t>
            </a:r>
          </a:p>
          <a:p>
            <a:pPr marL="578358" indent="-514350" algn="just">
              <a:buClrTx/>
              <a:buFont typeface="+mj-lt"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stravování zaměstnanců</a:t>
            </a:r>
          </a:p>
          <a:p>
            <a:pPr marL="578358" indent="-514350">
              <a:buClrTx/>
              <a:buFont typeface="+mj-lt"/>
              <a:buAutoNum type="arabicPeriod"/>
            </a:pPr>
            <a:r>
              <a:rPr lang="cs-CZ" sz="2800" dirty="0" smtClean="0">
                <a:solidFill>
                  <a:schemeClr val="bg1"/>
                </a:solidFill>
              </a:rPr>
              <a:t>zvláštní pracovní podmínky některých zaměstnanců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bg1"/>
                </a:solidFill>
              </a:rPr>
              <a:t>1. Pracovní podmínky zaměstnanců</a:t>
            </a:r>
            <a:endParaRPr lang="cs-CZ" sz="3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Zaměstnavatel je povinen vytvářet pracovní podmínky, které umožňují bezpečný výkon práce</a:t>
            </a:r>
          </a:p>
          <a:p>
            <a:pPr algn="just">
              <a:buClrTx/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Nejdůležitější jsou:</a:t>
            </a:r>
          </a:p>
          <a:p>
            <a:pPr lvl="1" algn="just">
              <a:buClrTx/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	- pracovní doba a pracovní režim</a:t>
            </a:r>
          </a:p>
          <a:p>
            <a:pPr lvl="1" algn="just">
              <a:buClrTx/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	- pracovní prostředí</a:t>
            </a:r>
          </a:p>
          <a:p>
            <a:pPr lvl="1" algn="just">
              <a:buClrTx/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	- bezpečnost práce</a:t>
            </a:r>
          </a:p>
          <a:p>
            <a:pPr lvl="1" algn="just">
              <a:buClrTx/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	</a:t>
            </a:r>
          </a:p>
          <a:p>
            <a:pPr lvl="1" algn="just">
              <a:buClrTx/>
              <a:buNone/>
            </a:pPr>
            <a:r>
              <a:rPr lang="cs-CZ" sz="2200" dirty="0" smtClean="0">
                <a:solidFill>
                  <a:schemeClr val="bg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bg1"/>
                </a:solidFill>
                <a:effectLst/>
              </a:rPr>
              <a:t>Pracovní doba a pracovní režim</a:t>
            </a:r>
            <a:endParaRPr lang="cs-CZ" sz="340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625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4500" dirty="0" smtClean="0">
                <a:solidFill>
                  <a:schemeClr val="bg1"/>
                </a:solidFill>
              </a:rPr>
              <a:t>zahrnuje čas práce i volný čas, odráží se v    životní úrovni člověka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4500" dirty="0" smtClean="0">
                <a:solidFill>
                  <a:schemeClr val="bg1"/>
                </a:solidFill>
              </a:rPr>
              <a:t>ovlivňuje uspokojování i mimopracovních potřeb a zdraví</a:t>
            </a:r>
          </a:p>
          <a:p>
            <a:pPr>
              <a:buClrTx/>
              <a:buNone/>
            </a:pPr>
            <a:endParaRPr lang="cs-CZ" sz="45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4500" dirty="0" smtClean="0">
                <a:solidFill>
                  <a:schemeClr val="bg1"/>
                </a:solidFill>
              </a:rPr>
              <a:t>Patří zde:</a:t>
            </a:r>
          </a:p>
          <a:p>
            <a:pPr>
              <a:buClrTx/>
              <a:buNone/>
            </a:pPr>
            <a:r>
              <a:rPr lang="cs-CZ" sz="4500" dirty="0" smtClean="0">
                <a:solidFill>
                  <a:schemeClr val="bg1"/>
                </a:solidFill>
              </a:rPr>
              <a:t>		- délka pracovní doby a její rozvržení</a:t>
            </a:r>
          </a:p>
          <a:p>
            <a:pPr>
              <a:buClrTx/>
              <a:buNone/>
            </a:pPr>
            <a:r>
              <a:rPr lang="cs-CZ" sz="4500" dirty="0" smtClean="0">
                <a:solidFill>
                  <a:schemeClr val="bg1"/>
                </a:solidFill>
              </a:rPr>
              <a:t>		- délka přestávek v práci</a:t>
            </a:r>
          </a:p>
          <a:p>
            <a:pPr>
              <a:buClrTx/>
              <a:buNone/>
            </a:pPr>
            <a:r>
              <a:rPr lang="cs-CZ" sz="4500" dirty="0" smtClean="0">
                <a:solidFill>
                  <a:schemeClr val="bg1"/>
                </a:solidFill>
              </a:rPr>
              <a:t>		- intervaly mezi směnami</a:t>
            </a:r>
          </a:p>
          <a:p>
            <a:pPr>
              <a:buClrTx/>
              <a:buNone/>
            </a:pPr>
            <a:r>
              <a:rPr lang="cs-CZ" sz="4500" dirty="0" smtClean="0">
                <a:solidFill>
                  <a:schemeClr val="bg1"/>
                </a:solidFill>
              </a:rPr>
              <a:t>		- délka nepřetržitého odpočinku</a:t>
            </a:r>
          </a:p>
          <a:p>
            <a:pPr>
              <a:buClrTx/>
              <a:buNone/>
            </a:pPr>
            <a:r>
              <a:rPr lang="cs-CZ" sz="4500" dirty="0" smtClean="0">
                <a:solidFill>
                  <a:schemeClr val="bg1"/>
                </a:solidFill>
              </a:rPr>
              <a:t>		- práce v noci, o víkendech,o svátcích</a:t>
            </a:r>
          </a:p>
          <a:p>
            <a:pPr>
              <a:buClrTx/>
              <a:buNone/>
            </a:pPr>
            <a:endParaRPr lang="cs-CZ" sz="2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Pracovní prostředí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Jedná se o souhrn všech podmínek pro práci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Patří zde:</a:t>
            </a:r>
          </a:p>
          <a:p>
            <a:pPr>
              <a:buClrTx/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	- vhodné prostorové řešení pracoviště</a:t>
            </a:r>
          </a:p>
          <a:p>
            <a:pPr>
              <a:buClrTx/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	- osvětlení, hluk, teplota….</a:t>
            </a:r>
          </a:p>
          <a:p>
            <a:pPr>
              <a:buClrTx/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	- kontakt s ostatními spolupracovníky</a:t>
            </a:r>
          </a:p>
          <a:p>
            <a:pPr>
              <a:buClrTx/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	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ffectLst/>
              </a:rPr>
              <a:t>Bezpečnost práce</a:t>
            </a:r>
            <a:endParaRPr lang="cs-CZ" sz="3600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9512" y="1722437"/>
            <a:ext cx="432048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Zaměstnavatelé jsou povinni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Poskytovat ochranné pomůcky, oděv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Zajistit bezpečnost na pracovišti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Zajistit bezpečnost strojů a zařízení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Odstraňovat příčiny pracovních úrazů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Školení zaměstnanců v oblasti BOZP, aj.</a:t>
            </a:r>
          </a:p>
          <a:p>
            <a:pP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388424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Zaměstnanci jsou povinni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300" dirty="0" smtClean="0">
                <a:solidFill>
                  <a:schemeClr val="bg1"/>
                </a:solidFill>
              </a:rPr>
              <a:t>Dodržovat bezpečnostní předpisy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Používat ochranné pomůcky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Oznamovat nedostatky a závady,které ohrožují bezpečnost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Účastnit se školení, aj.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2. Odborný rozvoj zaměstnanců</a:t>
            </a:r>
            <a:r>
              <a:rPr lang="cs-CZ" sz="4400" dirty="0" smtClean="0">
                <a:solidFill>
                  <a:schemeClr val="bg1"/>
                </a:solidFill>
              </a:rPr>
              <a:t/>
            </a:r>
            <a:br>
              <a:rPr lang="cs-CZ" sz="4400" dirty="0" smtClean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203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Zahrnuje: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zaškolení a zaučení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odbornou praxi absolventů škol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prohlubování kvalifikace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zvyšování kvalifikace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94</TotalTime>
  <Words>299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Talent</vt:lpstr>
      <vt:lpstr>Snímek 1</vt:lpstr>
      <vt:lpstr>PÉČE O PRACOVNÍKY</vt:lpstr>
      <vt:lpstr>Péče o zaměstnance</vt:lpstr>
      <vt:lpstr>Zákonná péče o zaměstnance zahrnuje:</vt:lpstr>
      <vt:lpstr>1. Pracovní podmínky zaměstnanců</vt:lpstr>
      <vt:lpstr>Pracovní doba a pracovní režim</vt:lpstr>
      <vt:lpstr>Pracovní prostředí</vt:lpstr>
      <vt:lpstr>Bezpečnost práce</vt:lpstr>
      <vt:lpstr>2. Odborný rozvoj zaměstnanců </vt:lpstr>
      <vt:lpstr>3. Stravování zaměstnanců </vt:lpstr>
      <vt:lpstr>4. Zvláštní pracovní podmínky některých zaměstnanců </vt:lpstr>
      <vt:lpstr>Smluvní a dobrovolná péče může zahrnovat: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31</cp:revision>
  <dcterms:created xsi:type="dcterms:W3CDTF">2012-03-29T11:19:47Z</dcterms:created>
  <dcterms:modified xsi:type="dcterms:W3CDTF">2012-04-27T08:39:06Z</dcterms:modified>
</cp:coreProperties>
</file>