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76672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611560" y="2276872"/>
            <a:ext cx="7848872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 školy: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Střední průmyslová škola, Ostrava - Vítkovice, 	příspěvková organizace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Autor: 	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Ing. Andrea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Modrovská</a:t>
            </a: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Datum: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	22. dubna 2012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cs-CZ" dirty="0" smtClean="0">
                <a:solidFill>
                  <a:schemeClr val="bg1"/>
                </a:solidFill>
                <a:cs typeface="Calibri" pitchFamily="34" charset="0"/>
              </a:rPr>
              <a:t>	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VY_32_INOVACE_7.3.15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Číslo projektu: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CZ.1.07/1.5.00/34.0125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Téma:  		Písemnosti při uzavírání pracovněprávních vztahů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Anotace: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Učební materiál poskytuje studentům ucelenou představu o písemnostech, které se uzavírají v rámci pracovněprávních vztahů. Navazuje a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doplňuje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teoretickou část tohoto tématu.</a:t>
            </a:r>
            <a:endParaRPr lang="cs-CZ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241626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</a:rPr>
              <a:t>PÍSEMNOSTI PŘI UZAVÍRÁNÍ PRACOVNĚPRÁVNÍCH VZTAHŮ</a:t>
            </a:r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793560"/>
          </a:xfrm>
        </p:spPr>
        <p:txBody>
          <a:bodyPr/>
          <a:lstStyle/>
          <a:p>
            <a:pPr algn="r">
              <a:buNone/>
            </a:pPr>
            <a:r>
              <a:rPr lang="cs-CZ" dirty="0" smtClean="0">
                <a:solidFill>
                  <a:schemeClr val="bg1"/>
                </a:solidFill>
              </a:rPr>
              <a:t>Autor: Ing. Andrea </a:t>
            </a:r>
            <a:r>
              <a:rPr lang="cs-CZ" dirty="0" err="1" smtClean="0">
                <a:solidFill>
                  <a:schemeClr val="bg1"/>
                </a:solidFill>
              </a:rPr>
              <a:t>Modrovská</a:t>
            </a:r>
            <a:endParaRPr lang="cs-CZ" dirty="0" smtClean="0">
              <a:solidFill>
                <a:schemeClr val="bg1"/>
              </a:solidFill>
            </a:endParaRPr>
          </a:p>
          <a:p>
            <a:pPr algn="r">
              <a:buNone/>
            </a:pP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dirty="0" smtClean="0">
                <a:solidFill>
                  <a:schemeClr val="bg1"/>
                </a:solidFill>
              </a:rPr>
              <a:t>Písemnosti</a:t>
            </a:r>
            <a:endParaRPr lang="cs-CZ" sz="3800" b="1" dirty="0">
              <a:solidFill>
                <a:schemeClr val="bg1"/>
              </a:solidFill>
            </a:endParaRPr>
          </a:p>
        </p:txBody>
      </p:sp>
      <p:cxnSp>
        <p:nvCxnSpPr>
          <p:cNvPr id="4" name="Přímá spojovací šipka 3"/>
          <p:cNvCxnSpPr/>
          <p:nvPr/>
        </p:nvCxnSpPr>
        <p:spPr>
          <a:xfrm flipH="1">
            <a:off x="2195736" y="1772816"/>
            <a:ext cx="1656184" cy="100811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5436096" y="1700808"/>
            <a:ext cx="1584176" cy="129614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644008" y="1700808"/>
            <a:ext cx="0" cy="129614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67544" y="3501008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Pracovní  smlouva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03848" y="3356992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Dohoda o provedení práce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156176" y="342900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Dohoda o pracovní činnosti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99592" y="5085184"/>
            <a:ext cx="7560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i="1" dirty="0" smtClean="0">
                <a:solidFill>
                  <a:schemeClr val="bg1"/>
                </a:solidFill>
              </a:rPr>
              <a:t>Platnou právní normou je Zákon č. 262/2006 Sb., zákoník práce </a:t>
            </a:r>
            <a:endParaRPr lang="cs-CZ" sz="22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/>
          </a:bodyPr>
          <a:lstStyle/>
          <a:p>
            <a:pPr algn="ctr"/>
            <a:r>
              <a:rPr lang="cs-CZ" sz="3800" b="1" dirty="0" smtClean="0">
                <a:solidFill>
                  <a:schemeClr val="bg1"/>
                </a:solidFill>
              </a:rPr>
              <a:t>Pracovní smlouva</a:t>
            </a:r>
            <a:endParaRPr lang="cs-CZ" sz="38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		Pracovní poměr vzniká uzavřením pracovní smlouvy</a:t>
            </a:r>
            <a:endParaRPr lang="cs-CZ" sz="2800" b="1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šipka 4"/>
          <p:cNvCxnSpPr/>
          <p:nvPr/>
        </p:nvCxnSpPr>
        <p:spPr>
          <a:xfrm flipH="1">
            <a:off x="2339752" y="2420888"/>
            <a:ext cx="1944216" cy="115212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4860032" y="2420888"/>
            <a:ext cx="1656184" cy="1224136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611560" y="386104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solidFill>
                  <a:schemeClr val="bg1"/>
                </a:solidFill>
              </a:rPr>
              <a:t>Podstatné náležitosti</a:t>
            </a:r>
          </a:p>
          <a:p>
            <a:pPr algn="ctr"/>
            <a:r>
              <a:rPr lang="cs-CZ" sz="1600" dirty="0" smtClean="0">
                <a:solidFill>
                  <a:schemeClr val="bg1"/>
                </a:solidFill>
              </a:rPr>
              <a:t>Nezbytné pro platnost smlouvy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860032" y="3861048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chemeClr val="bg1"/>
                </a:solidFill>
              </a:rPr>
              <a:t>Nepodstatné náležitosti</a:t>
            </a:r>
          </a:p>
          <a:p>
            <a:pPr algn="ctr"/>
            <a:r>
              <a:rPr lang="cs-CZ" sz="1600" dirty="0" smtClean="0">
                <a:solidFill>
                  <a:schemeClr val="bg1"/>
                </a:solidFill>
              </a:rPr>
              <a:t>   Ve smlouvě být mohou, ale nemusí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267744" y="5373216"/>
            <a:ext cx="4896544" cy="108012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Vždy písemnou formou!!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+mn-lt"/>
                <a:cs typeface="Calibri" pitchFamily="34" charset="0"/>
              </a:rPr>
              <a:t>Podstatné náležitosti pracovní smlouvy</a:t>
            </a:r>
            <a:endParaRPr lang="cs-CZ" sz="3200" b="1" dirty="0">
              <a:solidFill>
                <a:schemeClr val="bg1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1992"/>
          </a:xfrm>
        </p:spPr>
        <p:txBody>
          <a:bodyPr/>
          <a:lstStyle/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solidFill>
                  <a:schemeClr val="bg1"/>
                </a:solidFill>
              </a:rPr>
              <a:t>Druh práce</a:t>
            </a:r>
          </a:p>
          <a:p>
            <a:pPr>
              <a:buClrTx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solidFill>
                  <a:schemeClr val="bg1"/>
                </a:solidFill>
              </a:rPr>
              <a:t>Místo výkonu práce</a:t>
            </a:r>
          </a:p>
          <a:p>
            <a:pPr>
              <a:buClrTx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solidFill>
                  <a:schemeClr val="bg1"/>
                </a:solidFill>
              </a:rPr>
              <a:t>Den nástupu do práce</a:t>
            </a:r>
          </a:p>
          <a:p>
            <a:pPr>
              <a:buClrTx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algn="ctr">
              <a:buClrTx/>
              <a:buNone/>
            </a:pPr>
            <a:r>
              <a:rPr lang="cs-CZ" sz="2400" b="1" dirty="0" smtClean="0">
                <a:solidFill>
                  <a:schemeClr val="bg1"/>
                </a:solidFill>
              </a:rPr>
              <a:t>tyto náležitosti neobsahuje, je neplatná!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115616" y="4797152"/>
            <a:ext cx="7272808" cy="151216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cs typeface="Calibri" pitchFamily="34" charset="0"/>
              </a:rPr>
              <a:t>Pokud tyto náležitosti neobsahuje, </a:t>
            </a:r>
          </a:p>
          <a:p>
            <a:pPr algn="ctr"/>
            <a:r>
              <a:rPr lang="cs-CZ" sz="2800" b="1" dirty="0" smtClean="0">
                <a:solidFill>
                  <a:schemeClr val="bg1"/>
                </a:solidFill>
                <a:cs typeface="Calibri" pitchFamily="34" charset="0"/>
              </a:rPr>
              <a:t>je neplatná. </a:t>
            </a:r>
            <a:endParaRPr lang="cs-CZ" sz="2800" b="1" dirty="0">
              <a:solidFill>
                <a:schemeClr val="bg1"/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712968" cy="139903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+mn-lt"/>
                <a:cs typeface="Calibri" pitchFamily="34" charset="0"/>
              </a:rPr>
              <a:t>Nepodstatné náležitosti pracovní smlouvy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rmAutofit fontScale="92500" lnSpcReduction="20000"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  <a:cs typeface="Calibri" pitchFamily="34" charset="0"/>
              </a:rPr>
              <a:t>Identifikace zaměstnance a zaměstnavatele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  <a:cs typeface="Calibri" pitchFamily="34" charset="0"/>
              </a:rPr>
              <a:t>Trvání pracovního poměru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  <a:cs typeface="Calibri" pitchFamily="34" charset="0"/>
              </a:rPr>
              <a:t>Zkušební doba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  <a:cs typeface="Calibri" pitchFamily="34" charset="0"/>
              </a:rPr>
              <a:t>Pracovní doba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  <a:cs typeface="Calibri" pitchFamily="34" charset="0"/>
              </a:rPr>
              <a:t>Výše mzdy, splatnost  a výplata mzdy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  <a:cs typeface="Calibri" pitchFamily="34" charset="0"/>
              </a:rPr>
              <a:t>Způsob odměňování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  <a:cs typeface="Calibri" pitchFamily="34" charset="0"/>
              </a:rPr>
              <a:t>Dovolená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  <a:cs typeface="Calibri" pitchFamily="34" charset="0"/>
              </a:rPr>
              <a:t>Povinnosti zaměstnance a zaměstnavatele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  <a:cs typeface="Calibri" pitchFamily="34" charset="0"/>
              </a:rPr>
              <a:t>Údaj o výpovědních dobách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  <a:cs typeface="Calibri" pitchFamily="34" charset="0"/>
              </a:rPr>
              <a:t>aj.</a:t>
            </a:r>
          </a:p>
          <a:p>
            <a:pPr algn="ctr">
              <a:buClrTx/>
              <a:buNone/>
            </a:pPr>
            <a:r>
              <a:rPr lang="cs-CZ" sz="2000" i="1" dirty="0" smtClean="0">
                <a:solidFill>
                  <a:schemeClr val="bg1"/>
                </a:solidFill>
                <a:cs typeface="Calibri" pitchFamily="34" charset="0"/>
              </a:rPr>
              <a:t>	</a:t>
            </a:r>
          </a:p>
          <a:p>
            <a:pPr algn="ctr">
              <a:buClrTx/>
              <a:buNone/>
            </a:pPr>
            <a:endParaRPr lang="cs-CZ" sz="2000" i="1" dirty="0" smtClean="0">
              <a:solidFill>
                <a:schemeClr val="bg1"/>
              </a:solidFill>
              <a:cs typeface="Calibri" pitchFamily="34" charset="0"/>
            </a:endParaRPr>
          </a:p>
          <a:p>
            <a:pPr algn="ctr">
              <a:buClrTx/>
              <a:buNone/>
            </a:pPr>
            <a:r>
              <a:rPr lang="cs-CZ" sz="2000" i="1" dirty="0" smtClean="0">
                <a:solidFill>
                  <a:schemeClr val="bg1"/>
                </a:solidFill>
                <a:cs typeface="Calibri" pitchFamily="34" charset="0"/>
              </a:rPr>
              <a:t>Tyto náležitosti musí být sjednány písemně, ale nemusejí být uvedeny přímo v pracovní smlouvě.</a:t>
            </a:r>
          </a:p>
          <a:p>
            <a:pPr>
              <a:buClrTx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Dohoda o provedení práce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Autofit/>
          </a:bodyPr>
          <a:lstStyle/>
          <a:p>
            <a:pPr algn="just"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Rozsah práce max. 300 hodin za kalendářní rok/</a:t>
            </a:r>
          </a:p>
          <a:p>
            <a:pPr algn="just">
              <a:buClrTx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u jednoho zaměstnavatele</a:t>
            </a:r>
          </a:p>
          <a:p>
            <a:pPr algn="just">
              <a:buClrTx/>
              <a:buNone/>
            </a:pPr>
            <a:endParaRPr lang="cs-CZ" sz="24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Písemná forma</a:t>
            </a:r>
          </a:p>
          <a:p>
            <a:pPr algn="just">
              <a:buClrTx/>
              <a:buNone/>
            </a:pPr>
            <a:endParaRPr lang="cs-CZ" sz="24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V dohodě musí být uvedena doba, na kterou se uzavírá</a:t>
            </a:r>
          </a:p>
          <a:p>
            <a:pPr algn="just">
              <a:buClrTx/>
              <a:buNone/>
            </a:pPr>
            <a:endParaRPr lang="cs-CZ" sz="24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Zaměstnanec odvádí daň z příjmu</a:t>
            </a:r>
          </a:p>
          <a:p>
            <a:pPr algn="just">
              <a:buClrTx/>
              <a:buNone/>
            </a:pPr>
            <a:endParaRPr lang="cs-CZ" sz="24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Při částce vyšší než10 000 Kč se odvádí také zdravotní a sociální pojištění 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Dohoda o pracovní činnosti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600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Rozsah práce do poloviny týdenní pracovní doby</a:t>
            </a:r>
          </a:p>
          <a:p>
            <a:pPr algn="just">
              <a:buClrTx/>
              <a:buNone/>
            </a:pPr>
            <a:endParaRPr lang="cs-CZ" sz="24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Písemná forma</a:t>
            </a:r>
          </a:p>
          <a:p>
            <a:pPr algn="just">
              <a:buClrTx/>
              <a:buNone/>
            </a:pPr>
            <a:endParaRPr lang="cs-CZ" sz="24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Vzniká povinnost uhradit daň z příjmu, zdravotní </a:t>
            </a:r>
          </a:p>
          <a:p>
            <a:pPr algn="just">
              <a:buClrTx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a sociální pojištění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smtClean="0">
                <a:solidFill>
                  <a:schemeClr val="bg1"/>
                </a:solidFill>
              </a:rPr>
              <a:t>Použité </a:t>
            </a:r>
            <a:r>
              <a:rPr lang="cs-CZ" sz="3600" smtClean="0">
                <a:solidFill>
                  <a:schemeClr val="bg1"/>
                </a:solidFill>
              </a:rPr>
              <a:t>zdroje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	</a:t>
            </a:r>
            <a:r>
              <a:rPr lang="cs-CZ" sz="2000" dirty="0" smtClean="0">
                <a:solidFill>
                  <a:schemeClr val="bg1"/>
                </a:solidFill>
              </a:rPr>
              <a:t>http://business.center.</a:t>
            </a:r>
            <a:r>
              <a:rPr lang="cs-CZ" sz="2000" dirty="0" err="1" smtClean="0">
                <a:solidFill>
                  <a:schemeClr val="bg1"/>
                </a:solidFill>
              </a:rPr>
              <a:t>cz</a:t>
            </a:r>
            <a:r>
              <a:rPr lang="cs-CZ" sz="2000" dirty="0" smtClean="0">
                <a:solidFill>
                  <a:schemeClr val="bg1"/>
                </a:solidFill>
              </a:rPr>
              <a:t>/business/</a:t>
            </a:r>
            <a:r>
              <a:rPr lang="cs-CZ" sz="2000" dirty="0" err="1" smtClean="0">
                <a:solidFill>
                  <a:schemeClr val="bg1"/>
                </a:solidFill>
              </a:rPr>
              <a:t>pravo</a:t>
            </a:r>
            <a:r>
              <a:rPr lang="cs-CZ" sz="2000" dirty="0" smtClean="0">
                <a:solidFill>
                  <a:schemeClr val="bg1"/>
                </a:solidFill>
              </a:rPr>
              <a:t>/</a:t>
            </a:r>
            <a:r>
              <a:rPr lang="cs-CZ" sz="2000" dirty="0" err="1" smtClean="0">
                <a:solidFill>
                  <a:schemeClr val="bg1"/>
                </a:solidFill>
              </a:rPr>
              <a:t>zakony</a:t>
            </a:r>
            <a:r>
              <a:rPr lang="cs-CZ" sz="2000" dirty="0" smtClean="0">
                <a:solidFill>
                  <a:schemeClr val="bg1"/>
                </a:solidFill>
              </a:rPr>
              <a:t>/</a:t>
            </a:r>
            <a:r>
              <a:rPr lang="cs-CZ" sz="2000" dirty="0" err="1" smtClean="0">
                <a:solidFill>
                  <a:schemeClr val="bg1"/>
                </a:solidFill>
              </a:rPr>
              <a:t>zakonik</a:t>
            </a:r>
            <a:r>
              <a:rPr lang="cs-CZ" sz="2000" dirty="0" smtClean="0">
                <a:solidFill>
                  <a:schemeClr val="bg1"/>
                </a:solidFill>
              </a:rPr>
              <a:t>-</a:t>
            </a:r>
            <a:r>
              <a:rPr lang="cs-CZ" sz="2000" dirty="0" err="1" smtClean="0">
                <a:solidFill>
                  <a:schemeClr val="bg1"/>
                </a:solidFill>
              </a:rPr>
              <a:t>prace</a:t>
            </a:r>
            <a:r>
              <a:rPr lang="cs-CZ" sz="2000" dirty="0" smtClean="0">
                <a:solidFill>
                  <a:schemeClr val="bg1"/>
                </a:solidFill>
              </a:rPr>
              <a:t>/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</a:t>
            </a:r>
            <a:r>
              <a:rPr lang="cs-CZ" sz="2000" dirty="0" smtClean="0">
                <a:solidFill>
                  <a:schemeClr val="bg1"/>
                </a:solidFill>
              </a:rPr>
              <a:t>Vlastní tvorba autora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Vlastní 1">
      <a:dk1>
        <a:sysClr val="windowText" lastClr="000000"/>
      </a:dk1>
      <a:lt1>
        <a:sysClr val="window" lastClr="FFFFFF"/>
      </a:lt1>
      <a:dk2>
        <a:srgbClr val="D8D8D8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157</TotalTime>
  <Words>167</Words>
  <Application>Microsoft Office PowerPoint</Application>
  <PresentationFormat>Předvádění na obrazovce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Talent</vt:lpstr>
      <vt:lpstr>Snímek 1</vt:lpstr>
      <vt:lpstr>PÍSEMNOSTI PŘI UZAVÍRÁNÍ PRACOVNĚPRÁVNÍCH VZTAHŮ</vt:lpstr>
      <vt:lpstr>Písemnosti</vt:lpstr>
      <vt:lpstr>Pracovní smlouva</vt:lpstr>
      <vt:lpstr>Podstatné náležitosti pracovní smlouvy</vt:lpstr>
      <vt:lpstr>Nepodstatné náležitosti pracovní smlouvy</vt:lpstr>
      <vt:lpstr>Dohoda o provedení práce</vt:lpstr>
      <vt:lpstr>Dohoda o pracovní činnosti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MOD</dc:creator>
  <cp:lastModifiedBy>MOD</cp:lastModifiedBy>
  <cp:revision>42</cp:revision>
  <dcterms:created xsi:type="dcterms:W3CDTF">2012-03-29T11:19:47Z</dcterms:created>
  <dcterms:modified xsi:type="dcterms:W3CDTF">2012-04-30T10:45:44Z</dcterms:modified>
</cp:coreProperties>
</file>