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65" r:id="rId5"/>
    <p:sldId id="266" r:id="rId6"/>
    <p:sldId id="267" r:id="rId7"/>
    <p:sldId id="268" r:id="rId8"/>
    <p:sldId id="259" r:id="rId9"/>
    <p:sldId id="260" r:id="rId10"/>
    <p:sldId id="261" r:id="rId11"/>
    <p:sldId id="262" r:id="rId12"/>
    <p:sldId id="263" r:id="rId13"/>
    <p:sldId id="264" r:id="rId14"/>
    <p:sldId id="270" r:id="rId15"/>
    <p:sldId id="271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/>
        </p:nvSpPr>
        <p:spPr>
          <a:xfrm>
            <a:off x="827584" y="2276872"/>
            <a:ext cx="7848872" cy="347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Název školy: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Střední průmyslová škola, Ostrava – Vítkovice,	příspěvková organizace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Autor: 	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Ing. Andrea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Modrovská</a:t>
            </a: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Datum: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	25. dubna 2012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Název: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	VY_32_INOVACE_7.3.13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Číslo projektu: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CZ.1.07/1.5.00/34.0125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Téma:  	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Hodnocení  a odměňování pracovníků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Anotace: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Hodnocení a odměňování pracovníků je rozsáhlá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důležitá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činnost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podniku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, proto je studentům představována jako jedna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z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nejzávažnějších personálních činností. Učební materiál přehledně poskytuje studentům ucelené informace z oblasti hodnocení a odměňování pracovníků.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Základní pojmy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/>
          </a:bodyPr>
          <a:lstStyle/>
          <a:p>
            <a:pPr lvl="0"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Hrubá mzda – </a:t>
            </a:r>
            <a:r>
              <a:rPr lang="cs-CZ" sz="2000" dirty="0" smtClean="0">
                <a:solidFill>
                  <a:schemeClr val="bg1"/>
                </a:solidFill>
              </a:rPr>
              <a:t>celkový výdělek zaměstnance</a:t>
            </a:r>
          </a:p>
          <a:p>
            <a:pPr lvl="0">
              <a:buClrTx/>
              <a:buFont typeface="Wingdings" pitchFamily="2" charset="2"/>
              <a:buChar char="§"/>
            </a:pPr>
            <a:endParaRPr lang="cs-CZ" sz="2000" b="1" dirty="0" smtClean="0">
              <a:solidFill>
                <a:schemeClr val="bg1"/>
              </a:solidFill>
            </a:endParaRPr>
          </a:p>
          <a:p>
            <a:pPr lvl="0"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Čistá mzda – </a:t>
            </a:r>
            <a:r>
              <a:rPr lang="cs-CZ" sz="2000" dirty="0" smtClean="0">
                <a:solidFill>
                  <a:schemeClr val="bg1"/>
                </a:solidFill>
              </a:rPr>
              <a:t>snížena o DPFO, ZP, SP, popř. jiné srážky</a:t>
            </a:r>
          </a:p>
          <a:p>
            <a:pPr lvl="0">
              <a:buClrTx/>
              <a:buFont typeface="Wingdings" pitchFamily="2" charset="2"/>
              <a:buChar char="§"/>
            </a:pPr>
            <a:endParaRPr lang="cs-CZ" sz="2000" b="1" dirty="0" smtClean="0">
              <a:solidFill>
                <a:schemeClr val="bg1"/>
              </a:solidFill>
            </a:endParaRPr>
          </a:p>
          <a:p>
            <a:pPr lvl="0"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Výše mzdy –</a:t>
            </a:r>
            <a:endParaRPr lang="cs-CZ" sz="2000" dirty="0" smtClean="0">
              <a:solidFill>
                <a:schemeClr val="bg1"/>
              </a:solidFill>
            </a:endParaRPr>
          </a:p>
          <a:p>
            <a:pPr lvl="0" algn="just"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</a:t>
            </a:r>
            <a:r>
              <a:rPr lang="cs-CZ" sz="2000" u="sng" dirty="0" smtClean="0">
                <a:solidFill>
                  <a:schemeClr val="bg1"/>
                </a:solidFill>
              </a:rPr>
              <a:t>Smluvní</a:t>
            </a:r>
            <a:r>
              <a:rPr lang="cs-CZ" sz="2000" dirty="0" smtClean="0">
                <a:solidFill>
                  <a:schemeClr val="bg1"/>
                </a:solidFill>
              </a:rPr>
              <a:t> – v soukromé sféře, výše závisí na dohodě mezi zaměstnavatelem a zaměstnancem</a:t>
            </a:r>
          </a:p>
          <a:p>
            <a:pPr lvl="0" algn="just"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</a:t>
            </a:r>
            <a:r>
              <a:rPr lang="cs-CZ" sz="2000" u="sng" dirty="0" smtClean="0">
                <a:solidFill>
                  <a:schemeClr val="bg1"/>
                </a:solidFill>
              </a:rPr>
              <a:t>Tarifní </a:t>
            </a:r>
            <a:r>
              <a:rPr lang="cs-CZ" sz="2000" dirty="0" smtClean="0">
                <a:solidFill>
                  <a:schemeClr val="bg1"/>
                </a:solidFill>
              </a:rPr>
              <a:t>– vychází z nařízení vlády o platových poměrech</a:t>
            </a:r>
          </a:p>
          <a:p>
            <a:pPr>
              <a:buNone/>
            </a:pPr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Složení mzdy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/>
          <a:lstStyle/>
          <a:p>
            <a:pPr algn="ctr">
              <a:buNone/>
            </a:pPr>
            <a:r>
              <a:rPr lang="cs-CZ" b="1" dirty="0" smtClean="0">
                <a:solidFill>
                  <a:schemeClr val="bg1"/>
                </a:solidFill>
              </a:rPr>
              <a:t>Hrubá mzda</a:t>
            </a:r>
            <a:endParaRPr lang="cs-CZ" b="1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šipka 4"/>
          <p:cNvCxnSpPr/>
          <p:nvPr/>
        </p:nvCxnSpPr>
        <p:spPr>
          <a:xfrm flipH="1">
            <a:off x="2267744" y="1988840"/>
            <a:ext cx="1584176" cy="576064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39552" y="2924944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Mzda za odpracovaný čas</a:t>
            </a:r>
            <a:endParaRPr lang="cs-CZ" sz="2000" b="1" dirty="0">
              <a:solidFill>
                <a:schemeClr val="bg1"/>
              </a:solidFill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 flipH="1">
            <a:off x="1187624" y="3356992"/>
            <a:ext cx="504056" cy="1008112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67544" y="46531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Základní mzda</a:t>
            </a:r>
            <a:endParaRPr lang="cs-CZ" b="1" dirty="0">
              <a:solidFill>
                <a:schemeClr val="bg1"/>
              </a:solidFill>
            </a:endParaRPr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2627784" y="3356992"/>
            <a:ext cx="648072" cy="936104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2771800" y="465313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Pobídkové složky</a:t>
            </a:r>
            <a:endParaRPr lang="cs-CZ" b="1" dirty="0">
              <a:solidFill>
                <a:schemeClr val="bg1"/>
              </a:solidFill>
            </a:endParaRPr>
          </a:p>
        </p:txBody>
      </p:sp>
      <p:cxnSp>
        <p:nvCxnSpPr>
          <p:cNvPr id="15" name="Přímá spojovací šipka 14"/>
          <p:cNvCxnSpPr/>
          <p:nvPr/>
        </p:nvCxnSpPr>
        <p:spPr>
          <a:xfrm>
            <a:off x="5220072" y="1988840"/>
            <a:ext cx="1224136" cy="79208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436096" y="2996952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</a:rPr>
              <a:t>Náhrada mzdy </a:t>
            </a:r>
          </a:p>
          <a:p>
            <a:pPr algn="ctr"/>
            <a:r>
              <a:rPr lang="cs-CZ" sz="2000" dirty="0" smtClean="0">
                <a:solidFill>
                  <a:schemeClr val="bg1"/>
                </a:solidFill>
              </a:rPr>
              <a:t>– tj. částka mzdy vyplácená za objektivně neodpracovaný čas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Základní mzda – formy mezd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lnSpcReduction="10000"/>
          </a:bodyPr>
          <a:lstStyle/>
          <a:p>
            <a:pPr>
              <a:buClrTx/>
              <a:buNone/>
            </a:pPr>
            <a:r>
              <a:rPr lang="cs-CZ" sz="2600" dirty="0" smtClean="0">
                <a:solidFill>
                  <a:schemeClr val="bg1"/>
                </a:solidFill>
              </a:rPr>
              <a:t>Je dána množstvím odvedené práce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b="1" dirty="0" smtClean="0">
                <a:solidFill>
                  <a:schemeClr val="bg1"/>
                </a:solidFill>
              </a:rPr>
              <a:t>Časová</a:t>
            </a:r>
            <a:r>
              <a:rPr lang="cs-CZ" sz="2600" dirty="0" smtClean="0">
                <a:solidFill>
                  <a:schemeClr val="bg1"/>
                </a:solidFill>
              </a:rPr>
              <a:t> – </a:t>
            </a:r>
            <a:r>
              <a:rPr lang="cs-CZ" sz="2000" dirty="0" smtClean="0">
                <a:solidFill>
                  <a:schemeClr val="bg1"/>
                </a:solidFill>
              </a:rPr>
              <a:t>hodinová, měsíční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b="1" dirty="0" smtClean="0">
                <a:solidFill>
                  <a:schemeClr val="bg1"/>
                </a:solidFill>
              </a:rPr>
              <a:t>Úkolová </a:t>
            </a:r>
            <a:r>
              <a:rPr lang="cs-CZ" sz="2600" dirty="0" smtClean="0">
                <a:solidFill>
                  <a:schemeClr val="bg1"/>
                </a:solidFill>
              </a:rPr>
              <a:t>– </a:t>
            </a:r>
            <a:r>
              <a:rPr lang="cs-CZ" sz="2000" dirty="0" smtClean="0">
                <a:solidFill>
                  <a:schemeClr val="bg1"/>
                </a:solidFill>
              </a:rPr>
              <a:t>za jednotku práce</a:t>
            </a:r>
            <a:endParaRPr lang="cs-CZ" sz="20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sz="2600" b="1" dirty="0" smtClean="0">
                <a:solidFill>
                  <a:schemeClr val="bg1"/>
                </a:solidFill>
              </a:rPr>
              <a:t>Podílová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 - mzda je zcela závislá na prodaném množství –  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	tzv.</a:t>
            </a:r>
            <a:r>
              <a:rPr lang="cs-CZ" sz="2000" i="1" dirty="0" smtClean="0">
                <a:solidFill>
                  <a:schemeClr val="bg1"/>
                </a:solidFill>
              </a:rPr>
              <a:t> přímá podílová mzda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- mzda je z části závislá na prodaném množství – 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	</a:t>
            </a:r>
            <a:r>
              <a:rPr lang="cs-CZ" sz="2000" i="1" dirty="0" smtClean="0">
                <a:solidFill>
                  <a:schemeClr val="bg1"/>
                </a:solidFill>
              </a:rPr>
              <a:t>tzv. garantovaný základ a k němu dostává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i="1" dirty="0" smtClean="0">
                <a:solidFill>
                  <a:schemeClr val="bg1"/>
                </a:solidFill>
              </a:rPr>
              <a:t>provizi za 	prodané množství</a:t>
            </a:r>
          </a:p>
          <a:p>
            <a:pPr>
              <a:buNone/>
            </a:pPr>
            <a:r>
              <a:rPr lang="cs-CZ" sz="36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	Dále existují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b="1" dirty="0" smtClean="0">
                <a:solidFill>
                  <a:schemeClr val="bg1"/>
                </a:solidFill>
              </a:rPr>
              <a:t>Mzdy za očekávané výsledky práce</a:t>
            </a:r>
            <a:endParaRPr lang="cs-CZ" sz="26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sz="2600" b="1" dirty="0" smtClean="0">
                <a:solidFill>
                  <a:schemeClr val="bg1"/>
                </a:solidFill>
              </a:rPr>
              <a:t>Dodatkové formy mezd = pobídkové formy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Pobídkové složky mzdy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2072"/>
          </a:xfrm>
        </p:spPr>
        <p:txBody>
          <a:bodyPr>
            <a:no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Prémie</a:t>
            </a:r>
            <a:r>
              <a:rPr lang="cs-CZ" sz="2000" dirty="0" smtClean="0">
                <a:solidFill>
                  <a:schemeClr val="bg1"/>
                </a:solidFill>
              </a:rPr>
              <a:t> – periodicky se opakující za uplynulé období, závislé  na odvedeném výkonu</a:t>
            </a:r>
          </a:p>
          <a:p>
            <a:pPr algn="just"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	- existují jednorázové prémie (mimořádná odměna), která 	   je poskytnuta za mimořádný výkon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Osobní ohodnocení </a:t>
            </a:r>
            <a:r>
              <a:rPr lang="cs-CZ" sz="2000" dirty="0" smtClean="0">
                <a:solidFill>
                  <a:schemeClr val="bg1"/>
                </a:solidFill>
              </a:rPr>
              <a:t>(osobní příplatek) - k ohodnocení náročnosti práce  a dlouhodobě dosahovaných výsledků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 Odměňování zlepšovacích návrhů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Podíly na výsledcích hospodaření podniku</a:t>
            </a:r>
          </a:p>
          <a:p>
            <a:pPr algn="just">
              <a:buClrTx/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tj. podíl na zisku, podíl na výnosu (např</a:t>
            </a:r>
            <a:r>
              <a:rPr lang="cs-CZ" sz="2000" dirty="0" smtClean="0">
                <a:solidFill>
                  <a:schemeClr val="bg1"/>
                </a:solidFill>
              </a:rPr>
              <a:t>. obratu</a:t>
            </a:r>
            <a:r>
              <a:rPr lang="cs-CZ" sz="2000" dirty="0" smtClean="0">
                <a:solidFill>
                  <a:schemeClr val="bg1"/>
                </a:solidFill>
              </a:rPr>
              <a:t>), podíl na výkonu (např. objem výroby, úspora nákladů, aj.)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Zaměstnanecké akcie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aj. příplatky -  povinné </a:t>
            </a:r>
            <a:r>
              <a:rPr lang="cs-CZ" sz="2000" dirty="0" smtClean="0">
                <a:solidFill>
                  <a:schemeClr val="bg1"/>
                </a:solidFill>
              </a:rPr>
              <a:t>(např. práce přesčas, v noci, v sobotu 		     a neděli)</a:t>
            </a:r>
          </a:p>
          <a:p>
            <a:pPr>
              <a:buClrTx/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		</a:t>
            </a:r>
            <a:r>
              <a:rPr lang="cs-CZ" sz="2000" b="1" dirty="0" smtClean="0">
                <a:solidFill>
                  <a:schemeClr val="bg1"/>
                </a:solidFill>
              </a:rPr>
              <a:t>     nepovinné </a:t>
            </a:r>
            <a:r>
              <a:rPr lang="cs-CZ" sz="2000" dirty="0" smtClean="0">
                <a:solidFill>
                  <a:schemeClr val="bg1"/>
                </a:solidFill>
              </a:rPr>
              <a:t>– příplatky na oděv, dopravu, 			     ubytování , příspěvek na dovolenou, apod.</a:t>
            </a:r>
          </a:p>
          <a:p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Náhrada mzdy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dirty="0" smtClean="0">
                <a:solidFill>
                  <a:schemeClr val="bg1"/>
                </a:solidFill>
              </a:rPr>
              <a:t>	Vyplácí se v případě, že zaměstnanec nepracoval, avšak má na mzdu nárok.</a:t>
            </a:r>
          </a:p>
          <a:p>
            <a:pPr algn="just">
              <a:buNone/>
            </a:pPr>
            <a:r>
              <a:rPr lang="cs-CZ" sz="2600" b="1" dirty="0" smtClean="0">
                <a:solidFill>
                  <a:schemeClr val="bg1"/>
                </a:solidFill>
              </a:rPr>
              <a:t>	Důvody:</a:t>
            </a:r>
            <a:endParaRPr lang="cs-CZ" sz="2600" b="1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šipka 4"/>
          <p:cNvCxnSpPr/>
          <p:nvPr/>
        </p:nvCxnSpPr>
        <p:spPr>
          <a:xfrm flipH="1">
            <a:off x="1475656" y="2852936"/>
            <a:ext cx="504056" cy="864096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2627784" y="2636912"/>
            <a:ext cx="1800200" cy="36004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0" y="3933056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</a:rPr>
              <a:t>Zákonné</a:t>
            </a:r>
          </a:p>
          <a:p>
            <a:pPr algn="ctr"/>
            <a:r>
              <a:rPr lang="cs-CZ" sz="2000" dirty="0" smtClean="0">
                <a:solidFill>
                  <a:schemeClr val="bg1"/>
                </a:solidFill>
              </a:rPr>
              <a:t>- náhrada mzdy za dovolenou, za svátek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860032" y="2780928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Překážky v práci z důvodu:</a:t>
            </a:r>
          </a:p>
        </p:txBody>
      </p:sp>
      <p:cxnSp>
        <p:nvCxnSpPr>
          <p:cNvPr id="12" name="Přímá spojovací šipka 11"/>
          <p:cNvCxnSpPr/>
          <p:nvPr/>
        </p:nvCxnSpPr>
        <p:spPr>
          <a:xfrm flipH="1">
            <a:off x="5076056" y="3212976"/>
            <a:ext cx="936104" cy="72008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2771800" y="4005064"/>
            <a:ext cx="302433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</a:rPr>
              <a:t>Ze strany zaměstnance</a:t>
            </a:r>
          </a:p>
          <a:p>
            <a:pPr algn="ctr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 obecného zájmu, tj.   výkon veřejné funkce, svědectví u soudu,aj.</a:t>
            </a:r>
          </a:p>
          <a:p>
            <a:pPr algn="ctr"/>
            <a:endParaRPr lang="cs-CZ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 osobní překážky, tj. studium</a:t>
            </a:r>
          </a:p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724128" y="4005064"/>
            <a:ext cx="3419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</a:rPr>
              <a:t>Ze strany zaměstnavatele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- tj. prostoje v důsledku výpadků, živelné události, aj.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8" name="Přímá spojovací šipka 17"/>
          <p:cNvCxnSpPr>
            <a:stCxn id="9" idx="2"/>
          </p:cNvCxnSpPr>
          <p:nvPr/>
        </p:nvCxnSpPr>
        <p:spPr>
          <a:xfrm>
            <a:off x="6696236" y="3181038"/>
            <a:ext cx="612068" cy="75201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Výpočet mzdy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bg1"/>
                </a:solidFill>
              </a:rPr>
              <a:t>				ČISTÁ MZDA = </a:t>
            </a:r>
          </a:p>
          <a:p>
            <a:pPr>
              <a:buNone/>
            </a:pPr>
            <a:endParaRPr lang="cs-CZ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Hrubá </a:t>
            </a:r>
            <a:r>
              <a:rPr lang="cs-CZ" b="1" dirty="0" smtClean="0">
                <a:solidFill>
                  <a:schemeClr val="bg1"/>
                </a:solidFill>
              </a:rPr>
              <a:t>mzda – zdravotní pojištění – sociální pojištění – daň z příjmu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Použité zdroje: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>
                <a:solidFill>
                  <a:schemeClr val="bg1"/>
                </a:solidFill>
              </a:rPr>
              <a:t>	KOUBEK, Josef. </a:t>
            </a:r>
            <a:r>
              <a:rPr lang="cs-CZ" sz="1800" i="1" dirty="0" smtClean="0">
                <a:solidFill>
                  <a:schemeClr val="bg1"/>
                </a:solidFill>
              </a:rPr>
              <a:t>Řízení lidských zdrojů. </a:t>
            </a:r>
            <a:r>
              <a:rPr lang="cs-CZ" sz="1800" dirty="0" smtClean="0">
                <a:solidFill>
                  <a:schemeClr val="bg1"/>
                </a:solidFill>
              </a:rPr>
              <a:t>2. </a:t>
            </a:r>
            <a:r>
              <a:rPr lang="cs-CZ" sz="1800" dirty="0" err="1" smtClean="0">
                <a:solidFill>
                  <a:schemeClr val="bg1"/>
                </a:solidFill>
              </a:rPr>
              <a:t>vyd</a:t>
            </a:r>
            <a:r>
              <a:rPr lang="cs-CZ" sz="1800" dirty="0" smtClean="0">
                <a:solidFill>
                  <a:schemeClr val="bg1"/>
                </a:solidFill>
              </a:rPr>
              <a:t>.  Praha: </a:t>
            </a:r>
            <a:r>
              <a:rPr lang="cs-CZ" sz="1800" dirty="0" err="1" smtClean="0">
                <a:solidFill>
                  <a:schemeClr val="bg1"/>
                </a:solidFill>
              </a:rPr>
              <a:t>MANAGeMENT</a:t>
            </a:r>
            <a:r>
              <a:rPr lang="cs-CZ" sz="1800" dirty="0" smtClean="0">
                <a:solidFill>
                  <a:schemeClr val="bg1"/>
                </a:solidFill>
              </a:rPr>
              <a:t> PRESS</a:t>
            </a:r>
            <a:r>
              <a:rPr lang="cs-CZ" sz="1800" smtClean="0">
                <a:solidFill>
                  <a:schemeClr val="bg1"/>
                </a:solidFill>
              </a:rPr>
              <a:t>, a.s. 1997</a:t>
            </a:r>
            <a:r>
              <a:rPr lang="cs-CZ" sz="1800" dirty="0" smtClean="0">
                <a:solidFill>
                  <a:schemeClr val="bg1"/>
                </a:solidFill>
              </a:rPr>
              <a:t>. ISBN80-85943-51-4. Kapitola 7., str. 166 a kap. 10, str. 236, 243.</a:t>
            </a:r>
          </a:p>
          <a:p>
            <a:pPr>
              <a:buNone/>
            </a:pPr>
            <a:r>
              <a:rPr lang="cs-CZ" sz="1800" dirty="0" smtClean="0">
                <a:solidFill>
                  <a:schemeClr val="bg1"/>
                </a:solidFill>
              </a:rPr>
              <a:t>	Vlastní tvorba autora</a:t>
            </a:r>
          </a:p>
          <a:p>
            <a:pPr>
              <a:buNone/>
            </a:pPr>
            <a:endParaRPr lang="cs-CZ" sz="1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sz="1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sz="1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sz="1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601666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 </a:t>
            </a:r>
            <a:b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ODMĚŇOVÁNÍ PRACOVNÍKŮ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339752" y="5589240"/>
            <a:ext cx="61206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cs-CZ" sz="3000" dirty="0" smtClean="0">
                <a:solidFill>
                  <a:schemeClr val="bg1"/>
                </a:solidFill>
              </a:rPr>
              <a:t>Autor: Ing. Andrea </a:t>
            </a:r>
            <a:r>
              <a:rPr lang="cs-CZ" sz="3000" dirty="0" err="1" smtClean="0">
                <a:solidFill>
                  <a:schemeClr val="bg1"/>
                </a:solidFill>
              </a:rPr>
              <a:t>Modrovská</a:t>
            </a:r>
            <a:endParaRPr lang="cs-CZ" sz="3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Hodnocení pracovníků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dirty="0" smtClean="0">
                <a:solidFill>
                  <a:schemeClr val="bg1"/>
                </a:solidFill>
              </a:rPr>
              <a:t>	</a:t>
            </a:r>
            <a:r>
              <a:rPr lang="cs-CZ" sz="2600" b="1" dirty="0" smtClean="0">
                <a:solidFill>
                  <a:schemeClr val="bg1"/>
                </a:solidFill>
              </a:rPr>
              <a:t>Personální </a:t>
            </a:r>
            <a:r>
              <a:rPr lang="cs-CZ" sz="2600" b="1" dirty="0" smtClean="0">
                <a:solidFill>
                  <a:schemeClr val="bg1"/>
                </a:solidFill>
              </a:rPr>
              <a:t>činnost, která se zabývá: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Zjišťováním toho, jak pracovník vykonává svou práci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Sdělováním výsledků pracovníkům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Hledáním způsobu zlepšení</a:t>
            </a:r>
          </a:p>
          <a:p>
            <a:pPr>
              <a:buClrTx/>
              <a:buNone/>
            </a:pPr>
            <a:endParaRPr lang="cs-CZ" sz="2600" dirty="0" smtClean="0">
              <a:solidFill>
                <a:schemeClr val="bg1"/>
              </a:solidFill>
            </a:endParaRPr>
          </a:p>
          <a:p>
            <a:pPr marL="484632">
              <a:spcBef>
                <a:spcPct val="0"/>
              </a:spcBef>
              <a:buClrTx/>
              <a:buNone/>
            </a:pPr>
            <a:r>
              <a:rPr lang="cs-CZ" sz="36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	</a:t>
            </a:r>
            <a:r>
              <a:rPr lang="cs-CZ" sz="35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Způsoby hodnocení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Formální – </a:t>
            </a:r>
            <a:r>
              <a:rPr lang="cs-CZ" sz="2000" dirty="0" smtClean="0">
                <a:solidFill>
                  <a:schemeClr val="bg1"/>
                </a:solidFill>
              </a:rPr>
              <a:t>pravidelně, systematicky, výstupem jsou písemné podklady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Neformální </a:t>
            </a:r>
            <a:r>
              <a:rPr lang="cs-CZ" sz="2000" dirty="0" smtClean="0">
                <a:solidFill>
                  <a:schemeClr val="bg1"/>
                </a:solidFill>
              </a:rPr>
              <a:t>- průběžně, během vykonávání 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Úkolem hodnocení je: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Rozpoznat úroveň pracovního výkonu, silné </a:t>
            </a:r>
          </a:p>
          <a:p>
            <a:pPr algn="just">
              <a:buClrTx/>
              <a:buNone/>
            </a:pPr>
            <a:r>
              <a:rPr lang="cs-CZ" sz="2600" dirty="0" smtClean="0">
                <a:solidFill>
                  <a:schemeClr val="bg1"/>
                </a:solidFill>
              </a:rPr>
              <a:t>	a slabé stránky jednotlivce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Umožnit pracovníkovi zlepšit výkon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Motivovat pracovníky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Rozpoznat potenciál pracovního výkonu, pro efektivnější přidělování pracovních úkolů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Vytvořit podklady pro odměňování, pro rozmisťování pracovníků, pro plánování dalšího vzdělávání a rozvoje</a:t>
            </a:r>
          </a:p>
          <a:p>
            <a:pPr algn="just">
              <a:buClrTx/>
              <a:buFont typeface="Wingdings" pitchFamily="2" charset="2"/>
              <a:buChar char="§"/>
            </a:pPr>
            <a:endParaRPr lang="cs-CZ" sz="2600" dirty="0" smtClean="0">
              <a:solidFill>
                <a:schemeClr val="bg1"/>
              </a:solidFill>
            </a:endParaRPr>
          </a:p>
          <a:p>
            <a:pPr algn="just">
              <a:buClrTx/>
              <a:buFont typeface="Wingdings" pitchFamily="2" charset="2"/>
              <a:buChar char="§"/>
            </a:pPr>
            <a:endParaRPr lang="cs-CZ" sz="2600" dirty="0" smtClean="0">
              <a:solidFill>
                <a:schemeClr val="bg1"/>
              </a:solidFill>
            </a:endParaRPr>
          </a:p>
          <a:p>
            <a:pPr algn="just">
              <a:buClrTx/>
              <a:buFont typeface="Wingdings" pitchFamily="2" charset="2"/>
              <a:buChar char="§"/>
            </a:pPr>
            <a:endParaRPr lang="cs-CZ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Odměňování pracovníků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r>
              <a:rPr lang="cs-CZ" dirty="0" smtClean="0"/>
              <a:t> 	</a:t>
            </a:r>
            <a:r>
              <a:rPr lang="cs-CZ" sz="2600" dirty="0" smtClean="0">
                <a:solidFill>
                  <a:schemeClr val="bg1"/>
                </a:solidFill>
              </a:rPr>
              <a:t>Neznamená pouze mzdu/plat, popř. jiné formy peněžních odměn, jako kompenzaci za vykonanou práci.</a:t>
            </a:r>
          </a:p>
          <a:p>
            <a:pPr>
              <a:buClrTx/>
              <a:buNone/>
            </a:pPr>
            <a:r>
              <a:rPr lang="cs-CZ" sz="2600" dirty="0" smtClean="0">
                <a:solidFill>
                  <a:schemeClr val="bg1"/>
                </a:solidFill>
              </a:rPr>
              <a:t>	</a:t>
            </a:r>
            <a:r>
              <a:rPr lang="cs-CZ" sz="2600" b="1" dirty="0" smtClean="0">
                <a:solidFill>
                  <a:schemeClr val="bg1"/>
                </a:solidFill>
              </a:rPr>
              <a:t>Zahrnuje také: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Formální uznání </a:t>
            </a:r>
            <a:r>
              <a:rPr lang="cs-CZ" sz="2000" dirty="0" smtClean="0">
                <a:solidFill>
                  <a:schemeClr val="bg1"/>
                </a:solidFill>
              </a:rPr>
              <a:t>(pochvaly)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Zaměstnanecké výhody </a:t>
            </a:r>
            <a:r>
              <a:rPr lang="cs-CZ" sz="2000" dirty="0" smtClean="0">
                <a:solidFill>
                  <a:schemeClr val="bg1"/>
                </a:solidFill>
              </a:rPr>
              <a:t>(většinou nepeněžní) </a:t>
            </a:r>
            <a:r>
              <a:rPr lang="cs-CZ" sz="2600" dirty="0" smtClean="0">
                <a:solidFill>
                  <a:schemeClr val="bg1"/>
                </a:solidFill>
              </a:rPr>
              <a:t>nezávislé na výkonu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Jiné, tzv. netradiční odměny </a:t>
            </a:r>
            <a:r>
              <a:rPr lang="cs-CZ" sz="2000" dirty="0" smtClean="0">
                <a:solidFill>
                  <a:schemeClr val="bg1"/>
                </a:solidFill>
              </a:rPr>
              <a:t> - vybavení kanceláře, přidělení stroje, kancelář ve výhodné pozici, zařazení na určité pracoviště, aj.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4" name="Šipka dolů 3"/>
          <p:cNvSpPr/>
          <p:nvPr/>
        </p:nvSpPr>
        <p:spPr>
          <a:xfrm>
            <a:off x="4355976" y="5229200"/>
            <a:ext cx="1368152" cy="792088"/>
          </a:xfrm>
          <a:prstGeom prst="downArrow">
            <a:avLst/>
          </a:prstGeom>
          <a:solidFill>
            <a:schemeClr val="bg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779912" y="6093296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</a:rPr>
              <a:t>VNĚJŠÍ ODMĚNY</a:t>
            </a:r>
            <a:endParaRPr lang="cs-CZ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8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	VNITŘNÍ </a:t>
            </a:r>
            <a:r>
              <a:rPr lang="cs-CZ" sz="2800" b="1" dirty="0" smtClean="0">
                <a:solidFill>
                  <a:schemeClr val="bg1"/>
                </a:solidFill>
              </a:rPr>
              <a:t>ODMĚNY</a:t>
            </a:r>
          </a:p>
          <a:p>
            <a:pPr algn="just"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	</a:t>
            </a:r>
            <a:r>
              <a:rPr lang="cs-CZ" sz="2800" dirty="0" smtClean="0">
                <a:solidFill>
                  <a:schemeClr val="bg1"/>
                </a:solidFill>
              </a:rPr>
              <a:t>Nemají hmotnou povahu, souvisejí se spokojeností pracovníka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	Zahrnují: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Radost z práce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Pocit užitečnosti,úspěšnosti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Dosažení pracovních cílů, kariéry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Neformální uznání okolí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Dosažení postavení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aj.</a:t>
            </a:r>
          </a:p>
          <a:p>
            <a:pPr>
              <a:buClrTx/>
              <a:buNone/>
            </a:pPr>
            <a:endParaRPr lang="cs-CZ" sz="28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8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rmAutofit/>
          </a:bodyPr>
          <a:lstStyle/>
          <a:p>
            <a:r>
              <a:rPr lang="cs-CZ" sz="3000" dirty="0" smtClean="0">
                <a:solidFill>
                  <a:schemeClr val="bg1"/>
                </a:solidFill>
              </a:rPr>
              <a:t>Při odměňování by měly být brány v úvahu:</a:t>
            </a:r>
            <a:endParaRPr lang="cs-CZ" sz="30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59"/>
            <a:ext cx="4038600" cy="49796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bg1"/>
                </a:solidFill>
              </a:rPr>
              <a:t>Vklad pracovníka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Vzdělání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Kvalifikace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Dovednosti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Zkušenosti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Znalosti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Kontakty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Duševní schopnosti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Kondice, fyzická síla</a:t>
            </a:r>
          </a:p>
          <a:p>
            <a:pPr>
              <a:buNone/>
            </a:pPr>
            <a:endParaRPr lang="cs-CZ" sz="2600" b="1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1268761"/>
            <a:ext cx="4038600" cy="35283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500" b="1" dirty="0" smtClean="0">
                <a:solidFill>
                  <a:schemeClr val="bg1"/>
                </a:solidFill>
              </a:rPr>
              <a:t>Charakteristiky</a:t>
            </a:r>
          </a:p>
          <a:p>
            <a:pPr>
              <a:buNone/>
            </a:pPr>
            <a:r>
              <a:rPr lang="cs-CZ" sz="2500" b="1" dirty="0" smtClean="0">
                <a:solidFill>
                  <a:schemeClr val="bg1"/>
                </a:solidFill>
              </a:rPr>
              <a:t>pracovního procesu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Rozhodování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Odpovědnost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Tvořivost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Iniciativa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Bystrost,obratnost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přesnost, spolehlivost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Komunikace, kontrola, aj.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5445224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Výstupy                             zisk, výkon, produktivita, 					kvalita, aj.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2267744" y="5517232"/>
            <a:ext cx="1512168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Základní pojmy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Autofit/>
          </a:bodyPr>
          <a:lstStyle/>
          <a:p>
            <a:pPr lvl="0" algn="just"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Mzda - </a:t>
            </a:r>
            <a:r>
              <a:rPr lang="cs-CZ" sz="2000" dirty="0" smtClean="0">
                <a:solidFill>
                  <a:schemeClr val="bg1"/>
                </a:solidFill>
              </a:rPr>
              <a:t>v soukromé sféře, vychází ze Zákona o mzdě</a:t>
            </a:r>
          </a:p>
          <a:p>
            <a:pPr lvl="0" algn="just">
              <a:buClrTx/>
              <a:buNone/>
            </a:pPr>
            <a:endParaRPr lang="cs-CZ" sz="2000" dirty="0" smtClean="0">
              <a:solidFill>
                <a:schemeClr val="bg1"/>
              </a:solidFill>
            </a:endParaRPr>
          </a:p>
          <a:p>
            <a:pPr lvl="0" algn="just"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Plat </a:t>
            </a:r>
            <a:r>
              <a:rPr lang="cs-CZ" sz="2000" dirty="0" smtClean="0">
                <a:solidFill>
                  <a:schemeClr val="bg1"/>
                </a:solidFill>
              </a:rPr>
              <a:t>– v rozpočtové sféře, vychází ze Zákona o platu</a:t>
            </a:r>
          </a:p>
          <a:p>
            <a:pPr lvl="0" algn="just">
              <a:buClrTx/>
              <a:buNone/>
            </a:pPr>
            <a:endParaRPr lang="cs-CZ" sz="2000" dirty="0" smtClean="0">
              <a:solidFill>
                <a:schemeClr val="bg1"/>
              </a:solidFill>
            </a:endParaRPr>
          </a:p>
          <a:p>
            <a:pPr lvl="0" algn="just"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Mzda minimální - </a:t>
            </a:r>
            <a:r>
              <a:rPr lang="cs-CZ" sz="2000" dirty="0" smtClean="0">
                <a:solidFill>
                  <a:schemeClr val="bg1"/>
                </a:solidFill>
              </a:rPr>
              <a:t>mzda popř. plat nebo odměny z </a:t>
            </a:r>
            <a:r>
              <a:rPr lang="cs-CZ" sz="2000" dirty="0" smtClean="0">
                <a:solidFill>
                  <a:schemeClr val="bg1"/>
                </a:solidFill>
              </a:rPr>
              <a:t>dohod</a:t>
            </a:r>
            <a:endParaRPr lang="cs-CZ" sz="2000" dirty="0" smtClean="0">
              <a:solidFill>
                <a:schemeClr val="bg1"/>
              </a:solidFill>
            </a:endParaRPr>
          </a:p>
          <a:p>
            <a:pPr lvl="0" algn="just">
              <a:buClrTx/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</a:t>
            </a:r>
            <a:r>
              <a:rPr lang="cs-CZ" sz="2000" dirty="0" smtClean="0">
                <a:solidFill>
                  <a:schemeClr val="bg1"/>
                </a:solidFill>
              </a:rPr>
              <a:t>Do </a:t>
            </a:r>
            <a:r>
              <a:rPr lang="cs-CZ" sz="2000" dirty="0" smtClean="0">
                <a:solidFill>
                  <a:schemeClr val="bg1"/>
                </a:solidFill>
              </a:rPr>
              <a:t>minimální mzdy se nezahrnuje mzda za práci přesčas, příplatek za práci v sobotu a neděli, ve svátek, ve ztíženém prostředí, apod. </a:t>
            </a:r>
          </a:p>
          <a:p>
            <a:pPr lvl="0" algn="just">
              <a:buClrTx/>
              <a:buNone/>
            </a:pPr>
            <a:endParaRPr lang="cs-CZ" sz="2000" dirty="0" smtClean="0">
              <a:solidFill>
                <a:schemeClr val="bg1"/>
              </a:solidFill>
            </a:endParaRPr>
          </a:p>
          <a:p>
            <a:pPr lvl="0" algn="just"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Zaručená mzda </a:t>
            </a:r>
            <a:r>
              <a:rPr lang="cs-CZ" sz="2000" dirty="0" smtClean="0">
                <a:solidFill>
                  <a:schemeClr val="bg1"/>
                </a:solidFill>
              </a:rPr>
              <a:t>– mzda, plat, na kterou zaměstnanci vzniklo právo podle smlouvy, vnitřního předpisu, platového výměru, aj. Nesmí být nižší než je mzda minimální.</a:t>
            </a:r>
          </a:p>
          <a:p>
            <a:pPr algn="just">
              <a:buClrTx/>
              <a:buNone/>
            </a:pPr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Základní pojmy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/>
          </a:bodyPr>
          <a:lstStyle/>
          <a:p>
            <a:pPr lvl="0" algn="just"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Výplata mzdy – </a:t>
            </a:r>
            <a:r>
              <a:rPr lang="cs-CZ" sz="2000" dirty="0" smtClean="0">
                <a:solidFill>
                  <a:schemeClr val="bg1"/>
                </a:solidFill>
              </a:rPr>
              <a:t>v pracovní době, na pracovišti, pokud nebyla dohodnuta jiná doba a místo výplaty. V zákonných penězích, popř. v naturálních penězích.</a:t>
            </a:r>
          </a:p>
          <a:p>
            <a:pPr lvl="0" algn="just">
              <a:buClrTx/>
              <a:buFont typeface="Wingdings" pitchFamily="2" charset="2"/>
              <a:buChar char="§"/>
            </a:pPr>
            <a:endParaRPr lang="cs-CZ" sz="2000" dirty="0" smtClean="0">
              <a:solidFill>
                <a:schemeClr val="bg1"/>
              </a:solidFill>
            </a:endParaRPr>
          </a:p>
          <a:p>
            <a:pPr lvl="0" algn="just"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Při měsíčním vyúčtování mzdy je zaměstnavatel povinen vydat zaměstnanci písemný doklad §142 ZP  </a:t>
            </a:r>
            <a:r>
              <a:rPr lang="cs-CZ" sz="2000" b="1" dirty="0" smtClean="0">
                <a:solidFill>
                  <a:schemeClr val="bg1"/>
                </a:solidFill>
              </a:rPr>
              <a:t>(tzv. výplatní lístek), </a:t>
            </a:r>
            <a:r>
              <a:rPr lang="cs-CZ" sz="2000" dirty="0" smtClean="0">
                <a:solidFill>
                  <a:schemeClr val="bg1"/>
                </a:solidFill>
              </a:rPr>
              <a:t>který obsahuje údaje o složkách mzdy (platu)….</a:t>
            </a:r>
          </a:p>
          <a:p>
            <a:pPr lvl="0" algn="just">
              <a:buClrTx/>
              <a:buFont typeface="Wingdings" pitchFamily="2" charset="2"/>
              <a:buChar char="§"/>
            </a:pPr>
            <a:endParaRPr lang="cs-CZ" sz="2000" b="1" dirty="0" smtClean="0">
              <a:solidFill>
                <a:schemeClr val="bg1"/>
              </a:solidFill>
            </a:endParaRPr>
          </a:p>
          <a:p>
            <a:pPr lvl="0" algn="just"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Splatnost mzdy</a:t>
            </a:r>
            <a:r>
              <a:rPr lang="cs-CZ" sz="2000" dirty="0" smtClean="0">
                <a:solidFill>
                  <a:schemeClr val="bg1"/>
                </a:solidFill>
              </a:rPr>
              <a:t> - mzda (plat) je splatná po vykonání práce, nejpozději v kalendářním měsíci následujícím po měsíci, ve kterém vzniklo zaměstnanci právo na mzdu. </a:t>
            </a:r>
          </a:p>
          <a:p>
            <a:pPr lvl="0" algn="just">
              <a:buClrTx/>
              <a:buFont typeface="Wingdings" pitchFamily="2" charset="2"/>
              <a:buChar char="§"/>
            </a:pPr>
            <a:endParaRPr lang="cs-CZ" sz="2000" b="1" dirty="0" smtClean="0">
              <a:solidFill>
                <a:schemeClr val="bg1"/>
              </a:solidFill>
            </a:endParaRPr>
          </a:p>
          <a:p>
            <a:pPr lvl="0" algn="just">
              <a:buClrTx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Termín výplaty </a:t>
            </a:r>
            <a:r>
              <a:rPr lang="cs-CZ" sz="2000" dirty="0" smtClean="0">
                <a:solidFill>
                  <a:schemeClr val="bg1"/>
                </a:solidFill>
              </a:rPr>
              <a:t>– v pracovní smlouvě</a:t>
            </a:r>
          </a:p>
          <a:p>
            <a:pPr lvl="0" algn="just">
              <a:buClrTx/>
              <a:buFont typeface="Wingdings" pitchFamily="2" charset="2"/>
              <a:buChar char="§"/>
            </a:pPr>
            <a:endParaRPr lang="cs-CZ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Vlastní 1">
      <a:dk1>
        <a:sysClr val="windowText" lastClr="000000"/>
      </a:dk1>
      <a:lt1>
        <a:sysClr val="window" lastClr="FFFFFF"/>
      </a:lt1>
      <a:dk2>
        <a:srgbClr val="D8D8D8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123</TotalTime>
  <Words>241</Words>
  <Application>Microsoft Office PowerPoint</Application>
  <PresentationFormat>Předvádění na obrazovce (4:3)</PresentationFormat>
  <Paragraphs>142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Talent</vt:lpstr>
      <vt:lpstr>Snímek 1</vt:lpstr>
      <vt:lpstr> HODNOCENÍ  A ODMĚŇOVÁNÍ PRACOVNÍKŮ</vt:lpstr>
      <vt:lpstr>Hodnocení pracovníků</vt:lpstr>
      <vt:lpstr>Úkolem hodnocení je:</vt:lpstr>
      <vt:lpstr>Odměňování pracovníků</vt:lpstr>
      <vt:lpstr>Snímek 6</vt:lpstr>
      <vt:lpstr>Při odměňování by měly být brány v úvahu:</vt:lpstr>
      <vt:lpstr>Základní pojmy</vt:lpstr>
      <vt:lpstr>Základní pojmy </vt:lpstr>
      <vt:lpstr>Základní pojmy </vt:lpstr>
      <vt:lpstr>Složení mzdy</vt:lpstr>
      <vt:lpstr>Základní mzda – formy mezd</vt:lpstr>
      <vt:lpstr>Pobídkové složky mzdy</vt:lpstr>
      <vt:lpstr>Náhrada mzdy</vt:lpstr>
      <vt:lpstr>Výpočet mzdy</vt:lpstr>
      <vt:lpstr>Použité 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MOD</dc:creator>
  <cp:lastModifiedBy>MOD</cp:lastModifiedBy>
  <cp:revision>37</cp:revision>
  <dcterms:created xsi:type="dcterms:W3CDTF">2012-03-29T11:19:47Z</dcterms:created>
  <dcterms:modified xsi:type="dcterms:W3CDTF">2012-04-30T10:43:45Z</dcterms:modified>
</cp:coreProperties>
</file>