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5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A9DB94E-6060-47A3-A456-02C5C3878DFA}" type="datetimeFigureOut">
              <a:rPr lang="cs-CZ" smtClean="0"/>
              <a:pPr/>
              <a:t>30.4.2012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8F78426-6316-4898-9B72-7FB39C1042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Obdélník 18"/>
          <p:cNvSpPr/>
          <p:nvPr/>
        </p:nvSpPr>
        <p:spPr>
          <a:xfrm>
            <a:off x="467544" y="2060848"/>
            <a:ext cx="8064896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 školy: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Střední průmyslová škola, Ostrava - Vítkovice, 	příspěvková organizace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Autor: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Ing. Andrea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Modrovská</a:t>
            </a: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Datum: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1. dubna 2012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Název: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VY_32_INOVACE_7.3.1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Číslo projektu: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CZ.1.07/1.5.00/34.0125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Téma:  	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Znaky práce a získávání zaměstnání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cs-CZ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Anotace: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Studenti si s pomocí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výukového materiálu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zopakují, prohloubí a upevní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běžně používané pojmy z dané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oblasti. Cílem je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zapojit studenty k zamyšlení se nad daným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problémem a nasměrovat je způsobům hledání zaměstnání.</a:t>
            </a:r>
            <a:endParaRPr lang="cs-CZ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effectLst/>
              </a:rPr>
              <a:t>Příčiny nezaměstnanosti:</a:t>
            </a:r>
            <a:endParaRPr lang="cs-CZ" sz="4000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77500" lnSpcReduction="20000"/>
          </a:bodyPr>
          <a:lstStyle/>
          <a:p>
            <a:pPr lvl="0" algn="just">
              <a:buClrTx/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frikční </a:t>
            </a:r>
            <a:r>
              <a:rPr lang="cs-CZ" dirty="0" smtClean="0">
                <a:solidFill>
                  <a:schemeClr val="bg1"/>
                </a:solidFill>
              </a:rPr>
              <a:t>– vzniká díky pohybu lidí mezi pracovními místy, po ukončení školy, po mateřské dovolené, apod. </a:t>
            </a:r>
            <a:r>
              <a:rPr lang="cs-CZ" dirty="0" smtClean="0">
                <a:solidFill>
                  <a:schemeClr val="bg1"/>
                </a:solidFill>
              </a:rPr>
              <a:t>Krátkodobá nezaměstnanost.</a:t>
            </a:r>
            <a:endParaRPr lang="cs-CZ" dirty="0" smtClean="0">
              <a:solidFill>
                <a:schemeClr val="bg1"/>
              </a:solidFill>
            </a:endParaRPr>
          </a:p>
          <a:p>
            <a:pPr lvl="0">
              <a:buClrTx/>
              <a:buFont typeface="Wingdings" pitchFamily="2" charset="2"/>
              <a:buChar char="§"/>
            </a:pPr>
            <a:endParaRPr lang="cs-CZ" b="1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strukturální </a:t>
            </a:r>
            <a:r>
              <a:rPr lang="cs-CZ" dirty="0" smtClean="0">
                <a:solidFill>
                  <a:schemeClr val="bg1"/>
                </a:solidFill>
              </a:rPr>
              <a:t>– některé odvětví se dostává do útlumu a lidé přicházejí o práci, naopak jiné jsou ve fázi rozvoje a pracovní sílu potřebují (= vyplývá ze změn ve struktuře národního hospodářství). </a:t>
            </a:r>
            <a:endParaRPr lang="cs-CZ" dirty="0" smtClean="0">
              <a:solidFill>
                <a:schemeClr val="bg1"/>
              </a:solidFill>
            </a:endParaRPr>
          </a:p>
          <a:p>
            <a:pPr lvl="0" algn="just">
              <a:buClrTx/>
              <a:buNone/>
            </a:pPr>
            <a:r>
              <a:rPr lang="cs-CZ" dirty="0" smtClean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Vhodným řešením </a:t>
            </a:r>
            <a:r>
              <a:rPr lang="cs-CZ" dirty="0" smtClean="0">
                <a:solidFill>
                  <a:schemeClr val="bg1"/>
                </a:solidFill>
              </a:rPr>
              <a:t>je  rekvalifikace.</a:t>
            </a:r>
            <a:endParaRPr lang="cs-CZ" dirty="0" smtClean="0">
              <a:solidFill>
                <a:schemeClr val="bg1"/>
              </a:solidFill>
            </a:endParaRPr>
          </a:p>
          <a:p>
            <a:pPr lvl="0">
              <a:buClrTx/>
              <a:buFont typeface="Wingdings" pitchFamily="2" charset="2"/>
              <a:buChar char="§"/>
            </a:pPr>
            <a:endParaRPr lang="cs-CZ" b="1" dirty="0" smtClean="0">
              <a:solidFill>
                <a:schemeClr val="bg1"/>
              </a:solidFill>
            </a:endParaRPr>
          </a:p>
          <a:p>
            <a:pPr lvl="0" algn="just">
              <a:buClrTx/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cyklická</a:t>
            </a:r>
            <a:r>
              <a:rPr lang="cs-CZ" dirty="0" smtClean="0">
                <a:solidFill>
                  <a:schemeClr val="bg1"/>
                </a:solidFill>
              </a:rPr>
              <a:t> – je spojena s hospodářským cyklem tržní ekonomiky. V období sedla a krize dochází k nárůstu nezaměstnanosti (klesá cena práce a je nárůst nezaměstnanosti). Naopak v období konjunktury dochází k nárůstu zaměstnanosti a zvyšování mezd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effectLst/>
              </a:rPr>
              <a:t>Získávání zaměstnání</a:t>
            </a:r>
            <a:endParaRPr lang="cs-CZ" sz="40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Informace  o nabídkách práce: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Internet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Pracovní agentury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Inzerce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Doporučení známých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Úřad práce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Aj.</a:t>
            </a:r>
          </a:p>
          <a:p>
            <a:pPr>
              <a:buClr>
                <a:schemeClr val="bg1"/>
              </a:buClr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Portál MPSV poskytuje řadu informací:</a:t>
            </a:r>
          </a:p>
          <a:p>
            <a:pPr>
              <a:buClr>
                <a:schemeClr val="bg1"/>
              </a:buCl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http://portal.mpsv.cz</a:t>
            </a:r>
            <a:r>
              <a:rPr lang="cs-CZ" sz="2600" b="1" dirty="0" smtClean="0">
                <a:solidFill>
                  <a:schemeClr val="bg1"/>
                </a:solidFill>
              </a:rPr>
              <a:t>/</a:t>
            </a:r>
            <a:endParaRPr lang="cs-CZ" sz="26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effectLst/>
              </a:rPr>
              <a:t>Použité zdroje:</a:t>
            </a:r>
            <a:endParaRPr lang="cs-CZ" sz="40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http://</a:t>
            </a:r>
            <a:r>
              <a:rPr lang="cs-CZ" sz="2800" smtClean="0">
                <a:solidFill>
                  <a:schemeClr val="bg1"/>
                </a:solidFill>
              </a:rPr>
              <a:t>portal.mpsv.cz</a:t>
            </a:r>
            <a:r>
              <a:rPr lang="cs-CZ" sz="2800" smtClean="0">
                <a:solidFill>
                  <a:schemeClr val="bg1"/>
                </a:solidFill>
              </a:rPr>
              <a:t>/</a:t>
            </a:r>
            <a:endParaRPr lang="cs-CZ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Vlastní tvorba autora</a:t>
            </a:r>
            <a:endParaRPr lang="cs-CZ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025602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 PRÁCE A ZÍSKÁVÁNÍ ZAMĚSTNÁNÍ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865568"/>
          </a:xfrm>
        </p:spPr>
        <p:txBody>
          <a:bodyPr/>
          <a:lstStyle/>
          <a:p>
            <a:pPr algn="r">
              <a:buNone/>
            </a:pPr>
            <a:r>
              <a:rPr lang="cs-CZ" dirty="0" smtClean="0">
                <a:solidFill>
                  <a:schemeClr val="bg1"/>
                </a:solidFill>
              </a:rPr>
              <a:t>Autor: Ing. Andrea </a:t>
            </a:r>
            <a:r>
              <a:rPr lang="cs-CZ" dirty="0" err="1" smtClean="0">
                <a:solidFill>
                  <a:schemeClr val="bg1"/>
                </a:solidFill>
              </a:rPr>
              <a:t>Modrovská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ZNAKY</a:t>
            </a:r>
            <a:r>
              <a:rPr lang="cs-CZ" sz="4000" dirty="0" smtClean="0">
                <a:solidFill>
                  <a:schemeClr val="bg1"/>
                </a:solidFill>
              </a:rPr>
              <a:t> </a:t>
            </a:r>
            <a:r>
              <a:rPr lang="cs-CZ" sz="4000" dirty="0" smtClean="0">
                <a:solidFill>
                  <a:schemeClr val="bg1"/>
                </a:solidFill>
                <a:effectLst/>
              </a:rPr>
              <a:t>PRÁCE</a:t>
            </a:r>
            <a:r>
              <a:rPr lang="cs-CZ" sz="4000" dirty="0" smtClean="0">
                <a:solidFill>
                  <a:schemeClr val="bg1"/>
                </a:solidFill>
              </a:rPr>
              <a:t> A ZÍSKÁVÁNÍ ZAMĚSTNÁNÍ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ClrTx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bg1"/>
                </a:solidFill>
              </a:rPr>
              <a:t>Práce  </a:t>
            </a:r>
            <a:r>
              <a:rPr lang="cs-CZ" sz="2800" dirty="0" smtClean="0">
                <a:solidFill>
                  <a:schemeClr val="bg1"/>
                </a:solidFill>
              </a:rPr>
              <a:t>- cílevědomá lidská činnost, pomocí níž získávají lidé statky a služby</a:t>
            </a:r>
          </a:p>
          <a:p>
            <a:pPr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bg1"/>
                </a:solidFill>
              </a:rPr>
              <a:t>Pracovní síla</a:t>
            </a:r>
            <a:r>
              <a:rPr lang="cs-CZ" sz="2800" dirty="0" smtClean="0">
                <a:solidFill>
                  <a:schemeClr val="bg1"/>
                </a:solidFill>
              </a:rPr>
              <a:t> -  souhrn fyzických a duševních schopností člověka konat danou práci</a:t>
            </a:r>
            <a:endParaRPr lang="cs-CZ" sz="2800" b="1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cs-CZ" sz="2800" b="1" dirty="0" smtClean="0">
                <a:solidFill>
                  <a:schemeClr val="bg1"/>
                </a:solidFill>
              </a:rPr>
              <a:t>Kvalifikace</a:t>
            </a:r>
            <a:r>
              <a:rPr lang="cs-CZ" sz="2800" dirty="0" smtClean="0">
                <a:solidFill>
                  <a:schemeClr val="bg1"/>
                </a:solidFill>
              </a:rPr>
              <a:t> - je nezbytná k vykonávání práce</a:t>
            </a:r>
          </a:p>
          <a:p>
            <a:pPr lvl="1">
              <a:buClrTx/>
              <a:buNone/>
            </a:pPr>
            <a:r>
              <a:rPr lang="cs-CZ" sz="2800" i="1" dirty="0" smtClean="0">
                <a:solidFill>
                  <a:schemeClr val="bg1"/>
                </a:solidFill>
              </a:rPr>
              <a:t>	      	     </a:t>
            </a:r>
            <a:r>
              <a:rPr lang="cs-CZ" sz="2800" dirty="0" smtClean="0">
                <a:solidFill>
                  <a:schemeClr val="bg1"/>
                </a:solidFill>
              </a:rPr>
              <a:t>- kvalifikací rozumíme:</a:t>
            </a:r>
          </a:p>
          <a:p>
            <a:pPr lvl="1">
              <a:buClrTx/>
              <a:buNone/>
            </a:pPr>
            <a:r>
              <a:rPr lang="cs-CZ" sz="2800" i="1" dirty="0" smtClean="0">
                <a:solidFill>
                  <a:schemeClr val="bg1"/>
                </a:solidFill>
              </a:rPr>
              <a:t>					- odborné znalosti</a:t>
            </a:r>
          </a:p>
          <a:p>
            <a:pPr lvl="1">
              <a:buClrTx/>
              <a:buNone/>
            </a:pPr>
            <a:r>
              <a:rPr lang="cs-CZ" sz="2800" i="1" dirty="0" smtClean="0">
                <a:solidFill>
                  <a:schemeClr val="bg1"/>
                </a:solidFill>
              </a:rPr>
              <a:t>					- praktické dovednosti</a:t>
            </a:r>
          </a:p>
          <a:p>
            <a:pPr lvl="1">
              <a:buClrTx/>
              <a:buNone/>
            </a:pPr>
            <a:r>
              <a:rPr lang="cs-CZ" sz="2800" i="1" dirty="0" smtClean="0">
                <a:solidFill>
                  <a:schemeClr val="bg1"/>
                </a:solidFill>
              </a:rPr>
              <a:t>					- morální vlastnosti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Mzda = cena práce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Mzda nominální </a:t>
            </a:r>
            <a:r>
              <a:rPr lang="cs-CZ" sz="2600" dirty="0" smtClean="0">
                <a:solidFill>
                  <a:schemeClr val="bg1"/>
                </a:solidFill>
              </a:rPr>
              <a:t>– mzda, kterou pracovník skutečně vydělal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Mzda reálná </a:t>
            </a:r>
            <a:r>
              <a:rPr lang="cs-CZ" sz="2600" dirty="0" smtClean="0">
                <a:solidFill>
                  <a:schemeClr val="bg1"/>
                </a:solidFill>
              </a:rPr>
              <a:t>– mzda vyjadřující, co si za utržené peníze může pracovník koupit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Minimální mzda </a:t>
            </a:r>
            <a:r>
              <a:rPr lang="cs-CZ" sz="2600" dirty="0" smtClean="0">
                <a:solidFill>
                  <a:schemeClr val="bg1"/>
                </a:solidFill>
              </a:rPr>
              <a:t>– daná zákonem, min. částka, kterou pracovník musí dostat za vykonanou práci</a:t>
            </a:r>
            <a:endParaRPr lang="cs-CZ" sz="26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None/>
            </a:pPr>
            <a:endParaRPr lang="cs-CZ" sz="1500" dirty="0" smtClean="0">
              <a:solidFill>
                <a:schemeClr val="bg1"/>
              </a:solidFill>
            </a:endParaRPr>
          </a:p>
          <a:p>
            <a:pPr marL="484632">
              <a:spcBef>
                <a:spcPct val="0"/>
              </a:spcBef>
              <a:buClr>
                <a:schemeClr val="bg1"/>
              </a:buClr>
              <a:buNone/>
            </a:pPr>
            <a:r>
              <a:rPr lang="cs-CZ" sz="4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Velikost </a:t>
            </a:r>
            <a:r>
              <a:rPr lang="cs-CZ" sz="4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mzdy je ovlivněna:</a:t>
            </a:r>
          </a:p>
          <a:p>
            <a:pPr marL="484632">
              <a:spcBef>
                <a:spcPct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Množstvím a kvalitou práce</a:t>
            </a:r>
          </a:p>
          <a:p>
            <a:pPr marL="484632">
              <a:spcBef>
                <a:spcPct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Kvalifikací pracovníka</a:t>
            </a:r>
          </a:p>
          <a:p>
            <a:pPr marL="484632">
              <a:spcBef>
                <a:spcPct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Tržní úspěšností práce</a:t>
            </a:r>
          </a:p>
          <a:p>
            <a:pPr marL="484632">
              <a:spcBef>
                <a:spcPct val="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Poptávkou po určitém druhu práce na trhu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585442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Trh práce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385848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Nabídka práce</a:t>
            </a:r>
            <a:r>
              <a:rPr lang="cs-CZ" sz="2800" dirty="0" smtClean="0">
                <a:solidFill>
                  <a:schemeClr val="bg1"/>
                </a:solidFill>
              </a:rPr>
              <a:t> = </a:t>
            </a:r>
            <a:r>
              <a:rPr lang="cs-CZ" sz="2000" dirty="0" smtClean="0">
                <a:solidFill>
                  <a:schemeClr val="bg1"/>
                </a:solidFill>
              </a:rPr>
              <a:t>nabídka práce ze strany pracovníků</a:t>
            </a:r>
          </a:p>
          <a:p>
            <a:pPr>
              <a:buClrTx/>
              <a:buNone/>
            </a:pPr>
            <a:endParaRPr lang="cs-CZ" sz="2800" dirty="0" smtClean="0">
              <a:solidFill>
                <a:schemeClr val="bg1"/>
              </a:solidFill>
            </a:endParaRPr>
          </a:p>
          <a:p>
            <a:pPr algn="just">
              <a:buClrTx/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Poptávka po práci </a:t>
            </a:r>
            <a:r>
              <a:rPr lang="cs-CZ" sz="2800" dirty="0" smtClean="0">
                <a:solidFill>
                  <a:schemeClr val="bg1"/>
                </a:solidFill>
              </a:rPr>
              <a:t>= </a:t>
            </a:r>
            <a:r>
              <a:rPr lang="cs-CZ" sz="2000" dirty="0" smtClean="0">
                <a:solidFill>
                  <a:schemeClr val="bg1"/>
                </a:solidFill>
              </a:rPr>
              <a:t>poptávka po určitém počtu pracovníků s danou kvalifikací </a:t>
            </a:r>
            <a:r>
              <a:rPr lang="cs-CZ" sz="2000" dirty="0" smtClean="0">
                <a:solidFill>
                  <a:schemeClr val="bg1"/>
                </a:solidFill>
              </a:rPr>
              <a:t>, vyplývá </a:t>
            </a:r>
            <a:r>
              <a:rPr lang="cs-CZ" sz="2000" dirty="0" smtClean="0">
                <a:solidFill>
                  <a:schemeClr val="bg1"/>
                </a:solidFill>
              </a:rPr>
              <a:t>ze situace na trhu</a:t>
            </a:r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Ovlivňuje ji: - poptávka po produktu</a:t>
            </a:r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	- kvalifikace zaměstnanců</a:t>
            </a:r>
          </a:p>
          <a:p>
            <a:pPr>
              <a:buClrTx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		- region</a:t>
            </a:r>
          </a:p>
          <a:p>
            <a:pPr>
              <a:buClrTx/>
              <a:buFont typeface="Wingdings" pitchFamily="2" charset="2"/>
              <a:buChar char="§"/>
            </a:pPr>
            <a:endParaRPr lang="cs-CZ" sz="2800" dirty="0">
              <a:solidFill>
                <a:schemeClr val="bg1"/>
              </a:solidFill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3563888" y="1052736"/>
            <a:ext cx="864096" cy="648072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635896" y="1916832"/>
            <a:ext cx="792088" cy="576064"/>
          </a:xfrm>
          <a:prstGeom prst="straightConnector1">
            <a:avLst/>
          </a:prstGeom>
          <a:ln w="317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932040" y="764704"/>
            <a:ext cx="3168352" cy="79208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nabídka práce</a:t>
            </a:r>
            <a:endParaRPr lang="cs-CZ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5004048" y="2132856"/>
            <a:ext cx="3024336" cy="79208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</a:t>
            </a:r>
            <a:r>
              <a:rPr lang="cs-CZ" b="1" dirty="0" smtClean="0">
                <a:solidFill>
                  <a:schemeClr val="bg1"/>
                </a:solidFill>
              </a:rPr>
              <a:t>optávka po práci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Trh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rmAutofit/>
          </a:bodyPr>
          <a:lstStyle/>
          <a:p>
            <a:pPr marL="578358" indent="-514350">
              <a:buClr>
                <a:schemeClr val="bg1"/>
              </a:buCl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1. </a:t>
            </a:r>
            <a:r>
              <a:rPr lang="cs-CZ" sz="2800" b="1" dirty="0" smtClean="0">
                <a:solidFill>
                  <a:schemeClr val="bg1"/>
                </a:solidFill>
              </a:rPr>
              <a:t>Při nedostatku pracovních sil firmy mohou:</a:t>
            </a:r>
          </a:p>
          <a:p>
            <a:pPr marL="578358" indent="-514350">
              <a:buClr>
                <a:schemeClr val="bg1"/>
              </a:buCl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</a:t>
            </a:r>
            <a:r>
              <a:rPr lang="cs-CZ" sz="2400" dirty="0" smtClean="0">
                <a:solidFill>
                  <a:schemeClr val="bg1"/>
                </a:solidFill>
              </a:rPr>
              <a:t>	- zvyšovat produktivitu práce</a:t>
            </a:r>
          </a:p>
          <a:p>
            <a:pPr>
              <a:buClr>
                <a:schemeClr val="bg1"/>
              </a:buClr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		- nabídnout práci zahraničním pracovníkům</a:t>
            </a:r>
          </a:p>
          <a:p>
            <a:pPr>
              <a:buClr>
                <a:schemeClr val="bg1"/>
              </a:buCl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2. </a:t>
            </a:r>
            <a:r>
              <a:rPr lang="cs-CZ" sz="2800" b="1" dirty="0" smtClean="0">
                <a:solidFill>
                  <a:schemeClr val="bg1"/>
                </a:solidFill>
              </a:rPr>
              <a:t>Pracovní síla není využita:</a:t>
            </a:r>
          </a:p>
          <a:p>
            <a:pPr>
              <a:buClr>
                <a:schemeClr val="bg1"/>
              </a:buCl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	</a:t>
            </a:r>
            <a:r>
              <a:rPr lang="cs-CZ" sz="2800" dirty="0" smtClean="0">
                <a:solidFill>
                  <a:schemeClr val="bg1"/>
                </a:solidFill>
              </a:rPr>
              <a:t>	</a:t>
            </a: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cs-CZ" sz="2400" dirty="0" smtClean="0">
                <a:solidFill>
                  <a:schemeClr val="bg1"/>
                </a:solidFill>
              </a:rPr>
              <a:t>vzniká nezaměstnanost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/>
          <a:lstStyle/>
          <a:p>
            <a:r>
              <a:rPr lang="cs-CZ" sz="4000" dirty="0" smtClean="0">
                <a:solidFill>
                  <a:schemeClr val="bg1"/>
                </a:solidFill>
              </a:rPr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Nezaměstnanost vzniká, pokud na trhu práce převyšuje nabídka zaměstnanců nad poptávkou firem.</a:t>
            </a:r>
          </a:p>
          <a:p>
            <a:pP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bg1"/>
                </a:solidFill>
              </a:rPr>
              <a:t>	Definice nezaměstnanosti je založena:</a:t>
            </a: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na dělení obyvatelstva na ekonomicky aktivní a ekonomicky neaktivní obyvatelstvo. </a:t>
            </a:r>
          </a:p>
          <a:p>
            <a:pPr>
              <a:buClr>
                <a:schemeClr val="bg1"/>
              </a:buCl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Ekonomicky aktivní jsou lidé, kteří jsou zaměstnáni a nezaměstnaní, ale práci si aktivně hledají nebo čekají, až do ní budou moci po nějakém časovém období nastoupit.</a:t>
            </a:r>
          </a:p>
          <a:p>
            <a:pPr>
              <a:buClr>
                <a:schemeClr val="bg1"/>
              </a:buClr>
              <a:buNone/>
            </a:pPr>
            <a:endParaRPr lang="cs-CZ" sz="2000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bg1"/>
                </a:solidFill>
              </a:rPr>
              <a:t>Ekonomicky neaktivní jsou lidé, kteří práci nemají a ani si práci nehledají.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Dělení nezaměstnanosti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dobrovolná</a:t>
            </a:r>
            <a:r>
              <a:rPr lang="cs-CZ" sz="2600" dirty="0" smtClean="0">
                <a:solidFill>
                  <a:schemeClr val="bg1"/>
                </a:solidFill>
              </a:rPr>
              <a:t> – lidé nemají potřebu pracovat, preferují volný čas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b="1" dirty="0" smtClean="0">
                <a:solidFill>
                  <a:schemeClr val="bg1"/>
                </a:solidFill>
              </a:rPr>
              <a:t>nedobrovolná</a:t>
            </a:r>
            <a:r>
              <a:rPr lang="cs-CZ" sz="2600" dirty="0" smtClean="0">
                <a:solidFill>
                  <a:schemeClr val="bg1"/>
                </a:solidFill>
              </a:rPr>
              <a:t> – lidé </a:t>
            </a:r>
            <a:r>
              <a:rPr lang="cs-CZ" sz="2600" dirty="0" smtClean="0">
                <a:solidFill>
                  <a:schemeClr val="bg1"/>
                </a:solidFill>
              </a:rPr>
              <a:t>chtějí, potřebují </a:t>
            </a:r>
            <a:r>
              <a:rPr lang="cs-CZ" sz="2600" dirty="0" smtClean="0">
                <a:solidFill>
                  <a:schemeClr val="bg1"/>
                </a:solidFill>
              </a:rPr>
              <a:t>pracovat, ale nejsou schopni práci nelézt. 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cs-CZ" sz="2600" dirty="0" smtClean="0">
              <a:solidFill>
                <a:schemeClr val="bg1"/>
              </a:solidFill>
            </a:endParaRPr>
          </a:p>
          <a:p>
            <a:pPr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600" dirty="0" smtClean="0">
                <a:solidFill>
                  <a:schemeClr val="bg1"/>
                </a:solidFill>
              </a:rPr>
              <a:t>Aktivní úsilí při hledání zaměstnání musí být nezaměstnaný schopen prokázat, tzn. být pravidelně ve styku s úřadem práce, musí doložit odpovědi na inzeráty při hledání, prokázat navštívené firmy, kde se ucházel o práci, apod.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73274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solidFill>
                  <a:schemeClr val="bg1"/>
                </a:solidFill>
                <a:effectLst/>
              </a:rPr>
              <a:t>Stát nezaměstnanost sleduje </a:t>
            </a:r>
            <a:r>
              <a:rPr lang="cs-CZ" sz="4400" dirty="0" smtClean="0">
                <a:solidFill>
                  <a:schemeClr val="bg1"/>
                </a:solidFill>
                <a:effectLst/>
              </a:rPr>
              <a:t/>
            </a:r>
            <a:br>
              <a:rPr lang="cs-CZ" sz="4400" dirty="0" smtClean="0">
                <a:solidFill>
                  <a:schemeClr val="bg1"/>
                </a:solidFill>
                <a:effectLst/>
              </a:rPr>
            </a:br>
            <a:r>
              <a:rPr lang="cs-CZ" sz="4400" dirty="0" smtClean="0">
                <a:solidFill>
                  <a:schemeClr val="bg1"/>
                </a:solidFill>
                <a:effectLst/>
              </a:rPr>
              <a:t>a </a:t>
            </a:r>
            <a:r>
              <a:rPr lang="cs-CZ" sz="4400" dirty="0" smtClean="0">
                <a:solidFill>
                  <a:schemeClr val="bg1"/>
                </a:solidFill>
                <a:effectLst/>
              </a:rPr>
              <a:t>pomáhá ji řešit: </a:t>
            </a: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/>
          <a:lstStyle/>
          <a:p>
            <a:pPr lvl="0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bg1"/>
                </a:solidFill>
              </a:rPr>
              <a:t>aktivní opatření </a:t>
            </a:r>
            <a:r>
              <a:rPr lang="cs-CZ" sz="2400" dirty="0" smtClean="0">
                <a:solidFill>
                  <a:schemeClr val="bg1"/>
                </a:solidFill>
              </a:rPr>
              <a:t>– rekvalifikační kurzy, podpora vzniku nových pracovních míst, zaměstnávání absolventů škol, daňové úlevy při zaměstnání zdravotně postižených, aj.</a:t>
            </a:r>
          </a:p>
          <a:p>
            <a:pPr lvl="0">
              <a:buClr>
                <a:schemeClr val="bg1"/>
              </a:buClr>
              <a:buNone/>
            </a:pPr>
            <a:endParaRPr lang="cs-CZ" sz="2400" dirty="0" smtClean="0">
              <a:solidFill>
                <a:schemeClr val="bg1"/>
              </a:solidFill>
            </a:endParaRPr>
          </a:p>
          <a:p>
            <a:pPr lvl="0" algn="just">
              <a:buClr>
                <a:schemeClr val="bg1"/>
              </a:buCl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bg1"/>
                </a:solidFill>
              </a:rPr>
              <a:t>pasivní opatření</a:t>
            </a:r>
            <a:r>
              <a:rPr lang="cs-CZ" sz="2400" dirty="0" smtClean="0">
                <a:solidFill>
                  <a:schemeClr val="bg1"/>
                </a:solidFill>
              </a:rPr>
              <a:t> – podpora v nezaměstnanosti ze státního rozpočtu.</a:t>
            </a: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cs-CZ" sz="2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cs-CZ" sz="2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Míra nezaměstnanosti – odlišuje se podle krajů a dosaženého vzdělání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1">
      <a:dk1>
        <a:sysClr val="windowText" lastClr="000000"/>
      </a:dk1>
      <a:lt1>
        <a:sysClr val="window" lastClr="FFFFFF"/>
      </a:lt1>
      <a:dk2>
        <a:srgbClr val="D8D8D8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321</Words>
  <Application>Microsoft Office PowerPoint</Application>
  <PresentationFormat>Předvádění na obrazovce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Talent</vt:lpstr>
      <vt:lpstr>Snímek 1</vt:lpstr>
      <vt:lpstr>ZNAKY PRÁCE A ZÍSKÁVÁNÍ ZAMĚSTNÁNÍ</vt:lpstr>
      <vt:lpstr>ZNAKY PRÁCE A ZÍSKÁVÁNÍ ZAMĚSTNÁNÍ</vt:lpstr>
      <vt:lpstr>Mzda = cena práce</vt:lpstr>
      <vt:lpstr>Trh práce</vt:lpstr>
      <vt:lpstr>Trh práce</vt:lpstr>
      <vt:lpstr>Nezaměstnanost</vt:lpstr>
      <vt:lpstr>Dělení nezaměstnanosti</vt:lpstr>
      <vt:lpstr>Stát nezaměstnanost sleduje  a pomáhá ji řešit:  </vt:lpstr>
      <vt:lpstr>Příčiny nezaměstnanosti:</vt:lpstr>
      <vt:lpstr>Získávání zaměstnání</vt:lpstr>
      <vt:lpstr>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MOD</dc:creator>
  <cp:lastModifiedBy>MOD</cp:lastModifiedBy>
  <cp:revision>39</cp:revision>
  <dcterms:created xsi:type="dcterms:W3CDTF">2012-03-29T11:19:47Z</dcterms:created>
  <dcterms:modified xsi:type="dcterms:W3CDTF">2012-04-30T04:57:57Z</dcterms:modified>
</cp:coreProperties>
</file>