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6" r:id="rId3"/>
    <p:sldId id="267" r:id="rId4"/>
    <p:sldId id="265" r:id="rId5"/>
    <p:sldId id="270" r:id="rId6"/>
    <p:sldId id="271" r:id="rId7"/>
    <p:sldId id="272" r:id="rId8"/>
    <p:sldId id="273" r:id="rId9"/>
    <p:sldId id="274" r:id="rId10"/>
    <p:sldId id="275" r:id="rId11"/>
    <p:sldId id="276" r:id="rId12"/>
    <p:sldId id="277" r:id="rId13"/>
    <p:sldId id="256" r:id="rId14"/>
    <p:sldId id="258" r:id="rId15"/>
    <p:sldId id="261" r:id="rId16"/>
    <p:sldId id="262" r:id="rId17"/>
    <p:sldId id="263" r:id="rId18"/>
    <p:sldId id="264" r:id="rId19"/>
    <p:sldId id="259" r:id="rId20"/>
    <p:sldId id="260" r:id="rId21"/>
    <p:sldId id="268" r:id="rId22"/>
    <p:sldId id="269" r:id="rId23"/>
    <p:sldId id="278" r:id="rId24"/>
    <p:sldId id="279" r:id="rId25"/>
    <p:sldId id="280" r:id="rId2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912" autoAdjust="0"/>
    <p:restoredTop sz="94660"/>
  </p:normalViewPr>
  <p:slideViewPr>
    <p:cSldViewPr>
      <p:cViewPr varScale="1">
        <p:scale>
          <a:sx n="68" d="100"/>
          <a:sy n="68" d="100"/>
        </p:scale>
        <p:origin x="-159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1B8335-C54E-424B-B374-AF6252800E74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B8335-C54E-424B-B374-AF6252800E74}" type="datetimeFigureOut">
              <a:rPr lang="cs-CZ" smtClean="0"/>
              <a:pPr/>
              <a:t>27.6.2012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AE6942-581C-482E-816E-B6330D50200E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27584" y="1988840"/>
            <a:ext cx="7920880" cy="4608512"/>
          </a:xfrm>
        </p:spPr>
        <p:txBody>
          <a:bodyPr>
            <a:normAutofit fontScale="62500" lnSpcReduction="20000"/>
          </a:bodyPr>
          <a:lstStyle/>
          <a:p>
            <a:endParaRPr lang="cs-CZ" dirty="0"/>
          </a:p>
          <a:p>
            <a:pPr algn="l"/>
            <a:r>
              <a:rPr lang="cs-CZ" sz="2900" b="1" dirty="0">
                <a:solidFill>
                  <a:schemeClr val="tx1"/>
                </a:solidFill>
              </a:rPr>
              <a:t>Název školy:</a:t>
            </a:r>
            <a:r>
              <a:rPr lang="cs-CZ" sz="2900" dirty="0">
                <a:solidFill>
                  <a:schemeClr val="tx1"/>
                </a:solidFill>
              </a:rPr>
              <a:t> </a:t>
            </a:r>
            <a:r>
              <a:rPr lang="cs-CZ" sz="2900" dirty="0" smtClean="0">
                <a:solidFill>
                  <a:schemeClr val="tx1"/>
                </a:solidFill>
              </a:rPr>
              <a:t>Střední </a:t>
            </a:r>
            <a:r>
              <a:rPr lang="cs-CZ" sz="2900" dirty="0">
                <a:solidFill>
                  <a:schemeClr val="tx1"/>
                </a:solidFill>
              </a:rPr>
              <a:t>průmyslová škola, Ostrava - Vítkovice, </a:t>
            </a:r>
            <a:r>
              <a:rPr lang="cs-CZ" sz="2900" dirty="0" smtClean="0">
                <a:solidFill>
                  <a:schemeClr val="tx1"/>
                </a:solidFill>
              </a:rPr>
              <a:t>	příspěvková </a:t>
            </a:r>
            <a:r>
              <a:rPr lang="cs-CZ" sz="2900" dirty="0">
                <a:solidFill>
                  <a:schemeClr val="tx1"/>
                </a:solidFill>
              </a:rPr>
              <a:t>organizace</a:t>
            </a:r>
          </a:p>
          <a:p>
            <a:pPr algn="l"/>
            <a:endParaRPr lang="cs-CZ" sz="2900" b="1" dirty="0" smtClean="0">
              <a:solidFill>
                <a:schemeClr val="tx1"/>
              </a:solidFill>
            </a:endParaRPr>
          </a:p>
          <a:p>
            <a:pPr algn="l"/>
            <a:r>
              <a:rPr lang="cs-CZ" sz="2900" b="1" dirty="0" smtClean="0">
                <a:solidFill>
                  <a:schemeClr val="tx1"/>
                </a:solidFill>
              </a:rPr>
              <a:t>Autor</a:t>
            </a:r>
            <a:r>
              <a:rPr lang="cs-CZ" sz="2900" b="1" dirty="0">
                <a:solidFill>
                  <a:schemeClr val="tx1"/>
                </a:solidFill>
              </a:rPr>
              <a:t>:</a:t>
            </a:r>
            <a:r>
              <a:rPr lang="cs-CZ" sz="2900" dirty="0">
                <a:solidFill>
                  <a:schemeClr val="tx1"/>
                </a:solidFill>
              </a:rPr>
              <a:t> </a:t>
            </a:r>
            <a:r>
              <a:rPr lang="cs-CZ" sz="2900" dirty="0" smtClean="0">
                <a:solidFill>
                  <a:schemeClr val="tx1"/>
                </a:solidFill>
              </a:rPr>
              <a:t>		Ing. Andrea Modrovská</a:t>
            </a:r>
            <a:endParaRPr lang="cs-CZ" sz="2900" b="1" dirty="0" smtClean="0">
              <a:solidFill>
                <a:schemeClr val="tx1"/>
              </a:solidFill>
            </a:endParaRPr>
          </a:p>
          <a:p>
            <a:pPr algn="l"/>
            <a:r>
              <a:rPr lang="cs-CZ" sz="2900" b="1" dirty="0" smtClean="0">
                <a:solidFill>
                  <a:schemeClr val="tx1"/>
                </a:solidFill>
              </a:rPr>
              <a:t>Datum</a:t>
            </a:r>
            <a:r>
              <a:rPr lang="cs-CZ" sz="2900" b="1" dirty="0">
                <a:solidFill>
                  <a:schemeClr val="tx1"/>
                </a:solidFill>
              </a:rPr>
              <a:t>:</a:t>
            </a:r>
            <a:r>
              <a:rPr lang="cs-CZ" sz="2900" dirty="0">
                <a:solidFill>
                  <a:schemeClr val="tx1"/>
                </a:solidFill>
              </a:rPr>
              <a:t> </a:t>
            </a:r>
            <a:r>
              <a:rPr lang="cs-CZ" sz="2900" dirty="0" smtClean="0">
                <a:solidFill>
                  <a:schemeClr val="tx1"/>
                </a:solidFill>
              </a:rPr>
              <a:t>		</a:t>
            </a:r>
            <a:r>
              <a:rPr lang="cs-CZ" sz="2900" dirty="0" smtClean="0">
                <a:solidFill>
                  <a:schemeClr val="tx1"/>
                </a:solidFill>
              </a:rPr>
              <a:t>29. </a:t>
            </a:r>
            <a:r>
              <a:rPr lang="cs-CZ" sz="2900" dirty="0" smtClean="0">
                <a:solidFill>
                  <a:schemeClr val="tx1"/>
                </a:solidFill>
              </a:rPr>
              <a:t>června 2012</a:t>
            </a:r>
            <a:endParaRPr lang="cs-CZ" sz="2900" b="1" dirty="0" smtClean="0">
              <a:solidFill>
                <a:schemeClr val="tx1"/>
              </a:solidFill>
            </a:endParaRPr>
          </a:p>
          <a:p>
            <a:pPr algn="l"/>
            <a:r>
              <a:rPr lang="cs-CZ" sz="2900" b="1" dirty="0" smtClean="0">
                <a:solidFill>
                  <a:schemeClr val="tx1"/>
                </a:solidFill>
              </a:rPr>
              <a:t>Název</a:t>
            </a:r>
            <a:r>
              <a:rPr lang="cs-CZ" sz="2900" b="1" dirty="0">
                <a:solidFill>
                  <a:schemeClr val="tx1"/>
                </a:solidFill>
              </a:rPr>
              <a:t>:</a:t>
            </a:r>
            <a:r>
              <a:rPr lang="cs-CZ" sz="2900" dirty="0">
                <a:solidFill>
                  <a:schemeClr val="tx1"/>
                </a:solidFill>
              </a:rPr>
              <a:t> </a:t>
            </a:r>
            <a:r>
              <a:rPr lang="cs-CZ" sz="2900" dirty="0" smtClean="0">
                <a:solidFill>
                  <a:schemeClr val="tx1"/>
                </a:solidFill>
              </a:rPr>
              <a:t>		VY_32_INOVACE_7.2.20 </a:t>
            </a:r>
            <a:endParaRPr lang="cs-CZ" sz="2900" b="1" dirty="0" smtClean="0">
              <a:solidFill>
                <a:schemeClr val="tx1"/>
              </a:solidFill>
            </a:endParaRPr>
          </a:p>
          <a:p>
            <a:pPr algn="l"/>
            <a:r>
              <a:rPr lang="cs-CZ" sz="2900" b="1" dirty="0" smtClean="0">
                <a:solidFill>
                  <a:schemeClr val="tx1"/>
                </a:solidFill>
              </a:rPr>
              <a:t>Číslo </a:t>
            </a:r>
            <a:r>
              <a:rPr lang="cs-CZ" sz="2900" b="1" dirty="0">
                <a:solidFill>
                  <a:schemeClr val="tx1"/>
                </a:solidFill>
              </a:rPr>
              <a:t>projektu:</a:t>
            </a:r>
            <a:r>
              <a:rPr lang="cs-CZ" sz="2900" dirty="0">
                <a:solidFill>
                  <a:schemeClr val="tx1"/>
                </a:solidFill>
              </a:rPr>
              <a:t> </a:t>
            </a:r>
            <a:r>
              <a:rPr lang="cs-CZ" sz="2900" dirty="0" smtClean="0">
                <a:solidFill>
                  <a:schemeClr val="tx1"/>
                </a:solidFill>
              </a:rPr>
              <a:t>	CZ.1.07/1.5.00/34.0125</a:t>
            </a:r>
            <a:endParaRPr lang="cs-CZ" sz="2900" dirty="0">
              <a:solidFill>
                <a:schemeClr val="tx1"/>
              </a:solidFill>
            </a:endParaRPr>
          </a:p>
          <a:p>
            <a:pPr algn="l"/>
            <a:endParaRPr lang="cs-CZ" sz="2900" b="1" dirty="0" smtClean="0">
              <a:solidFill>
                <a:schemeClr val="tx1"/>
              </a:solidFill>
            </a:endParaRPr>
          </a:p>
          <a:p>
            <a:pPr algn="l"/>
            <a:r>
              <a:rPr lang="cs-CZ" sz="2900" b="1" dirty="0" smtClean="0">
                <a:solidFill>
                  <a:schemeClr val="tx1"/>
                </a:solidFill>
              </a:rPr>
              <a:t>Téma</a:t>
            </a:r>
            <a:r>
              <a:rPr lang="cs-CZ" sz="2900" b="1" dirty="0">
                <a:solidFill>
                  <a:schemeClr val="tx1"/>
                </a:solidFill>
              </a:rPr>
              <a:t>:</a:t>
            </a:r>
            <a:r>
              <a:rPr lang="cs-CZ" sz="2900" dirty="0">
                <a:solidFill>
                  <a:schemeClr val="tx1"/>
                </a:solidFill>
              </a:rPr>
              <a:t>  </a:t>
            </a:r>
            <a:r>
              <a:rPr lang="cs-CZ" sz="2900" dirty="0" smtClean="0">
                <a:solidFill>
                  <a:schemeClr val="tx1"/>
                </a:solidFill>
              </a:rPr>
              <a:t>		</a:t>
            </a:r>
            <a:r>
              <a:rPr lang="cs-CZ" sz="2900" b="1" dirty="0" smtClean="0">
                <a:solidFill>
                  <a:schemeClr val="tx1"/>
                </a:solidFill>
              </a:rPr>
              <a:t>Opora k výpočtům II. - prezentace </a:t>
            </a:r>
            <a:endParaRPr lang="cs-CZ" sz="2900" b="1" dirty="0">
              <a:solidFill>
                <a:schemeClr val="tx1"/>
              </a:solidFill>
            </a:endParaRPr>
          </a:p>
          <a:p>
            <a:pPr algn="l"/>
            <a:endParaRPr lang="cs-CZ" sz="2900" b="1" dirty="0" smtClean="0">
              <a:solidFill>
                <a:schemeClr val="tx1"/>
              </a:solidFill>
            </a:endParaRPr>
          </a:p>
          <a:p>
            <a:pPr algn="l"/>
            <a:r>
              <a:rPr lang="cs-CZ" sz="2900" b="1" dirty="0" smtClean="0">
                <a:solidFill>
                  <a:schemeClr val="tx1"/>
                </a:solidFill>
              </a:rPr>
              <a:t>Anotace</a:t>
            </a:r>
            <a:r>
              <a:rPr lang="cs-CZ" sz="2900" b="1" dirty="0">
                <a:solidFill>
                  <a:schemeClr val="tx1"/>
                </a:solidFill>
              </a:rPr>
              <a:t>:</a:t>
            </a:r>
            <a:r>
              <a:rPr lang="cs-CZ" sz="2900" dirty="0">
                <a:solidFill>
                  <a:schemeClr val="tx1"/>
                </a:solidFill>
              </a:rPr>
              <a:t> </a:t>
            </a:r>
            <a:r>
              <a:rPr lang="cs-CZ" sz="2900" dirty="0" smtClean="0">
                <a:solidFill>
                  <a:schemeClr val="tx1"/>
                </a:solidFill>
              </a:rPr>
              <a:t>Prezentace slouží jako opora k 2. části sbírky příkladů z ekonomiky. Poskytuje studentům vzorce a podstatné informace k jednotlivým výpočtům a tématům. Obsahuje rovněž některé otázky k doplnění a lze jej využít k orientačnímu zkoušení. </a:t>
            </a:r>
            <a:r>
              <a:rPr lang="cs-CZ" sz="2900" dirty="0"/>
              <a:t/>
            </a:r>
            <a:br>
              <a:rPr lang="cs-CZ" sz="2900" dirty="0"/>
            </a:br>
            <a:endParaRPr lang="cs-CZ" sz="2900" dirty="0"/>
          </a:p>
          <a:p>
            <a:endParaRPr lang="cs-CZ" dirty="0"/>
          </a:p>
        </p:txBody>
      </p:sp>
      <p:pic>
        <p:nvPicPr>
          <p:cNvPr id="1026" name="obrázek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32656"/>
            <a:ext cx="7078251" cy="172819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Platební schopnost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97152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cs-CZ" dirty="0" smtClean="0"/>
              <a:t>	</a:t>
            </a:r>
            <a:r>
              <a:rPr lang="cs-CZ" sz="2600" dirty="0" smtClean="0"/>
              <a:t>Aby byl podnik schopný hradit své závazky včas, musí mít část svých prostředků vázanou na bankovních účtech, případně v jiných likvidních formách majetku. </a:t>
            </a:r>
          </a:p>
          <a:p>
            <a:pPr>
              <a:buNone/>
            </a:pPr>
            <a:endParaRPr lang="cs-CZ" sz="2600" dirty="0" smtClean="0"/>
          </a:p>
          <a:p>
            <a:pPr algn="just">
              <a:buNone/>
            </a:pPr>
            <a:r>
              <a:rPr lang="cs-CZ" sz="2600" dirty="0" smtClean="0"/>
              <a:t>	Tyto prostředky nejsou efektivně využívané, nesou zpravidla minimální výnos (nebo žádný) a snižují rentabilitu investovaného kapitálu. </a:t>
            </a:r>
          </a:p>
          <a:p>
            <a:pPr>
              <a:buNone/>
            </a:pPr>
            <a:endParaRPr lang="cs-CZ" sz="2600" dirty="0" smtClean="0"/>
          </a:p>
          <a:p>
            <a:pPr algn="just">
              <a:buNone/>
            </a:pPr>
            <a:r>
              <a:rPr lang="cs-CZ" sz="2600" dirty="0" smtClean="0"/>
              <a:t>	Tím dochází k určitému konfliktu mezi zájmem investorů o zvyšování výnosnosti investovaného kapitálu a snahou manažerů udržovat platební schopnost podniku.</a:t>
            </a:r>
            <a:endParaRPr lang="cs-CZ" sz="26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Tok peněz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	Peněžní tok</a:t>
            </a:r>
            <a:r>
              <a:rPr lang="cs-CZ" dirty="0" smtClean="0"/>
              <a:t> nebo také </a:t>
            </a:r>
            <a:r>
              <a:rPr lang="cs-CZ" b="1" dirty="0" smtClean="0"/>
              <a:t>cash </a:t>
            </a:r>
            <a:r>
              <a:rPr lang="cs-CZ" b="1" dirty="0" err="1" smtClean="0"/>
              <a:t>flow</a:t>
            </a:r>
            <a:r>
              <a:rPr lang="cs-CZ" dirty="0" smtClean="0"/>
              <a:t>, je příjem nebo výdej peněžních prostředků.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Peněžní tok za určité období představuje tedy rozdíl mezi příjmy a výdaji peněžních prostředků za toto období.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cs-CZ" dirty="0" smtClean="0"/>
              <a:t>Odměňování pracovníků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467544" y="1340768"/>
            <a:ext cx="2520280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Mzda/plat</a:t>
            </a:r>
            <a:endParaRPr lang="cs-CZ" sz="2200" b="1" dirty="0">
              <a:solidFill>
                <a:schemeClr val="tx1"/>
              </a:solidFill>
            </a:endParaRPr>
          </a:p>
        </p:txBody>
      </p:sp>
      <p:sp>
        <p:nvSpPr>
          <p:cNvPr id="5" name="Elipsa 4"/>
          <p:cNvSpPr/>
          <p:nvPr/>
        </p:nvSpPr>
        <p:spPr>
          <a:xfrm>
            <a:off x="6084168" y="1196752"/>
            <a:ext cx="2808312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Hrubá mzda/čistá mzda</a:t>
            </a:r>
            <a:endParaRPr lang="cs-CZ" sz="2200" b="1" dirty="0">
              <a:solidFill>
                <a:schemeClr val="tx1"/>
              </a:solidFill>
            </a:endParaRPr>
          </a:p>
        </p:txBody>
      </p:sp>
      <p:sp>
        <p:nvSpPr>
          <p:cNvPr id="6" name="Elipsa 5"/>
          <p:cNvSpPr/>
          <p:nvPr/>
        </p:nvSpPr>
        <p:spPr>
          <a:xfrm>
            <a:off x="3059832" y="1772816"/>
            <a:ext cx="2808312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Odměny, prémie, …</a:t>
            </a:r>
            <a:endParaRPr lang="cs-CZ" sz="2200" b="1" dirty="0">
              <a:solidFill>
                <a:schemeClr val="tx1"/>
              </a:solidFill>
            </a:endParaRPr>
          </a:p>
        </p:txBody>
      </p:sp>
      <p:sp>
        <p:nvSpPr>
          <p:cNvPr id="7" name="Elipsa 6"/>
          <p:cNvSpPr/>
          <p:nvPr/>
        </p:nvSpPr>
        <p:spPr>
          <a:xfrm>
            <a:off x="323528" y="2708920"/>
            <a:ext cx="3168352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Příplatek za vedení, osobní ohodnocení….</a:t>
            </a:r>
          </a:p>
        </p:txBody>
      </p:sp>
      <p:sp>
        <p:nvSpPr>
          <p:cNvPr id="8" name="Elipsa 7"/>
          <p:cNvSpPr/>
          <p:nvPr/>
        </p:nvSpPr>
        <p:spPr>
          <a:xfrm>
            <a:off x="5111552" y="2492896"/>
            <a:ext cx="4032448" cy="31683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cs-CZ" sz="2100" b="1" dirty="0" smtClean="0">
                <a:solidFill>
                  <a:schemeClr val="tx1"/>
                </a:solidFill>
              </a:rPr>
              <a:t>Časová </a:t>
            </a:r>
            <a:r>
              <a:rPr lang="cs-CZ" sz="2100" b="1" dirty="0" smtClean="0">
                <a:solidFill>
                  <a:schemeClr val="tx1"/>
                </a:solidFill>
              </a:rPr>
              <a:t>mzda</a:t>
            </a:r>
          </a:p>
          <a:p>
            <a:pPr algn="ctr">
              <a:buFontTx/>
              <a:buChar char="-"/>
            </a:pPr>
            <a:r>
              <a:rPr lang="cs-CZ" sz="2100" b="1" dirty="0" smtClean="0">
                <a:solidFill>
                  <a:schemeClr val="tx1"/>
                </a:solidFill>
              </a:rPr>
              <a:t>Úkolová mzda</a:t>
            </a:r>
          </a:p>
          <a:p>
            <a:pPr algn="ctr">
              <a:buFontTx/>
              <a:buChar char="-"/>
            </a:pPr>
            <a:r>
              <a:rPr lang="cs-CZ" sz="2100" b="1" dirty="0" smtClean="0">
                <a:solidFill>
                  <a:schemeClr val="tx1"/>
                </a:solidFill>
              </a:rPr>
              <a:t>Provizní /podílová mzda</a:t>
            </a:r>
          </a:p>
          <a:p>
            <a:pPr algn="ctr">
              <a:buFontTx/>
              <a:buChar char="-"/>
            </a:pPr>
            <a:r>
              <a:rPr lang="cs-CZ" sz="2100" b="1" dirty="0" smtClean="0">
                <a:solidFill>
                  <a:schemeClr val="tx1"/>
                </a:solidFill>
              </a:rPr>
              <a:t>Mzdy za očekávané výsledky práce</a:t>
            </a:r>
          </a:p>
          <a:p>
            <a:pPr algn="ctr">
              <a:buFontTx/>
              <a:buChar char="-"/>
            </a:pPr>
            <a:r>
              <a:rPr lang="cs-CZ" sz="2100" b="1" dirty="0" smtClean="0">
                <a:solidFill>
                  <a:schemeClr val="tx1"/>
                </a:solidFill>
              </a:rPr>
              <a:t>Odměňování zlepšovacích návrhů …</a:t>
            </a:r>
            <a:endParaRPr lang="cs-CZ" sz="2100" b="1" dirty="0">
              <a:solidFill>
                <a:schemeClr val="tx1"/>
              </a:solidFill>
            </a:endParaRPr>
          </a:p>
        </p:txBody>
      </p:sp>
      <p:sp>
        <p:nvSpPr>
          <p:cNvPr id="9" name="Elipsa 8"/>
          <p:cNvSpPr/>
          <p:nvPr/>
        </p:nvSpPr>
        <p:spPr>
          <a:xfrm>
            <a:off x="1835696" y="4149080"/>
            <a:ext cx="2952328" cy="12241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</a:rPr>
              <a:t>Příplatek za práce přesčas, v noci, ….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3995936" y="5589240"/>
            <a:ext cx="2808312" cy="108012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</a:rPr>
              <a:t>Pracovní smlouva, DOPP, DOPČ</a:t>
            </a:r>
            <a:endParaRPr lang="cs-CZ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Plánování počtu pracovníků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>
                <a:solidFill>
                  <a:srgbClr val="FF0000"/>
                </a:solidFill>
              </a:rPr>
              <a:t>Výpočty:</a:t>
            </a:r>
          </a:p>
          <a:p>
            <a:pPr algn="ctr">
              <a:buNone/>
            </a:pPr>
            <a:r>
              <a:rPr lang="cs-CZ" dirty="0" smtClean="0"/>
              <a:t>Využitelný časový fond pracovní doby dělníka (F</a:t>
            </a:r>
            <a:r>
              <a:rPr lang="cs-CZ" baseline="-25000" dirty="0" smtClean="0"/>
              <a:t>D</a:t>
            </a:r>
            <a:r>
              <a:rPr lang="cs-CZ" dirty="0" smtClean="0"/>
              <a:t> ):</a:t>
            </a:r>
          </a:p>
          <a:p>
            <a:pPr>
              <a:buNone/>
            </a:pPr>
            <a:r>
              <a:rPr lang="cs-CZ" dirty="0" smtClean="0"/>
              <a:t>	F</a:t>
            </a:r>
            <a:r>
              <a:rPr lang="cs-CZ" baseline="-25000" dirty="0" smtClean="0"/>
              <a:t>D</a:t>
            </a:r>
            <a:r>
              <a:rPr lang="cs-CZ" dirty="0" smtClean="0"/>
              <a:t> = (dny v roce – dny pracovního klidu – dny dovolené – nemoc – jiné překážky) x průměrná doba práce dělníka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Dny v roce … 365</a:t>
            </a:r>
          </a:p>
          <a:p>
            <a:pPr>
              <a:buNone/>
            </a:pPr>
            <a:r>
              <a:rPr lang="cs-CZ" smtClean="0"/>
              <a:t>	Dny </a:t>
            </a:r>
            <a:r>
              <a:rPr lang="cs-CZ" dirty="0" smtClean="0"/>
              <a:t>pracovního klidu … zpravidla 106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pPr algn="ctr">
              <a:buNone/>
            </a:pPr>
            <a:r>
              <a:rPr lang="cs-CZ" dirty="0" smtClean="0"/>
              <a:t>	Objem prací dané profese nutné ke zlepšení výroby</a:t>
            </a:r>
          </a:p>
          <a:p>
            <a:pPr>
              <a:buNone/>
            </a:pPr>
            <a:r>
              <a:rPr lang="cs-CZ" dirty="0" smtClean="0"/>
              <a:t>	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/>
              <a:t>H </a:t>
            </a:r>
            <a:r>
              <a:rPr lang="cs-CZ" dirty="0" smtClean="0"/>
              <a:t>= ∑ (plánovaný roční objem výroby x normovaná pracnost výroby výrobku) / koeficient plnění výkonových norem</a:t>
            </a:r>
          </a:p>
          <a:p>
            <a:pPr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	Potřebný počet dělníků</a:t>
            </a:r>
          </a:p>
          <a:p>
            <a:pPr>
              <a:buNone/>
            </a:pPr>
            <a:r>
              <a:rPr lang="cs-CZ" dirty="0" smtClean="0"/>
              <a:t>	D</a:t>
            </a:r>
            <a:r>
              <a:rPr lang="cs-CZ" baseline="-25000" dirty="0" smtClean="0"/>
              <a:t>V  </a:t>
            </a:r>
            <a:r>
              <a:rPr lang="cs-CZ" dirty="0" smtClean="0"/>
              <a:t> = H / F</a:t>
            </a:r>
            <a:r>
              <a:rPr lang="cs-CZ" baseline="-25000" dirty="0" smtClean="0"/>
              <a:t>D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Úroková míra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Úrok z původního kapitálu  = </a:t>
            </a:r>
          </a:p>
          <a:p>
            <a:pPr>
              <a:buNone/>
            </a:pPr>
            <a:r>
              <a:rPr lang="cs-CZ" dirty="0" smtClean="0"/>
              <a:t>	současná hodnota kapitálu x úroková míra x doba splatnosti kapitálu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Úročení vkladu = </a:t>
            </a:r>
          </a:p>
          <a:p>
            <a:pPr>
              <a:buNone/>
            </a:pPr>
            <a:r>
              <a:rPr lang="cs-CZ" dirty="0" smtClean="0"/>
              <a:t>	současná hodnota kapitálu x (1 + úroková sazba/100) …. </a:t>
            </a:r>
            <a:r>
              <a:rPr lang="cs-CZ" dirty="0" smtClean="0">
                <a:solidFill>
                  <a:srgbClr val="FF0000"/>
                </a:solidFill>
              </a:rPr>
              <a:t>Výsledkem je konečná jistina!!</a:t>
            </a:r>
            <a:endParaRPr lang="cs-CZ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Akcie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	Výpočet:</a:t>
            </a:r>
          </a:p>
          <a:p>
            <a:pPr>
              <a:buNone/>
            </a:pPr>
            <a:r>
              <a:rPr lang="cs-CZ" dirty="0" smtClean="0"/>
              <a:t>	Vnitřní hodnota akcie = </a:t>
            </a:r>
          </a:p>
          <a:p>
            <a:pPr>
              <a:buNone/>
            </a:pPr>
            <a:r>
              <a:rPr lang="cs-CZ" dirty="0" smtClean="0"/>
              <a:t>	dividenda/požadovaná výnosnost</a:t>
            </a:r>
          </a:p>
          <a:p>
            <a:pPr>
              <a:buNone/>
            </a:pPr>
            <a:r>
              <a:rPr lang="cs-CZ" dirty="0" smtClean="0"/>
              <a:t>	</a:t>
            </a:r>
          </a:p>
          <a:p>
            <a:pPr>
              <a:buNone/>
            </a:pPr>
            <a:r>
              <a:rPr lang="cs-CZ" dirty="0" smtClean="0"/>
              <a:t>	Objasněte pojmy: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</a:t>
            </a:r>
            <a:endParaRPr lang="cs-CZ" dirty="0"/>
          </a:p>
        </p:txBody>
      </p:sp>
      <p:sp>
        <p:nvSpPr>
          <p:cNvPr id="6" name="Zaoblený obdélník 5"/>
          <p:cNvSpPr/>
          <p:nvPr/>
        </p:nvSpPr>
        <p:spPr>
          <a:xfrm>
            <a:off x="6444208" y="3933056"/>
            <a:ext cx="2232248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</a:rPr>
              <a:t>Nominální hodnota akcie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7" name="Zaoblený obdélník 6"/>
          <p:cNvSpPr/>
          <p:nvPr/>
        </p:nvSpPr>
        <p:spPr>
          <a:xfrm>
            <a:off x="5220072" y="5373216"/>
            <a:ext cx="2232248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</a:rPr>
              <a:t>Účetní hodnota akcie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8" name="Zaoblený obdélník 7"/>
          <p:cNvSpPr/>
          <p:nvPr/>
        </p:nvSpPr>
        <p:spPr>
          <a:xfrm>
            <a:off x="2843808" y="4221088"/>
            <a:ext cx="2232248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</a:rPr>
              <a:t>Tržní hodnota akcie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9" name="Zaoblený obdélník 8"/>
          <p:cNvSpPr/>
          <p:nvPr/>
        </p:nvSpPr>
        <p:spPr>
          <a:xfrm>
            <a:off x="539552" y="5373216"/>
            <a:ext cx="2232248" cy="122413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</a:rPr>
              <a:t>Vnitřní hodnota akcie</a:t>
            </a:r>
            <a:endParaRPr lang="cs-CZ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cs-CZ" dirty="0" smtClean="0"/>
              <a:t>Zopakujte si pojmy: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611560" y="1484784"/>
            <a:ext cx="2376264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Dividendy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5" name="Elipsa 4"/>
          <p:cNvSpPr/>
          <p:nvPr/>
        </p:nvSpPr>
        <p:spPr>
          <a:xfrm>
            <a:off x="1835696" y="3284984"/>
            <a:ext cx="2376264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Kmenové akcie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6" name="Elipsa 5"/>
          <p:cNvSpPr/>
          <p:nvPr/>
        </p:nvSpPr>
        <p:spPr>
          <a:xfrm>
            <a:off x="3131840" y="4653136"/>
            <a:ext cx="2376264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Akcie na jméno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7" name="Elipsa 6"/>
          <p:cNvSpPr/>
          <p:nvPr/>
        </p:nvSpPr>
        <p:spPr>
          <a:xfrm>
            <a:off x="3203848" y="1988840"/>
            <a:ext cx="2376264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Akcie na majitele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8" name="Elipsa 7"/>
          <p:cNvSpPr/>
          <p:nvPr/>
        </p:nvSpPr>
        <p:spPr>
          <a:xfrm>
            <a:off x="5796136" y="1628800"/>
            <a:ext cx="2376264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Tantiémy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9" name="Elipsa 8"/>
          <p:cNvSpPr/>
          <p:nvPr/>
        </p:nvSpPr>
        <p:spPr>
          <a:xfrm>
            <a:off x="6084168" y="5373216"/>
            <a:ext cx="2699792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Zaknihované akcie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10" name="Elipsa 9"/>
          <p:cNvSpPr/>
          <p:nvPr/>
        </p:nvSpPr>
        <p:spPr>
          <a:xfrm>
            <a:off x="467544" y="5157192"/>
            <a:ext cx="2376264" cy="100811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Listinné akcie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11" name="Elipsa 10"/>
          <p:cNvSpPr/>
          <p:nvPr/>
        </p:nvSpPr>
        <p:spPr>
          <a:xfrm>
            <a:off x="5508104" y="3140968"/>
            <a:ext cx="2952328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Akcie s přednostním právem na výplatu dividend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Inflace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cs-CZ" b="1" dirty="0" smtClean="0"/>
              <a:t>	Měření </a:t>
            </a:r>
            <a:r>
              <a:rPr lang="cs-CZ" b="1" dirty="0" smtClean="0"/>
              <a:t>inflace:</a:t>
            </a:r>
          </a:p>
          <a:p>
            <a:pPr>
              <a:buNone/>
            </a:pPr>
            <a:r>
              <a:rPr lang="cs-CZ" dirty="0" smtClean="0"/>
              <a:t>	- Ukazatelem </a:t>
            </a:r>
            <a:r>
              <a:rPr lang="cs-CZ" dirty="0" smtClean="0"/>
              <a:t>míry inflace, kde porovnáváme cenové hladiny ve dvou po sobě jdoucích časových intervalech.                                                                                                                                                     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- Výsledná </a:t>
            </a:r>
            <a:r>
              <a:rPr lang="cs-CZ" dirty="0" smtClean="0"/>
              <a:t>hodnota ukazatele míry inflace vychází v  a ukazatel</a:t>
            </a:r>
            <a:r>
              <a:rPr lang="cs-CZ" i="1" dirty="0" smtClean="0"/>
              <a:t> t </a:t>
            </a:r>
            <a:r>
              <a:rPr lang="cs-CZ" dirty="0" smtClean="0"/>
              <a:t>vyjadřuje jednotlivá období (např. měsíc, rok), za které je inflace počítána.   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43608" y="3501008"/>
            <a:ext cx="6861939" cy="792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Nezaměstnanost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dirty="0" smtClean="0">
                <a:solidFill>
                  <a:srgbClr val="FF0000"/>
                </a:solidFill>
              </a:rPr>
              <a:t>Měření nedobrovolné nezaměstnanosti: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Míra nezaměstnanosti =</a:t>
            </a:r>
          </a:p>
          <a:p>
            <a:pPr>
              <a:buNone/>
            </a:pPr>
            <a:r>
              <a:rPr lang="cs-CZ" dirty="0" smtClean="0"/>
              <a:t>	nedobrovolně nezaměstnaní/ekonomicky aktivní obyvatelstvo x 100</a:t>
            </a:r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Daně přímé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1115616" y="1700808"/>
            <a:ext cx="2880320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Vyjmenujte, které daně řadíme mezi daně přímé.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Elipsa 4"/>
          <p:cNvSpPr/>
          <p:nvPr/>
        </p:nvSpPr>
        <p:spPr>
          <a:xfrm>
            <a:off x="5796136" y="1196752"/>
            <a:ext cx="2808312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Objasněte pojem přímé daně.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7" name="Elipsa 6"/>
          <p:cNvSpPr/>
          <p:nvPr/>
        </p:nvSpPr>
        <p:spPr>
          <a:xfrm>
            <a:off x="4067944" y="2924944"/>
            <a:ext cx="2808312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Kdo je správcem daní?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8" name="Elipsa 7"/>
          <p:cNvSpPr/>
          <p:nvPr/>
        </p:nvSpPr>
        <p:spPr>
          <a:xfrm>
            <a:off x="1475656" y="4437112"/>
            <a:ext cx="2808312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Kdo je plátcem a kdo je poplatníkem těchto daní?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9" name="Elipsa 8"/>
          <p:cNvSpPr/>
          <p:nvPr/>
        </p:nvSpPr>
        <p:spPr>
          <a:xfrm>
            <a:off x="5940152" y="4725144"/>
            <a:ext cx="2880320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Na čem závisí výše těchto daní?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395536" y="404664"/>
            <a:ext cx="4104456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Nezaměstnanost dělíme:</a:t>
            </a:r>
            <a:endParaRPr lang="cs-CZ" sz="2800" b="1" dirty="0">
              <a:solidFill>
                <a:schemeClr val="tx1"/>
              </a:solidFill>
            </a:endParaRPr>
          </a:p>
        </p:txBody>
      </p:sp>
      <p:cxnSp>
        <p:nvCxnSpPr>
          <p:cNvPr id="6" name="Přímá spojovací šipka 5"/>
          <p:cNvCxnSpPr/>
          <p:nvPr/>
        </p:nvCxnSpPr>
        <p:spPr>
          <a:xfrm flipH="1">
            <a:off x="683568" y="2132856"/>
            <a:ext cx="1224136" cy="5760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>
            <a:off x="2843808" y="2132856"/>
            <a:ext cx="936104" cy="6480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Elipsa 13"/>
          <p:cNvSpPr/>
          <p:nvPr/>
        </p:nvSpPr>
        <p:spPr>
          <a:xfrm>
            <a:off x="4067944" y="3429000"/>
            <a:ext cx="4104456" cy="1584176"/>
          </a:xfrm>
          <a:prstGeom prst="ellipse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800" b="1" dirty="0" smtClean="0">
                <a:solidFill>
                  <a:schemeClr val="tx1"/>
                </a:solidFill>
              </a:rPr>
              <a:t>Příčiny nezaměstnanosti:</a:t>
            </a:r>
            <a:endParaRPr lang="cs-CZ" sz="2800" b="1" dirty="0">
              <a:solidFill>
                <a:schemeClr val="tx1"/>
              </a:solidFill>
            </a:endParaRPr>
          </a:p>
        </p:txBody>
      </p:sp>
      <p:cxnSp>
        <p:nvCxnSpPr>
          <p:cNvPr id="15" name="Přímá spojovací šipka 14"/>
          <p:cNvCxnSpPr/>
          <p:nvPr/>
        </p:nvCxnSpPr>
        <p:spPr>
          <a:xfrm flipH="1">
            <a:off x="3491880" y="5085184"/>
            <a:ext cx="1224136" cy="5760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Přímá spojovací šipka 15"/>
          <p:cNvCxnSpPr/>
          <p:nvPr/>
        </p:nvCxnSpPr>
        <p:spPr>
          <a:xfrm>
            <a:off x="7308304" y="5157192"/>
            <a:ext cx="936104" cy="648072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>
            <a:off x="6084168" y="5229200"/>
            <a:ext cx="0" cy="79208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Hrubý domácí produkt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b="1" dirty="0" smtClean="0">
                <a:solidFill>
                  <a:srgbClr val="FF0000"/>
                </a:solidFill>
              </a:rPr>
              <a:t>	Metody výpočtu:</a:t>
            </a:r>
          </a:p>
          <a:p>
            <a:pPr lvl="0" algn="just">
              <a:buNone/>
            </a:pPr>
            <a:r>
              <a:rPr lang="cs-CZ" b="1" dirty="0" smtClean="0"/>
              <a:t>	1. zbožová (produkční) metoda</a:t>
            </a:r>
            <a:r>
              <a:rPr lang="cs-CZ" dirty="0" smtClean="0"/>
              <a:t> - vychází z výroby a sčítá všechny vyrobené finální statky a služby, které firmy za dané období prodaly domácnostem, vládě či jiným firmám a investice firmám s čistým vývozem.</a:t>
            </a:r>
          </a:p>
          <a:p>
            <a:pPr>
              <a:buNone/>
            </a:pPr>
            <a:r>
              <a:rPr lang="cs-CZ" b="1" dirty="0" smtClean="0"/>
              <a:t> </a:t>
            </a:r>
            <a:endParaRPr lang="cs-CZ" dirty="0" smtClean="0"/>
          </a:p>
          <a:p>
            <a:pPr algn="ctr">
              <a:buNone/>
            </a:pPr>
            <a:r>
              <a:rPr lang="cs-CZ" b="1" dirty="0" smtClean="0"/>
              <a:t>	HDP = spotřeba domácností + investice firem + vládní nákupy</a:t>
            </a:r>
          </a:p>
          <a:p>
            <a:pPr algn="ctr">
              <a:buNone/>
            </a:pPr>
            <a:r>
              <a:rPr lang="cs-CZ" b="1" dirty="0" smtClean="0"/>
              <a:t> + čistý vývoz </a:t>
            </a:r>
          </a:p>
          <a:p>
            <a:pPr algn="ctr">
              <a:buNone/>
            </a:pPr>
            <a:endParaRPr lang="cs-CZ" dirty="0" smtClean="0"/>
          </a:p>
          <a:p>
            <a:r>
              <a:rPr lang="cs-CZ" b="1" dirty="0" smtClean="0"/>
              <a:t>spotřeba domácností:</a:t>
            </a:r>
            <a:r>
              <a:rPr lang="cs-CZ" dirty="0" smtClean="0"/>
              <a:t> výdaje za zboží uskutečněné občany za rok (mimo koupě bytů),</a:t>
            </a:r>
          </a:p>
          <a:p>
            <a:pPr lvl="0"/>
            <a:r>
              <a:rPr lang="cs-CZ" b="1" dirty="0" smtClean="0"/>
              <a:t>investice firem:</a:t>
            </a:r>
            <a:r>
              <a:rPr lang="cs-CZ" dirty="0" smtClean="0"/>
              <a:t> spotřeba soukromých firem, výdaje za budovy, stroje, zařízení,</a:t>
            </a:r>
          </a:p>
          <a:p>
            <a:pPr lvl="0"/>
            <a:r>
              <a:rPr lang="cs-CZ" b="1" dirty="0" smtClean="0"/>
              <a:t>vládní nákupy:</a:t>
            </a:r>
            <a:r>
              <a:rPr lang="cs-CZ" dirty="0" smtClean="0"/>
              <a:t> výdaje na infrastrukturu, školství, zdravotnictví, ochranu životního prostředí,</a:t>
            </a:r>
          </a:p>
          <a:p>
            <a:pPr lvl="0"/>
            <a:r>
              <a:rPr lang="cs-CZ" b="1" dirty="0" smtClean="0"/>
              <a:t>čistý vývoz:</a:t>
            </a:r>
            <a:r>
              <a:rPr lang="cs-CZ" dirty="0" smtClean="0"/>
              <a:t> je tvořen rozdílem mezi exportem a importem.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20000"/>
          </a:bodyPr>
          <a:lstStyle/>
          <a:p>
            <a:pPr lvl="0" algn="just">
              <a:buNone/>
            </a:pPr>
            <a:r>
              <a:rPr lang="cs-CZ" b="1" dirty="0" smtClean="0"/>
              <a:t>	</a:t>
            </a:r>
            <a:r>
              <a:rPr lang="cs-CZ" sz="2600" b="1" dirty="0" smtClean="0"/>
              <a:t>2. důchodová metoda - </a:t>
            </a:r>
            <a:r>
              <a:rPr lang="cs-CZ" sz="2600" dirty="0" smtClean="0"/>
              <a:t>vychází z principu rozdělování a přerozdělování, kdy každý z účastníků výroby získává svůj podíl na vyrobených statcích a službách, jako odměnu za vynaložení svých výrobních faktorů.</a:t>
            </a:r>
          </a:p>
          <a:p>
            <a:pPr lvl="0">
              <a:buNone/>
            </a:pPr>
            <a:r>
              <a:rPr lang="cs-CZ" sz="2600" b="1" dirty="0" smtClean="0"/>
              <a:t>	zaměstnanci – </a:t>
            </a:r>
            <a:r>
              <a:rPr lang="cs-CZ" sz="2600" dirty="0" smtClean="0"/>
              <a:t>dostávají mzdu,</a:t>
            </a:r>
          </a:p>
          <a:p>
            <a:pPr lvl="0">
              <a:buNone/>
            </a:pPr>
            <a:r>
              <a:rPr lang="cs-CZ" sz="2600" b="1" dirty="0" smtClean="0"/>
              <a:t>	majitelé půdy </a:t>
            </a:r>
            <a:r>
              <a:rPr lang="cs-CZ" sz="2600" dirty="0" smtClean="0"/>
              <a:t>– dostávají rentu,</a:t>
            </a:r>
          </a:p>
          <a:p>
            <a:pPr lvl="0">
              <a:buNone/>
            </a:pPr>
            <a:r>
              <a:rPr lang="cs-CZ" sz="2600" b="1" dirty="0" smtClean="0"/>
              <a:t>	majitelé kapitálu – </a:t>
            </a:r>
            <a:r>
              <a:rPr lang="cs-CZ" sz="2600" dirty="0" smtClean="0"/>
              <a:t>dostávají čisté úroky a zisk z kapitálu,</a:t>
            </a:r>
          </a:p>
          <a:p>
            <a:pPr>
              <a:buNone/>
            </a:pPr>
            <a:endParaRPr lang="cs-CZ" sz="2600" dirty="0" smtClean="0"/>
          </a:p>
          <a:p>
            <a:pPr algn="ctr">
              <a:lnSpc>
                <a:spcPct val="170000"/>
              </a:lnSpc>
              <a:buNone/>
            </a:pPr>
            <a:r>
              <a:rPr lang="cs-CZ" sz="2600" b="1" dirty="0" smtClean="0"/>
              <a:t>	HDP = ceny výrobních faktorů (mzda+renta+zisk+úrok)+opotřebení investic + nepřímé daně</a:t>
            </a:r>
            <a:r>
              <a:rPr lang="cs-CZ" sz="2600" smtClean="0"/>
              <a:t/>
            </a:r>
            <a:br>
              <a:rPr lang="cs-CZ" sz="2600" smtClean="0"/>
            </a:br>
            <a:r>
              <a:rPr lang="cs-CZ" sz="2600" b="1" dirty="0" smtClean="0"/>
              <a:t>	</a:t>
            </a:r>
            <a:endParaRPr lang="cs-CZ" sz="2600" dirty="0" smtClean="0"/>
          </a:p>
          <a:p>
            <a:pPr lvl="0">
              <a:buNone/>
            </a:pPr>
            <a:r>
              <a:rPr lang="cs-CZ" sz="2600" b="1" dirty="0" smtClean="0"/>
              <a:t>	opotřebení investic -</a:t>
            </a:r>
            <a:r>
              <a:rPr lang="cs-CZ" sz="2600" dirty="0" smtClean="0"/>
              <a:t> postupné opotřebení hmotných statků</a:t>
            </a:r>
          </a:p>
          <a:p>
            <a:pPr lvl="0">
              <a:buNone/>
            </a:pPr>
            <a:r>
              <a:rPr lang="cs-CZ" sz="2600" dirty="0" smtClean="0"/>
              <a:t> 	(tj. odpisy),</a:t>
            </a:r>
          </a:p>
          <a:p>
            <a:pPr lvl="0">
              <a:buNone/>
            </a:pPr>
            <a:r>
              <a:rPr lang="cs-CZ" sz="2600" b="1" dirty="0" smtClean="0"/>
              <a:t>	daně - platby</a:t>
            </a:r>
            <a:r>
              <a:rPr lang="cs-CZ" sz="2600" dirty="0" smtClean="0"/>
              <a:t>, které odvádíme do státního rozpočtu (daně přímé i nepřímé).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Propočty kurzů měn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4525963"/>
          </a:xfrm>
        </p:spPr>
        <p:txBody>
          <a:bodyPr>
            <a:normAutofit/>
          </a:bodyPr>
          <a:lstStyle/>
          <a:p>
            <a:r>
              <a:rPr lang="cs-CZ" sz="2400" i="1" dirty="0" smtClean="0"/>
              <a:t>Valuty</a:t>
            </a:r>
            <a:r>
              <a:rPr lang="cs-CZ" sz="2400" dirty="0" smtClean="0"/>
              <a:t> – používá se pro platby v hotovosti</a:t>
            </a:r>
          </a:p>
          <a:p>
            <a:r>
              <a:rPr lang="cs-CZ" sz="2400" i="1" dirty="0" smtClean="0"/>
              <a:t>Devizy</a:t>
            </a:r>
            <a:r>
              <a:rPr lang="cs-CZ" sz="2400" dirty="0" smtClean="0"/>
              <a:t> – pro bezhotovostní placení</a:t>
            </a:r>
          </a:p>
          <a:p>
            <a:r>
              <a:rPr lang="cs-CZ" sz="2400" i="1" dirty="0" smtClean="0"/>
              <a:t>Nákup</a:t>
            </a:r>
            <a:r>
              <a:rPr lang="cs-CZ" sz="2400" dirty="0" smtClean="0"/>
              <a:t> – banka (směnárna) nakupuje měnu, nákupní </a:t>
            </a:r>
            <a:r>
              <a:rPr lang="cs-CZ" sz="2400" dirty="0" smtClean="0"/>
              <a:t>kurz </a:t>
            </a:r>
            <a:r>
              <a:rPr lang="cs-CZ" sz="2400" dirty="0" smtClean="0"/>
              <a:t>je nižší – rozdíl bance hradí náklady banky, mzdy, aj. a tvoří zisk. Ke krytí nákladů banky se vybírají poplatky za provedenou výměnu nebo platbu. Směnárny většinou poplatky za výměnu nevybírají. (když jdu vrátit cizí měnu)</a:t>
            </a:r>
          </a:p>
          <a:p>
            <a:r>
              <a:rPr lang="cs-CZ" sz="2400" i="1" dirty="0" smtClean="0"/>
              <a:t>Prodej - </a:t>
            </a:r>
            <a:r>
              <a:rPr lang="cs-CZ" sz="2400" dirty="0" smtClean="0"/>
              <a:t> za </a:t>
            </a:r>
            <a:r>
              <a:rPr lang="cs-CZ" sz="2400" dirty="0" smtClean="0"/>
              <a:t>kurz </a:t>
            </a:r>
            <a:r>
              <a:rPr lang="cs-CZ" sz="2400" dirty="0" smtClean="0"/>
              <a:t>prodej banka prodává (když si jdu koupit cizí měnu)</a:t>
            </a:r>
          </a:p>
          <a:p>
            <a:r>
              <a:rPr lang="cs-CZ" sz="2400" i="1" dirty="0" smtClean="0"/>
              <a:t>Kurz </a:t>
            </a:r>
            <a:r>
              <a:rPr lang="cs-CZ" sz="2400" i="1" dirty="0" smtClean="0"/>
              <a:t>střed</a:t>
            </a:r>
            <a:r>
              <a:rPr lang="cs-CZ" sz="2400" dirty="0" smtClean="0"/>
              <a:t> – pro obchodování mezi bankami</a:t>
            </a:r>
          </a:p>
          <a:p>
            <a:pPr>
              <a:buNone/>
            </a:pP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5436096" y="5157192"/>
            <a:ext cx="3456384" cy="144016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Proč je </a:t>
            </a:r>
            <a:r>
              <a:rPr lang="cs-CZ" b="1" dirty="0" smtClean="0">
                <a:solidFill>
                  <a:schemeClr val="tx1"/>
                </a:solidFill>
              </a:rPr>
              <a:t>kurz </a:t>
            </a:r>
            <a:r>
              <a:rPr lang="cs-CZ" b="1" dirty="0" smtClean="0">
                <a:solidFill>
                  <a:schemeClr val="tx1"/>
                </a:solidFill>
              </a:rPr>
              <a:t>prodej vždy vyšší než </a:t>
            </a:r>
            <a:r>
              <a:rPr lang="cs-CZ" b="1" dirty="0" smtClean="0">
                <a:solidFill>
                  <a:schemeClr val="tx1"/>
                </a:solidFill>
              </a:rPr>
              <a:t>kurz </a:t>
            </a:r>
            <a:r>
              <a:rPr lang="cs-CZ" b="1" dirty="0" smtClean="0">
                <a:solidFill>
                  <a:schemeClr val="tx1"/>
                </a:solidFill>
              </a:rPr>
              <a:t>nákup?</a:t>
            </a:r>
            <a:r>
              <a:rPr lang="cs-CZ" dirty="0" smtClean="0">
                <a:solidFill>
                  <a:schemeClr val="tx1"/>
                </a:solidFill>
              </a:rPr>
              <a:t> </a:t>
            </a:r>
          </a:p>
          <a:p>
            <a:pPr algn="ctr"/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Osobní finance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/>
          <a:lstStyle/>
          <a:p>
            <a:pPr algn="ctr">
              <a:buNone/>
            </a:pPr>
            <a:endParaRPr lang="cs-CZ" dirty="0" smtClean="0"/>
          </a:p>
          <a:p>
            <a:pPr algn="ctr">
              <a:buNone/>
            </a:pPr>
            <a:r>
              <a:rPr lang="cs-CZ" dirty="0" smtClean="0"/>
              <a:t>Příjmy a výdaje domácího rozpočtu</a:t>
            </a:r>
          </a:p>
          <a:p>
            <a:pPr algn="ctr">
              <a:buNone/>
            </a:pPr>
            <a:endParaRPr lang="cs-CZ" dirty="0" smtClean="0"/>
          </a:p>
          <a:p>
            <a:pPr>
              <a:buNone/>
            </a:pPr>
            <a:r>
              <a:rPr lang="cs-CZ" sz="2600" dirty="0" smtClean="0"/>
              <a:t>Pravidelné           Nepravidelné	Pevné       Kontrolovatelné</a:t>
            </a:r>
            <a:endParaRPr lang="cs-CZ" sz="2600" dirty="0"/>
          </a:p>
        </p:txBody>
      </p:sp>
      <p:cxnSp>
        <p:nvCxnSpPr>
          <p:cNvPr id="7" name="Přímá spojovací šipka 6"/>
          <p:cNvCxnSpPr/>
          <p:nvPr/>
        </p:nvCxnSpPr>
        <p:spPr>
          <a:xfrm flipH="1">
            <a:off x="1187624" y="2420888"/>
            <a:ext cx="43204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Přímá spojovací šipka 9"/>
          <p:cNvCxnSpPr/>
          <p:nvPr/>
        </p:nvCxnSpPr>
        <p:spPr>
          <a:xfrm>
            <a:off x="2123728" y="2420888"/>
            <a:ext cx="1080120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>
            <a:off x="3851920" y="2420888"/>
            <a:ext cx="144016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Přímá spojovací šipka 13"/>
          <p:cNvCxnSpPr/>
          <p:nvPr/>
        </p:nvCxnSpPr>
        <p:spPr>
          <a:xfrm>
            <a:off x="4211960" y="2348880"/>
            <a:ext cx="3024336" cy="576064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ipsa 14"/>
          <p:cNvSpPr/>
          <p:nvPr/>
        </p:nvSpPr>
        <p:spPr>
          <a:xfrm>
            <a:off x="467544" y="3717032"/>
            <a:ext cx="2376264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</a:rPr>
              <a:t>Jednorázové příjmy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16" name="Elipsa 15"/>
          <p:cNvSpPr/>
          <p:nvPr/>
        </p:nvSpPr>
        <p:spPr>
          <a:xfrm>
            <a:off x="5940152" y="3645024"/>
            <a:ext cx="2376264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</a:rPr>
              <a:t>Jednorázové výdaje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18" name="Elipsa 17"/>
          <p:cNvSpPr/>
          <p:nvPr/>
        </p:nvSpPr>
        <p:spPr>
          <a:xfrm>
            <a:off x="1907704" y="5229200"/>
            <a:ext cx="2376264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</a:rPr>
              <a:t>Přebytek domácího rozpočtu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19" name="Elipsa 18"/>
          <p:cNvSpPr/>
          <p:nvPr/>
        </p:nvSpPr>
        <p:spPr>
          <a:xfrm>
            <a:off x="4499992" y="5229200"/>
            <a:ext cx="2376264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</a:rPr>
              <a:t>Schodek domácího rozpočtu</a:t>
            </a:r>
            <a:endParaRPr lang="cs-CZ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755576" y="332656"/>
            <a:ext cx="7834064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Porovnání nabídek finančních ústavů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539552" y="4581128"/>
            <a:ext cx="3240360" cy="14904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Uveďte, které instituce působí na finančním trhu</a:t>
            </a:r>
            <a:endParaRPr lang="cs-CZ" sz="2200" b="1" dirty="0">
              <a:solidFill>
                <a:schemeClr val="tx1"/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3059832" y="1556792"/>
            <a:ext cx="2520280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600" dirty="0" smtClean="0"/>
              <a:t>Finanční trh</a:t>
            </a:r>
            <a:endParaRPr lang="cs-CZ" sz="2600" dirty="0"/>
          </a:p>
        </p:txBody>
      </p:sp>
      <p:cxnSp>
        <p:nvCxnSpPr>
          <p:cNvPr id="9" name="Přímá spojovací šipka 8"/>
          <p:cNvCxnSpPr/>
          <p:nvPr/>
        </p:nvCxnSpPr>
        <p:spPr>
          <a:xfrm flipH="1">
            <a:off x="2771800" y="2204864"/>
            <a:ext cx="1152128" cy="432048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1115616" y="2708920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Peněžní trh</a:t>
            </a:r>
            <a:endParaRPr lang="cs-CZ" sz="24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860032" y="2780928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/>
              <a:t>Kapitálový trh</a:t>
            </a:r>
            <a:endParaRPr lang="cs-CZ" sz="2400" dirty="0"/>
          </a:p>
        </p:txBody>
      </p:sp>
      <p:cxnSp>
        <p:nvCxnSpPr>
          <p:cNvPr id="14" name="Přímá spojovací šipka 13"/>
          <p:cNvCxnSpPr/>
          <p:nvPr/>
        </p:nvCxnSpPr>
        <p:spPr>
          <a:xfrm>
            <a:off x="4572000" y="2204864"/>
            <a:ext cx="1008112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Elipsa 14"/>
          <p:cNvSpPr/>
          <p:nvPr/>
        </p:nvSpPr>
        <p:spPr>
          <a:xfrm>
            <a:off x="4716016" y="3789040"/>
            <a:ext cx="3312368" cy="158417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200" b="1" dirty="0" smtClean="0">
                <a:solidFill>
                  <a:schemeClr val="tx1"/>
                </a:solidFill>
              </a:rPr>
              <a:t>Co je předmětem činnosti jednotlivých trhů?</a:t>
            </a:r>
            <a:endParaRPr lang="cs-CZ" sz="22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cs-CZ" dirty="0" smtClean="0"/>
              <a:t>Daně nepřímé</a:t>
            </a:r>
            <a:endParaRPr lang="cs-CZ" dirty="0"/>
          </a:p>
        </p:txBody>
      </p:sp>
      <p:sp>
        <p:nvSpPr>
          <p:cNvPr id="4" name="Elipsa 3"/>
          <p:cNvSpPr/>
          <p:nvPr/>
        </p:nvSpPr>
        <p:spPr>
          <a:xfrm>
            <a:off x="1475656" y="1340768"/>
            <a:ext cx="2880320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Objasněte pojem nepřímé daně.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Elipsa 4"/>
          <p:cNvSpPr/>
          <p:nvPr/>
        </p:nvSpPr>
        <p:spPr>
          <a:xfrm>
            <a:off x="323528" y="3068960"/>
            <a:ext cx="2880320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Na čem závisí výše těchto daní?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6" name="Elipsa 5"/>
          <p:cNvSpPr/>
          <p:nvPr/>
        </p:nvSpPr>
        <p:spPr>
          <a:xfrm>
            <a:off x="1835696" y="4869160"/>
            <a:ext cx="2880320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Kdo je plátcem a kdo je poplatníkem těchto daní?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7" name="Elipsa 6"/>
          <p:cNvSpPr/>
          <p:nvPr/>
        </p:nvSpPr>
        <p:spPr>
          <a:xfrm>
            <a:off x="5076056" y="3861048"/>
            <a:ext cx="2880320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Vyjmenujte, které daně řadíme mezi daně nepřímé.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8" name="Elipsa 7"/>
          <p:cNvSpPr/>
          <p:nvPr/>
        </p:nvSpPr>
        <p:spPr>
          <a:xfrm>
            <a:off x="5148064" y="1628800"/>
            <a:ext cx="2880320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Kde se provádí registrace k daním?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Daň z přidané hodnoty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6916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cs-CZ" dirty="0" smtClean="0"/>
              <a:t>Výpočet:</a:t>
            </a:r>
          </a:p>
          <a:p>
            <a:pPr>
              <a:buNone/>
            </a:pPr>
            <a:r>
              <a:rPr lang="cs-CZ" b="1" dirty="0" smtClean="0"/>
              <a:t>	a) je znám základ daně	, tak výpočet je:</a:t>
            </a:r>
            <a:r>
              <a:rPr lang="cs-CZ" dirty="0" smtClean="0"/>
              <a:t>	</a:t>
            </a:r>
            <a:r>
              <a:rPr lang="cs-CZ" b="1" dirty="0" smtClean="0"/>
              <a:t>základ daně x sazba daně v %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Např. - 1 kg cukr stojí 23 Kč ... tj. základ daně = cena bez DPH!!</a:t>
            </a:r>
          </a:p>
          <a:p>
            <a:pPr>
              <a:buNone/>
            </a:pPr>
            <a:r>
              <a:rPr lang="cs-CZ" dirty="0" smtClean="0"/>
              <a:t>	    	 - sazba daně 14%</a:t>
            </a:r>
          </a:p>
          <a:p>
            <a:pPr>
              <a:buNone/>
            </a:pPr>
            <a:r>
              <a:rPr lang="cs-CZ" dirty="0" smtClean="0"/>
              <a:t>	   	 - daň …. 23 x 0,14 = 3,22 Kč  </a:t>
            </a:r>
          </a:p>
          <a:p>
            <a:pPr>
              <a:buNone/>
            </a:pPr>
            <a:r>
              <a:rPr lang="cs-CZ" dirty="0" smtClean="0"/>
              <a:t>   	Cena výrobku celkem = 23 + 3,22 = 26,22 Kč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b="1" dirty="0" smtClean="0"/>
              <a:t>	b) známe cenu celkem	</a:t>
            </a:r>
            <a:r>
              <a:rPr lang="cs-CZ" dirty="0" smtClean="0"/>
              <a:t>		</a:t>
            </a:r>
          </a:p>
          <a:p>
            <a:pPr>
              <a:buNone/>
            </a:pPr>
            <a:r>
              <a:rPr lang="cs-CZ" dirty="0" smtClean="0"/>
              <a:t>	- cena celkem  je 100 Kč  vč. DPH 20%... cílem je vypočítat základ daně   				             (cenu bez DPH)</a:t>
            </a:r>
          </a:p>
          <a:p>
            <a:pPr>
              <a:buNone/>
            </a:pPr>
            <a:r>
              <a:rPr lang="cs-CZ" dirty="0" smtClean="0"/>
              <a:t>	  výpočet: 100 x 20/120 = 16,67 Kč</a:t>
            </a:r>
          </a:p>
          <a:p>
            <a:pPr>
              <a:buNone/>
            </a:pPr>
            <a:r>
              <a:rPr lang="cs-CZ" dirty="0" smtClean="0"/>
              <a:t>	- cena bez DPH (základ daně) = 83,33 Kč… (100 – 16,67)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					</a:t>
            </a:r>
          </a:p>
          <a:p>
            <a:pPr>
              <a:buNone/>
            </a:pPr>
            <a:r>
              <a:rPr lang="cs-CZ" dirty="0" smtClean="0"/>
              <a:t>					</a:t>
            </a:r>
            <a:r>
              <a:rPr lang="cs-CZ" b="1" i="1" dirty="0" smtClean="0"/>
              <a:t>	Pozor na novelizaci sazeb DPH!!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lipsa 3"/>
          <p:cNvSpPr/>
          <p:nvPr/>
        </p:nvSpPr>
        <p:spPr>
          <a:xfrm>
            <a:off x="323528" y="980728"/>
            <a:ext cx="2880320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Jaký je rozdíl mezi daní na vstupu a daní na výstupu?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5" name="Elipsa 4"/>
          <p:cNvSpPr/>
          <p:nvPr/>
        </p:nvSpPr>
        <p:spPr>
          <a:xfrm>
            <a:off x="5292080" y="404664"/>
            <a:ext cx="2880320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Je registrace povinná?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6" name="Elipsa 5"/>
          <p:cNvSpPr/>
          <p:nvPr/>
        </p:nvSpPr>
        <p:spPr>
          <a:xfrm>
            <a:off x="1187624" y="2996952"/>
            <a:ext cx="2880320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Jaké jsou sazby daně?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7" name="Elipsa 6"/>
          <p:cNvSpPr/>
          <p:nvPr/>
        </p:nvSpPr>
        <p:spPr>
          <a:xfrm>
            <a:off x="3275856" y="4509120"/>
            <a:ext cx="2880320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Co je osvobozeno od plateb?</a:t>
            </a:r>
            <a:endParaRPr lang="cs-CZ" b="1" dirty="0">
              <a:solidFill>
                <a:schemeClr val="tx1"/>
              </a:solidFill>
            </a:endParaRPr>
          </a:p>
        </p:txBody>
      </p:sp>
      <p:sp>
        <p:nvSpPr>
          <p:cNvPr id="8" name="Elipsa 7"/>
          <p:cNvSpPr/>
          <p:nvPr/>
        </p:nvSpPr>
        <p:spPr>
          <a:xfrm>
            <a:off x="4788024" y="2564904"/>
            <a:ext cx="2880320" cy="15121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b="1" dirty="0" smtClean="0">
                <a:solidFill>
                  <a:schemeClr val="tx1"/>
                </a:solidFill>
              </a:rPr>
              <a:t>Na základě čeho se stanoví výše daně?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Zakladatelský rozpočet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sz="2600" dirty="0" smtClean="0"/>
              <a:t>Skládá se ze dvou částí:</a:t>
            </a:r>
          </a:p>
          <a:p>
            <a:pPr lvl="0"/>
            <a:r>
              <a:rPr lang="cs-CZ" sz="2600" b="1" dirty="0" smtClean="0"/>
              <a:t>rozpočet nákladů a výnosů</a:t>
            </a:r>
            <a:r>
              <a:rPr lang="cs-CZ" sz="2600" dirty="0" smtClean="0"/>
              <a:t> (resp. příjmů a výdajů, účtuje-li podnikatel v soustavě jednoduchého účetnictví). Tímto rozpočtem získá podnikatel základní představu o ročním hospodaření firmy a zjistí výnosnost připravovaného podnikání (velikost zisku). </a:t>
            </a:r>
          </a:p>
          <a:p>
            <a:pPr lvl="0">
              <a:buNone/>
            </a:pPr>
            <a:endParaRPr lang="cs-CZ" sz="2600" dirty="0" smtClean="0"/>
          </a:p>
          <a:p>
            <a:pPr lvl="0"/>
            <a:r>
              <a:rPr lang="cs-CZ" sz="2600" b="1" dirty="0" smtClean="0"/>
              <a:t>rozpočet investičního a provozního kapitálu</a:t>
            </a:r>
            <a:r>
              <a:rPr lang="cs-CZ" sz="2600" dirty="0" smtClean="0"/>
              <a:t> (potřebného majetku firmy) a zdrojů krytí(vlastní a cizí zdroje).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Zahajovací rozvaha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	</a:t>
            </a:r>
            <a:r>
              <a:rPr lang="cs-CZ" sz="2800" dirty="0" smtClean="0"/>
              <a:t>Rozvaha (bilance) je jedním ze základních výkazů účetní </a:t>
            </a:r>
            <a:r>
              <a:rPr lang="cs-CZ" sz="2800" dirty="0" smtClean="0"/>
              <a:t>závěrky.</a:t>
            </a:r>
            <a:endParaRPr lang="cs-CZ" sz="2800" dirty="0" smtClean="0"/>
          </a:p>
          <a:p>
            <a:pPr>
              <a:buNone/>
            </a:pPr>
            <a:r>
              <a:rPr lang="cs-CZ" sz="2800" dirty="0" smtClean="0"/>
              <a:t>	</a:t>
            </a:r>
            <a:r>
              <a:rPr lang="cs-CZ" sz="2800" dirty="0" smtClean="0"/>
              <a:t>Podává </a:t>
            </a:r>
            <a:r>
              <a:rPr lang="cs-CZ" sz="2800" dirty="0" smtClean="0"/>
              <a:t>přehled o majetku podniku a zdrojích jeho krytí v </a:t>
            </a:r>
            <a:r>
              <a:rPr lang="cs-CZ" sz="2800" dirty="0" smtClean="0"/>
              <a:t>penězích, </a:t>
            </a:r>
            <a:r>
              <a:rPr lang="cs-CZ" sz="2800" dirty="0" smtClean="0"/>
              <a:t>vyjádřen k určitému datu a umožňuje tak posoudit finanční pozici podniku. </a:t>
            </a:r>
          </a:p>
          <a:p>
            <a:pPr>
              <a:buNone/>
            </a:pPr>
            <a:r>
              <a:rPr lang="cs-CZ" sz="2800" dirty="0" smtClean="0"/>
              <a:t>	Rozvaha se proto také někdy nazývá výkazem o finanční pozici.</a:t>
            </a:r>
            <a:endParaRPr lang="cs-CZ" sz="2800" dirty="0"/>
          </a:p>
        </p:txBody>
      </p:sp>
      <p:sp>
        <p:nvSpPr>
          <p:cNvPr id="4" name="Elipsa 3"/>
          <p:cNvSpPr/>
          <p:nvPr/>
        </p:nvSpPr>
        <p:spPr>
          <a:xfrm>
            <a:off x="5580112" y="4437112"/>
            <a:ext cx="2952328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</a:rPr>
              <a:t>Zopakujte si strukturu rozvahy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6" name="Elipsa 5"/>
          <p:cNvSpPr/>
          <p:nvPr/>
        </p:nvSpPr>
        <p:spPr>
          <a:xfrm>
            <a:off x="2195736" y="5013176"/>
            <a:ext cx="2952328" cy="165618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000" b="1" dirty="0" smtClean="0">
                <a:solidFill>
                  <a:schemeClr val="tx1"/>
                </a:solidFill>
              </a:rPr>
              <a:t>Zopakujte si druhy rozvahy</a:t>
            </a:r>
            <a:endParaRPr lang="cs-CZ" sz="20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229600" cy="1143000"/>
          </a:xfrm>
        </p:spPr>
        <p:txBody>
          <a:bodyPr/>
          <a:lstStyle/>
          <a:p>
            <a:r>
              <a:rPr lang="cs-CZ" dirty="0" smtClean="0"/>
              <a:t>Majetek podniku</a:t>
            </a:r>
            <a:endParaRPr lang="cs-CZ" dirty="0"/>
          </a:p>
        </p:txBody>
      </p:sp>
      <p:sp>
        <p:nvSpPr>
          <p:cNvPr id="4" name="Zaoblený obdélník 3"/>
          <p:cNvSpPr/>
          <p:nvPr/>
        </p:nvSpPr>
        <p:spPr>
          <a:xfrm>
            <a:off x="899592" y="1772816"/>
            <a:ext cx="2376264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Dlouhodobý</a:t>
            </a:r>
            <a:endParaRPr lang="cs-CZ" sz="2400" b="1" dirty="0">
              <a:solidFill>
                <a:schemeClr val="tx1"/>
              </a:solidFill>
            </a:endParaRPr>
          </a:p>
        </p:txBody>
      </p:sp>
      <p:sp>
        <p:nvSpPr>
          <p:cNvPr id="5" name="Zaoblený obdélník 4"/>
          <p:cNvSpPr/>
          <p:nvPr/>
        </p:nvSpPr>
        <p:spPr>
          <a:xfrm>
            <a:off x="4788024" y="1772816"/>
            <a:ext cx="2520280" cy="115212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2400" b="1" dirty="0" smtClean="0">
                <a:solidFill>
                  <a:schemeClr val="tx1"/>
                </a:solidFill>
              </a:rPr>
              <a:t>Oběžný</a:t>
            </a:r>
            <a:endParaRPr lang="cs-CZ" sz="2400" b="1" dirty="0">
              <a:solidFill>
                <a:schemeClr val="tx1"/>
              </a:solidFill>
            </a:endParaRPr>
          </a:p>
        </p:txBody>
      </p:sp>
      <p:cxnSp>
        <p:nvCxnSpPr>
          <p:cNvPr id="7" name="Přímá spojovací šipka 6"/>
          <p:cNvCxnSpPr/>
          <p:nvPr/>
        </p:nvCxnSpPr>
        <p:spPr>
          <a:xfrm>
            <a:off x="2267744" y="2996952"/>
            <a:ext cx="0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Přímá spojovací šipka 7"/>
          <p:cNvCxnSpPr/>
          <p:nvPr/>
        </p:nvCxnSpPr>
        <p:spPr>
          <a:xfrm>
            <a:off x="6156176" y="2996952"/>
            <a:ext cx="0" cy="720080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Zaoblený obdélník 8"/>
          <p:cNvSpPr/>
          <p:nvPr/>
        </p:nvSpPr>
        <p:spPr>
          <a:xfrm>
            <a:off x="755576" y="5517232"/>
            <a:ext cx="3240360" cy="1008112"/>
          </a:xfrm>
          <a:prstGeom prst="roundRect">
            <a:avLst/>
          </a:prstGeom>
          <a:noFill/>
          <a:ln>
            <a:solidFill>
              <a:schemeClr val="bg2">
                <a:lumMod val="25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cs-CZ" sz="2000" b="1" dirty="0" smtClean="0">
                <a:solidFill>
                  <a:schemeClr val="tx1"/>
                </a:solidFill>
              </a:rPr>
              <a:t> pořizovací cena ……..</a:t>
            </a:r>
          </a:p>
          <a:p>
            <a:pPr algn="ctr">
              <a:buFontTx/>
              <a:buChar char="-"/>
            </a:pPr>
            <a:r>
              <a:rPr lang="cs-CZ" sz="2000" b="1" dirty="0" smtClean="0">
                <a:solidFill>
                  <a:schemeClr val="tx1"/>
                </a:solidFill>
              </a:rPr>
              <a:t> doba použitelnosti….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12" name="Zaoblený obdélník 11"/>
          <p:cNvSpPr/>
          <p:nvPr/>
        </p:nvSpPr>
        <p:spPr>
          <a:xfrm>
            <a:off x="4716016" y="5445224"/>
            <a:ext cx="3240360" cy="1008112"/>
          </a:xfrm>
          <a:prstGeom prst="roundRect">
            <a:avLst/>
          </a:prstGeom>
          <a:noFill/>
          <a:ln>
            <a:solidFill>
              <a:schemeClr val="bg2">
                <a:lumMod val="25000"/>
              </a:schemeClr>
            </a:solidFill>
          </a:ln>
          <a:effectLst>
            <a:innerShdw blurRad="63500" dist="50800" dir="18900000">
              <a:prstClr val="black">
                <a:alpha val="50000"/>
              </a:prstClr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Tx/>
              <a:buChar char="-"/>
            </a:pPr>
            <a:r>
              <a:rPr lang="cs-CZ" sz="2000" b="1" dirty="0" smtClean="0">
                <a:solidFill>
                  <a:schemeClr val="tx1"/>
                </a:solidFill>
              </a:rPr>
              <a:t> pořizovací cena ……..</a:t>
            </a:r>
          </a:p>
          <a:p>
            <a:pPr algn="ctr">
              <a:buFontTx/>
              <a:buChar char="-"/>
            </a:pPr>
            <a:r>
              <a:rPr lang="cs-CZ" sz="2000" b="1" dirty="0" smtClean="0">
                <a:solidFill>
                  <a:schemeClr val="tx1"/>
                </a:solidFill>
              </a:rPr>
              <a:t> doba použitelnosti….</a:t>
            </a: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>
            <a:off x="1187624" y="3861048"/>
            <a:ext cx="36004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cs-CZ" sz="2000" b="1" dirty="0" smtClean="0"/>
              <a:t>Hmotný majetek</a:t>
            </a:r>
          </a:p>
          <a:p>
            <a:pPr>
              <a:buFontTx/>
              <a:buChar char="-"/>
            </a:pPr>
            <a:r>
              <a:rPr lang="cs-CZ" sz="2000" b="1" dirty="0" smtClean="0"/>
              <a:t>Nehmotný majetek</a:t>
            </a:r>
          </a:p>
          <a:p>
            <a:pPr>
              <a:buFontTx/>
              <a:buChar char="-"/>
            </a:pPr>
            <a:r>
              <a:rPr lang="cs-CZ" sz="2000" b="1" dirty="0" smtClean="0"/>
              <a:t>Finanční majetek</a:t>
            </a:r>
            <a:endParaRPr lang="cs-CZ" sz="2000" b="1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5148064" y="3789040"/>
            <a:ext cx="352839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Tx/>
              <a:buChar char="-"/>
            </a:pPr>
            <a:r>
              <a:rPr lang="cs-CZ" sz="2000" b="1" dirty="0" smtClean="0"/>
              <a:t>Zásoby</a:t>
            </a:r>
          </a:p>
          <a:p>
            <a:pPr>
              <a:buFontTx/>
              <a:buChar char="-"/>
            </a:pPr>
            <a:r>
              <a:rPr lang="cs-CZ" sz="2000" b="1" dirty="0" smtClean="0"/>
              <a:t> </a:t>
            </a:r>
            <a:r>
              <a:rPr lang="cs-CZ" sz="2000" b="1" dirty="0" smtClean="0"/>
              <a:t>Peníze</a:t>
            </a:r>
            <a:endParaRPr lang="cs-CZ" sz="2000" b="1" dirty="0" smtClean="0"/>
          </a:p>
          <a:p>
            <a:pPr>
              <a:buFontTx/>
              <a:buChar char="-"/>
            </a:pPr>
            <a:r>
              <a:rPr lang="cs-CZ" sz="2000" b="1" dirty="0" smtClean="0"/>
              <a:t> Pohledávky</a:t>
            </a:r>
            <a:endParaRPr lang="cs-CZ" sz="2000" b="1" dirty="0"/>
          </a:p>
        </p:txBody>
      </p:sp>
      <p:cxnSp>
        <p:nvCxnSpPr>
          <p:cNvPr id="16" name="Přímá spojovací šipka 15"/>
          <p:cNvCxnSpPr/>
          <p:nvPr/>
        </p:nvCxnSpPr>
        <p:spPr>
          <a:xfrm>
            <a:off x="2195736" y="4869160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Přímá spojovací šipka 17"/>
          <p:cNvCxnSpPr/>
          <p:nvPr/>
        </p:nvCxnSpPr>
        <p:spPr>
          <a:xfrm>
            <a:off x="6156176" y="4797152"/>
            <a:ext cx="0" cy="504056"/>
          </a:xfrm>
          <a:prstGeom prst="straightConnector1">
            <a:avLst/>
          </a:prstGeom>
          <a:ln w="381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Vlastní kapitál podniku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cs-CZ" sz="3800" b="1" dirty="0" smtClean="0"/>
              <a:t>	- </a:t>
            </a:r>
            <a:r>
              <a:rPr lang="cs-CZ" sz="3800" b="1" dirty="0" smtClean="0"/>
              <a:t>U fyzické osoby - peněžité i nepeněžité vklady</a:t>
            </a:r>
          </a:p>
          <a:p>
            <a:pPr>
              <a:buNone/>
            </a:pPr>
            <a:r>
              <a:rPr lang="cs-CZ" sz="3800" b="1" dirty="0" smtClean="0"/>
              <a:t>	- </a:t>
            </a:r>
            <a:r>
              <a:rPr lang="cs-CZ" sz="3800" b="1" dirty="0" smtClean="0"/>
              <a:t>U právnické osoby-  lze rozdělit do několika položek:</a:t>
            </a:r>
          </a:p>
          <a:p>
            <a:pPr>
              <a:buNone/>
            </a:pPr>
            <a:endParaRPr lang="cs-CZ" sz="3800" dirty="0" smtClean="0"/>
          </a:p>
          <a:p>
            <a:pPr>
              <a:buNone/>
            </a:pPr>
            <a:r>
              <a:rPr lang="cs-CZ" sz="3800" b="1" dirty="0" smtClean="0"/>
              <a:t>	Základní kapitál</a:t>
            </a:r>
            <a:r>
              <a:rPr lang="cs-CZ" sz="3800" dirty="0" smtClean="0"/>
              <a:t> - peněžité i nepeněžité vklady společníků, emise akcií</a:t>
            </a:r>
          </a:p>
          <a:p>
            <a:pPr>
              <a:buNone/>
            </a:pPr>
            <a:r>
              <a:rPr lang="cs-CZ" sz="3800" b="1" dirty="0" smtClean="0"/>
              <a:t>	Kapitálové fondy</a:t>
            </a:r>
            <a:r>
              <a:rPr lang="cs-CZ" sz="3800" dirty="0" smtClean="0"/>
              <a:t> - převážně emisní ážio, dotace, dividendy, oceňovací rozdíly z majetku</a:t>
            </a:r>
          </a:p>
          <a:p>
            <a:pPr>
              <a:buNone/>
            </a:pPr>
            <a:r>
              <a:rPr lang="cs-CZ" sz="3800" dirty="0" smtClean="0"/>
              <a:t>	 </a:t>
            </a:r>
            <a:r>
              <a:rPr lang="cs-CZ" sz="3800" b="1" dirty="0" smtClean="0"/>
              <a:t>Fondy ze zisku</a:t>
            </a:r>
            <a:r>
              <a:rPr lang="cs-CZ" sz="3800" dirty="0" smtClean="0"/>
              <a:t> - povinnost ze zákona (s. r. o., a. s., družstva). Tvoří je Zákonný rezervní fond, Nedělitelný fond nebo předepsaná stanoviska - statutární fondy, ostatní fondy</a:t>
            </a:r>
          </a:p>
          <a:p>
            <a:pPr>
              <a:buNone/>
            </a:pPr>
            <a:r>
              <a:rPr lang="cs-CZ" sz="3800" b="1" dirty="0" smtClean="0"/>
              <a:t>	Nerozdělený výsledek</a:t>
            </a:r>
            <a:r>
              <a:rPr lang="cs-CZ" sz="3800" dirty="0" smtClean="0"/>
              <a:t> (z hospodaření minulých let) - (výsledek hospodaření - po odvodu daní = nerozděluje se mezi majitele (akcionáře), ale slouží dalšímu podnikání nebo přidělen do Rezervních fondů</a:t>
            </a:r>
          </a:p>
          <a:p>
            <a:pPr>
              <a:buNone/>
            </a:pPr>
            <a:r>
              <a:rPr lang="cs-CZ" sz="3800" b="1" dirty="0" smtClean="0"/>
              <a:t>	Výsledek hospodaření</a:t>
            </a:r>
            <a:r>
              <a:rPr lang="cs-CZ" sz="3800" dirty="0" smtClean="0"/>
              <a:t> (běžné zúčtovací období) - ztráta běžného účetního období i neuhrazená ztráta minulých let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290</TotalTime>
  <Words>420</Words>
  <Application>Microsoft Office PowerPoint</Application>
  <PresentationFormat>Předvádění na obrazovce (4:3)</PresentationFormat>
  <Paragraphs>195</Paragraphs>
  <Slides>25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26" baseType="lpstr">
      <vt:lpstr>Motiv sady Office</vt:lpstr>
      <vt:lpstr>Snímek 1</vt:lpstr>
      <vt:lpstr>Daně přímé</vt:lpstr>
      <vt:lpstr>Daně nepřímé</vt:lpstr>
      <vt:lpstr>Daň z přidané hodnoty</vt:lpstr>
      <vt:lpstr>Snímek 5</vt:lpstr>
      <vt:lpstr>Zakladatelský rozpočet</vt:lpstr>
      <vt:lpstr>Zahajovací rozvaha</vt:lpstr>
      <vt:lpstr>Majetek podniku</vt:lpstr>
      <vt:lpstr>Vlastní kapitál podniku</vt:lpstr>
      <vt:lpstr>Platební schopnost podniku</vt:lpstr>
      <vt:lpstr>Tok peněz</vt:lpstr>
      <vt:lpstr>Odměňování pracovníků</vt:lpstr>
      <vt:lpstr>Plánování počtu pracovníků</vt:lpstr>
      <vt:lpstr>Snímek 14</vt:lpstr>
      <vt:lpstr>Úroková míra</vt:lpstr>
      <vt:lpstr>Akcie</vt:lpstr>
      <vt:lpstr>Zopakujte si pojmy:</vt:lpstr>
      <vt:lpstr>Inflace</vt:lpstr>
      <vt:lpstr>Nezaměstnanost</vt:lpstr>
      <vt:lpstr>Snímek 20</vt:lpstr>
      <vt:lpstr>Hrubý domácí produkt</vt:lpstr>
      <vt:lpstr>Snímek 22</vt:lpstr>
      <vt:lpstr>Propočty kurzů měn</vt:lpstr>
      <vt:lpstr>Osobní finance</vt:lpstr>
      <vt:lpstr>Porovnání nabídek finančních ústavů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Tomáš Řežáb</dc:creator>
  <cp:lastModifiedBy>MOD</cp:lastModifiedBy>
  <cp:revision>75</cp:revision>
  <dcterms:created xsi:type="dcterms:W3CDTF">2012-04-12T06:14:10Z</dcterms:created>
  <dcterms:modified xsi:type="dcterms:W3CDTF">2012-06-27T04:03:08Z</dcterms:modified>
</cp:coreProperties>
</file>