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59" r:id="rId5"/>
    <p:sldId id="260" r:id="rId6"/>
    <p:sldId id="261" r:id="rId7"/>
    <p:sldId id="266" r:id="rId8"/>
    <p:sldId id="258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56" r:id="rId20"/>
    <p:sldId id="262" r:id="rId21"/>
    <p:sldId id="263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pPr algn="l"/>
            <a:endParaRPr lang="cs-CZ" sz="2100" dirty="0"/>
          </a:p>
          <a:p>
            <a:pPr algn="l"/>
            <a:r>
              <a:rPr lang="cs-CZ" sz="1800" b="1" dirty="0">
                <a:solidFill>
                  <a:schemeClr val="tx1"/>
                </a:solidFill>
              </a:rPr>
              <a:t>Název školy: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Střední </a:t>
            </a:r>
            <a:r>
              <a:rPr lang="cs-CZ" sz="1800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sz="1800" dirty="0" smtClean="0">
                <a:solidFill>
                  <a:schemeClr val="tx1"/>
                </a:solidFill>
              </a:rPr>
              <a:t>příspěvková </a:t>
            </a:r>
            <a:r>
              <a:rPr lang="cs-CZ" sz="1800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Autor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	Ing. Andrea Modrovská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Datum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	30. května 2012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Název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	VY_32_INOVACE_7_1_20</a:t>
            </a:r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Číslo </a:t>
            </a:r>
            <a:r>
              <a:rPr lang="cs-CZ" sz="1800" b="1" dirty="0">
                <a:solidFill>
                  <a:schemeClr val="tx1"/>
                </a:solidFill>
              </a:rPr>
              <a:t>projektu:</a:t>
            </a:r>
            <a:r>
              <a:rPr lang="cs-CZ" sz="1800" dirty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	CZ.1.07/1.5.00/34.0125</a:t>
            </a:r>
          </a:p>
          <a:p>
            <a:pPr algn="l"/>
            <a:endParaRPr lang="cs-CZ" sz="1800" b="1" dirty="0" smtClean="0">
              <a:solidFill>
                <a:schemeClr val="tx1"/>
              </a:solidFill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</a:rPr>
              <a:t>Téma</a:t>
            </a:r>
            <a:r>
              <a:rPr lang="cs-CZ" sz="1800" b="1" dirty="0">
                <a:solidFill>
                  <a:schemeClr val="tx1"/>
                </a:solidFill>
              </a:rPr>
              <a:t>:</a:t>
            </a:r>
            <a:r>
              <a:rPr lang="cs-CZ" sz="1800" dirty="0">
                <a:solidFill>
                  <a:schemeClr val="tx1"/>
                </a:solidFill>
              </a:rPr>
              <a:t>  </a:t>
            </a:r>
            <a:r>
              <a:rPr lang="cs-CZ" sz="1800" dirty="0" smtClean="0">
                <a:solidFill>
                  <a:schemeClr val="tx1"/>
                </a:solidFill>
              </a:rPr>
              <a:t>		</a:t>
            </a:r>
            <a:r>
              <a:rPr lang="cs-CZ" sz="1800" b="1" dirty="0" smtClean="0">
                <a:solidFill>
                  <a:schemeClr val="tx1"/>
                </a:solidFill>
              </a:rPr>
              <a:t>Opora k výpočtům</a:t>
            </a:r>
            <a:endParaRPr lang="cs-CZ" sz="1800" b="1" dirty="0">
              <a:solidFill>
                <a:schemeClr val="tx1"/>
              </a:solidFill>
            </a:endParaRPr>
          </a:p>
          <a:p>
            <a:pPr algn="l"/>
            <a:endParaRPr lang="cs-CZ" sz="21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100" b="1" dirty="0" smtClean="0">
                <a:solidFill>
                  <a:schemeClr val="tx1"/>
                </a:solidFill>
              </a:rPr>
              <a:t>Anotace: </a:t>
            </a:r>
            <a:r>
              <a:rPr lang="cs-CZ" sz="1800" dirty="0" smtClean="0">
                <a:solidFill>
                  <a:schemeClr val="tx1"/>
                </a:solidFill>
              </a:rPr>
              <a:t>Prezentace slouží jako opora k 1. části sbírky příkladů z ekonomiky. Poskytuje studentům vzorce a podstatné informace k jednotlivým výpočtům a tématům. Obsahuje rovněž některé otázky k doplnění a lze jej využít k orientačnímu zkoušení.</a:t>
            </a:r>
            <a:endParaRPr lang="cs-CZ" sz="1800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Úspory z rozsahu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11560" y="1556792"/>
            <a:ext cx="36004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Kdy vznikají, kdy k nim dochází?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4283968" y="2204864"/>
            <a:ext cx="453650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Se kterou ekonomickou veličinou mají souvislost</a:t>
            </a:r>
            <a:r>
              <a:rPr lang="cs-CZ" sz="2200" dirty="0" smtClean="0">
                <a:solidFill>
                  <a:schemeClr val="tx1"/>
                </a:solidFill>
              </a:rPr>
              <a:t>?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1043608" y="4149080"/>
            <a:ext cx="33843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Které náklady klesají?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5004048" y="5013176"/>
            <a:ext cx="345638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Proč při určitém objemu produkce mizí?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výroby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755576" y="1412776"/>
            <a:ext cx="331236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Proč výrobu plánujeme?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4644008" y="1628800"/>
            <a:ext cx="33843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Co všechno musíme naplánovat?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539552" y="3284984"/>
            <a:ext cx="4176464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Jakou souvislost má s uvedeným tématem výrobní kapacita?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5724128" y="3717032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Co je to výrobní kapacita?</a:t>
            </a:r>
            <a:endParaRPr lang="cs-CZ" sz="2200" b="1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 flipH="1">
            <a:off x="4499992" y="5013176"/>
            <a:ext cx="1728192" cy="57606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H="1">
            <a:off x="6732240" y="5085184"/>
            <a:ext cx="432048" cy="504056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5580112" y="5805264"/>
            <a:ext cx="29523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2"/>
                </a:solidFill>
              </a:rPr>
              <a:t>Přebytečná</a:t>
            </a:r>
            <a:endParaRPr lang="cs-CZ" sz="2400" b="1" dirty="0">
              <a:solidFill>
                <a:schemeClr val="bg2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2492152" y="5813648"/>
            <a:ext cx="29523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2"/>
                </a:solidFill>
              </a:rPr>
              <a:t>Nedostatečná</a:t>
            </a:r>
            <a:endParaRPr lang="cs-CZ" sz="24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Rovnoměrný způsob</a:t>
            </a:r>
          </a:p>
          <a:p>
            <a:pPr>
              <a:buNone/>
            </a:pPr>
            <a:r>
              <a:rPr lang="cs-CZ" sz="2800" smtClean="0"/>
              <a:t>	Roční </a:t>
            </a:r>
            <a:r>
              <a:rPr lang="cs-CZ" sz="2800" dirty="0" smtClean="0"/>
              <a:t>odpis = vstupní cena x sazba z tabulky/100</a:t>
            </a:r>
          </a:p>
          <a:p>
            <a:pPr>
              <a:buNone/>
            </a:pPr>
            <a:endParaRPr lang="cs-CZ" sz="900" dirty="0" smtClean="0"/>
          </a:p>
          <a:p>
            <a:pPr>
              <a:buNone/>
            </a:pPr>
            <a:r>
              <a:rPr lang="cs-CZ" b="1" dirty="0" smtClean="0"/>
              <a:t>Zrychlený způsob</a:t>
            </a:r>
          </a:p>
          <a:p>
            <a:pPr>
              <a:buNone/>
            </a:pPr>
            <a:r>
              <a:rPr lang="cs-CZ" sz="2800" dirty="0" smtClean="0"/>
              <a:t>	Roční odpis v 1. roce = </a:t>
            </a:r>
          </a:p>
          <a:p>
            <a:pPr>
              <a:buNone/>
            </a:pPr>
            <a:r>
              <a:rPr lang="cs-CZ" sz="2800" dirty="0" smtClean="0"/>
              <a:t>	vstupní cena / koeficient pro 1. rok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Roční odpis ve 2. roce a dalších = </a:t>
            </a:r>
          </a:p>
          <a:p>
            <a:pPr>
              <a:buNone/>
            </a:pPr>
            <a:r>
              <a:rPr lang="cs-CZ" sz="2800" dirty="0" smtClean="0"/>
              <a:t>	2x zůstatková cena/koeficient pro 2. a další rok – počet let, po které se již odepisovalo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podniku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83568" y="1412776"/>
            <a:ext cx="3528392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Co jsou to náklady obětovaných příležitostí?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4932040" y="1772816"/>
            <a:ext cx="345638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Jaké druhy nákladů podniku rozlišujeme?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1331640" y="3501008"/>
            <a:ext cx="352839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Celkové náklady jsou souhrnem nákladů …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4716016" y="4653136"/>
            <a:ext cx="381642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Uveďte min. vždy 3 příklady nákladů ke každému z výše jmenovaných typů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Kalkulace nákladů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3500" b="1" dirty="0" smtClean="0"/>
              <a:t>	Kalkulační vzorec</a:t>
            </a:r>
          </a:p>
          <a:p>
            <a:pPr algn="just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Vzorec určující rozčlenění položek nákladů, výdajů, a tím zajišťující jednotnost při sestavování předběžných a výsledných kalkulací výkonů a jejich srovnatelnost. 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3500" b="1" dirty="0" smtClean="0"/>
              <a:t>Struktura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+ přímý materiál</a:t>
            </a:r>
            <a:br>
              <a:rPr lang="cs-CZ" dirty="0" smtClean="0"/>
            </a:br>
            <a:r>
              <a:rPr lang="cs-CZ" dirty="0" smtClean="0"/>
              <a:t>+ přímé mzdy</a:t>
            </a:r>
            <a:br>
              <a:rPr lang="cs-CZ" dirty="0" smtClean="0"/>
            </a:br>
            <a:r>
              <a:rPr lang="cs-CZ" dirty="0" smtClean="0"/>
              <a:t>+ ostatní přímé náklady</a:t>
            </a:r>
            <a:br>
              <a:rPr lang="cs-CZ" dirty="0" smtClean="0"/>
            </a:br>
            <a:r>
              <a:rPr lang="cs-CZ" dirty="0" smtClean="0"/>
              <a:t>+ výrobní (provozní) režie (např. odpisy strojů, energie, atp.)</a:t>
            </a:r>
            <a:br>
              <a:rPr lang="cs-CZ" dirty="0" smtClean="0"/>
            </a:br>
            <a:r>
              <a:rPr lang="cs-CZ" b="1" dirty="0" smtClean="0"/>
              <a:t>VLASTNÍ NÁKLADY VÝROBY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+ správní režie (např. řízení podniku jako celku, odpisy správních budov)</a:t>
            </a:r>
            <a:br>
              <a:rPr lang="cs-CZ" dirty="0" smtClean="0"/>
            </a:br>
            <a:r>
              <a:rPr lang="cs-CZ" b="1" dirty="0" smtClean="0"/>
              <a:t>VLASTNÍ NÁKLADY VÝKONU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+ odbytové náklady (např. skladování, propagace, expedice)</a:t>
            </a:r>
            <a:br>
              <a:rPr lang="cs-CZ" dirty="0" smtClean="0"/>
            </a:br>
            <a:r>
              <a:rPr lang="cs-CZ" b="1" dirty="0" smtClean="0"/>
              <a:t>ÚPLNÉ VLASTNÍ NÁKLADY VÝKONU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+ zisk (ztráta)</a:t>
            </a:r>
            <a:br>
              <a:rPr lang="cs-CZ" dirty="0" smtClean="0"/>
            </a:br>
            <a:r>
              <a:rPr lang="cs-CZ" b="1" dirty="0" smtClean="0"/>
              <a:t>CENA VÝKONU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ceny výrobků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539552" y="1484784"/>
            <a:ext cx="302433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Podle čeho se cena stanoví?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3995936" y="1556792"/>
            <a:ext cx="295232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Znáte nějaké cenové praktiky?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1619672" y="3140968"/>
            <a:ext cx="33123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Proč některé obchody prodávají bez DPH?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5652120" y="3284984"/>
            <a:ext cx="3168352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Co je to DPH, kdo  je plátcem a kdo poplatníkem?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539552" y="5085184"/>
            <a:ext cx="302433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Co je to skonto?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4139952" y="5013176"/>
            <a:ext cx="4716016" cy="16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Výpočet prodejní ceny = nákupní cena bez DPH + marže + DPH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Ekonomické hodnocení výrobních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</a:p>
          <a:p>
            <a:pPr algn="just">
              <a:buNone/>
            </a:pPr>
            <a:r>
              <a:rPr lang="cs-CZ" sz="2500" dirty="0" smtClean="0"/>
              <a:t>	Výpočet používáme, pokud potřebujeme zjistit, zda je pro podnik vhodné zavést novou výrobní technologii. </a:t>
            </a:r>
          </a:p>
          <a:p>
            <a:pPr algn="just">
              <a:buNone/>
            </a:pPr>
            <a:endParaRPr lang="cs-CZ" sz="2500" dirty="0" smtClean="0"/>
          </a:p>
          <a:p>
            <a:pPr algn="just">
              <a:buNone/>
            </a:pPr>
            <a:r>
              <a:rPr lang="cs-CZ" sz="2500" dirty="0" smtClean="0"/>
              <a:t>	Cílem výpočtu je určit, při jakém objemu výroby bude nová technologie přínosná, s porovnáním současných celkových nákladů a nově vynaložených.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Výnosy podniku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23528" y="1412776"/>
            <a:ext cx="468052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Tržby z prodeje  </a:t>
            </a:r>
          </a:p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(celkové příjmy) = </a:t>
            </a:r>
          </a:p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prodané množství x cena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436096" y="1700808"/>
            <a:ext cx="309634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Jaké výnosy podniku rozlišujeme: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2483768" y="3573016"/>
            <a:ext cx="381642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Jak může zaměstnanec ovlivnit tržby podniku?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5292080" y="5229200"/>
            <a:ext cx="324036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Jak lze zvyšovat výnosy podniku?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Hospodářský výsledek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	Hospodářský </a:t>
            </a:r>
            <a:r>
              <a:rPr lang="cs-CZ" sz="2800" dirty="0" smtClean="0"/>
              <a:t>výsledek podniku = </a:t>
            </a:r>
          </a:p>
          <a:p>
            <a:pPr>
              <a:buNone/>
            </a:pPr>
            <a:r>
              <a:rPr lang="cs-CZ" sz="2800" dirty="0" smtClean="0"/>
              <a:t>	celkové </a:t>
            </a:r>
            <a:r>
              <a:rPr lang="cs-CZ" sz="2800" dirty="0" smtClean="0"/>
              <a:t>příjmy – celkové náklady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899592" y="2924944"/>
            <a:ext cx="381642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Druhy hospodářského výsledku podniku…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292080" y="4077072"/>
            <a:ext cx="338437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Jak lze ovlivnit výši hospodářského výsledku podniku?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Zdravotní a sociální pojištění,</a:t>
            </a:r>
            <a:br>
              <a:rPr lang="cs-CZ" dirty="0" smtClean="0"/>
            </a:br>
            <a:r>
              <a:rPr lang="cs-CZ" dirty="0" smtClean="0"/>
              <a:t>daň z příjmů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Údaje platné pro rok 2012: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	Jaká je výše zdravotního pojištění?</a:t>
            </a:r>
          </a:p>
          <a:p>
            <a:r>
              <a:rPr lang="cs-CZ" dirty="0" smtClean="0"/>
              <a:t>Výše pojistného zdravotního pojištění je </a:t>
            </a:r>
            <a:r>
              <a:rPr lang="cs-CZ" b="1" dirty="0" smtClean="0"/>
              <a:t>13,5%</a:t>
            </a:r>
            <a:r>
              <a:rPr lang="cs-CZ" dirty="0" smtClean="0"/>
              <a:t> z vyměřovacího základu. </a:t>
            </a:r>
          </a:p>
          <a:p>
            <a:r>
              <a:rPr lang="cs-CZ" dirty="0" smtClean="0"/>
              <a:t>Pro zaměstnance je vyměřovacím základem hrubá mzda, z níž zaměstnavatel strhává 4,5%, dalších 9 % připlácí jako vedlejší náklad práce k hrubé mzdě.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a 9"/>
          <p:cNvSpPr/>
          <p:nvPr/>
        </p:nvSpPr>
        <p:spPr>
          <a:xfrm>
            <a:off x="6516216" y="3068960"/>
            <a:ext cx="1656184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rovnováha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/>
              <a:t>Trh je místo, kde se setkává nabídka s poptávkou</a:t>
            </a:r>
          </a:p>
          <a:p>
            <a:pPr>
              <a:buNone/>
            </a:pPr>
            <a:r>
              <a:rPr lang="cs-CZ" sz="2800" dirty="0" smtClean="0"/>
              <a:t>	 a vstupují do vzájemné interakce.</a:t>
            </a:r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N</a:t>
            </a:r>
            <a:r>
              <a:rPr lang="cs-CZ" sz="2800" dirty="0" smtClean="0"/>
              <a:t>abízející </a:t>
            </a:r>
            <a:r>
              <a:rPr lang="cs-CZ" sz="2800" dirty="0" smtClean="0"/>
              <a:t>chce prodat za co nejvyšší cenu, ale kupující chce koupit za co nejnižší </a:t>
            </a:r>
            <a:r>
              <a:rPr lang="cs-CZ" sz="2800" dirty="0" smtClean="0"/>
              <a:t>cenu.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	    P			        S</a:t>
            </a:r>
          </a:p>
          <a:p>
            <a:pPr>
              <a:buNone/>
            </a:pPr>
            <a:r>
              <a:rPr lang="cs-CZ" sz="2800" dirty="0" smtClean="0"/>
              <a:t>								 S = ?	</a:t>
            </a:r>
          </a:p>
          <a:p>
            <a:pPr>
              <a:buNone/>
            </a:pPr>
            <a:r>
              <a:rPr lang="cs-CZ" sz="2800" dirty="0" smtClean="0"/>
              <a:t>							?	 D = ?</a:t>
            </a:r>
          </a:p>
          <a:p>
            <a:pPr>
              <a:buNone/>
            </a:pPr>
            <a:r>
              <a:rPr lang="cs-CZ" sz="2800" dirty="0" smtClean="0"/>
              <a:t>								 P = ?</a:t>
            </a:r>
          </a:p>
          <a:p>
            <a:pPr>
              <a:buNone/>
            </a:pPr>
            <a:r>
              <a:rPr lang="cs-CZ" sz="2800" dirty="0" smtClean="0"/>
              <a:t>					      D			 Q = ?</a:t>
            </a:r>
          </a:p>
          <a:p>
            <a:pPr>
              <a:buNone/>
            </a:pPr>
            <a:r>
              <a:rPr lang="cs-CZ" sz="2800" dirty="0" smtClean="0"/>
              <a:t>								 P</a:t>
            </a:r>
            <a:r>
              <a:rPr lang="cs-CZ" sz="2800" baseline="-25000" dirty="0" smtClean="0"/>
              <a:t>E</a:t>
            </a:r>
            <a:r>
              <a:rPr lang="cs-CZ" sz="2800" dirty="0" smtClean="0"/>
              <a:t> = ?	</a:t>
            </a:r>
            <a:endParaRPr lang="cs-CZ" sz="2800" baseline="-25000" dirty="0" smtClean="0"/>
          </a:p>
          <a:p>
            <a:pPr>
              <a:buNone/>
            </a:pPr>
            <a:r>
              <a:rPr lang="cs-CZ" sz="2800" dirty="0" smtClean="0"/>
              <a:t>								 Q</a:t>
            </a:r>
            <a:r>
              <a:rPr lang="cs-CZ" sz="2800" baseline="-25000" dirty="0" smtClean="0"/>
              <a:t>E</a:t>
            </a:r>
            <a:r>
              <a:rPr lang="cs-CZ" sz="2800" dirty="0" smtClean="0"/>
              <a:t> = ?</a:t>
            </a:r>
          </a:p>
          <a:p>
            <a:pPr>
              <a:buNone/>
            </a:pPr>
            <a:r>
              <a:rPr lang="cs-CZ" sz="2800" dirty="0" smtClean="0"/>
              <a:t>						   Q		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051720" y="3429000"/>
            <a:ext cx="0" cy="21602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2051720" y="5589240"/>
            <a:ext cx="30963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771800" y="3501008"/>
            <a:ext cx="1728192" cy="158417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627784" y="3284984"/>
            <a:ext cx="2016224" cy="165618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3707904" y="4077072"/>
            <a:ext cx="1944216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b="1" dirty="0" smtClean="0"/>
              <a:t>Minimální výše pojistného pro rok 2012</a:t>
            </a:r>
            <a:endParaRPr lang="cs-CZ" dirty="0" smtClean="0"/>
          </a:p>
          <a:p>
            <a:r>
              <a:rPr lang="cs-CZ" b="1" dirty="0" smtClean="0"/>
              <a:t>1697 Kč</a:t>
            </a:r>
            <a:r>
              <a:rPr lang="cs-CZ" dirty="0" smtClean="0"/>
              <a:t> měsíčně pro OSVČ – osoby samostatně výdělečně činné</a:t>
            </a:r>
          </a:p>
          <a:p>
            <a:r>
              <a:rPr lang="cs-CZ" b="1" dirty="0" smtClean="0"/>
              <a:t>1080 Kč</a:t>
            </a:r>
            <a:r>
              <a:rPr lang="cs-CZ" dirty="0" smtClean="0"/>
              <a:t> měsíčně pro OBZP – osoby bez zdanitelných příjmů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	Údaje platné pro rok 2012  -  minimální výše pojistného:</a:t>
            </a:r>
          </a:p>
          <a:p>
            <a:pPr>
              <a:buNone/>
            </a:pPr>
            <a:r>
              <a:rPr lang="cs-CZ" dirty="0" smtClean="0"/>
              <a:t>	OSVČ platí pojistné v minimální výši </a:t>
            </a:r>
            <a:r>
              <a:rPr lang="cs-CZ" b="1" dirty="0" smtClean="0"/>
              <a:t>1836 Kč měsíčně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	Z čeho se pojistné skládá?</a:t>
            </a:r>
          </a:p>
          <a:p>
            <a:pPr>
              <a:buNone/>
            </a:pPr>
            <a:r>
              <a:rPr lang="cs-CZ" b="1" dirty="0" smtClean="0"/>
              <a:t>	OSVČ – 29,20 %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28 % na důchodové pojištění</a:t>
            </a:r>
          </a:p>
          <a:p>
            <a:pPr>
              <a:buNone/>
            </a:pPr>
            <a:r>
              <a:rPr lang="cs-CZ" dirty="0" smtClean="0"/>
              <a:t>	1,2 % na státní politiku zaměstnanosti</a:t>
            </a:r>
          </a:p>
          <a:p>
            <a:pPr>
              <a:buNone/>
            </a:pPr>
            <a:r>
              <a:rPr lang="cs-CZ" b="1" dirty="0" smtClean="0"/>
              <a:t>	Zaměstnanci – 6,5 %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6,5 % pouze na důchodové pojištění</a:t>
            </a:r>
          </a:p>
          <a:p>
            <a:pPr>
              <a:buNone/>
            </a:pPr>
            <a:r>
              <a:rPr lang="cs-CZ" dirty="0" smtClean="0"/>
              <a:t>	- zaměstnanec pojistné na nemocenské pojištění a příspěvek na státní politiku zaměstnanosti neplatí</a:t>
            </a:r>
          </a:p>
          <a:p>
            <a:pPr>
              <a:buNone/>
            </a:pPr>
            <a:r>
              <a:rPr lang="cs-CZ" b="1" dirty="0" smtClean="0"/>
              <a:t>	Zaměstnavatelé – 25 % (26 % u speciálního režimu zaměstnavatelů do 25 zaměstnanců)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21,5 % na důchodové pojištění</a:t>
            </a:r>
          </a:p>
          <a:p>
            <a:pPr>
              <a:buNone/>
            </a:pPr>
            <a:r>
              <a:rPr lang="cs-CZ" dirty="0" smtClean="0"/>
              <a:t>	1,2 % na státní politiku zaměstnanosti</a:t>
            </a:r>
          </a:p>
          <a:p>
            <a:pPr>
              <a:buNone/>
            </a:pPr>
            <a:r>
              <a:rPr lang="cs-CZ" dirty="0" smtClean="0"/>
              <a:t>	2,3 % na nemocenské pojištění (dobrovolně lze zvolit i 3,3 % u zaměstnavatelů o velikosti do 25 zaměstnanců – podmínky viz dále)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  	Pokud zaměstnanec podepsal prohlášení k dani z příjmů u zaměstnavatele, platí zálohově daň.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V roce 2012 sazba DPFO činí 15%</a:t>
            </a:r>
          </a:p>
          <a:p>
            <a:pPr>
              <a:buNone/>
            </a:pPr>
            <a:r>
              <a:rPr lang="cs-CZ" b="1" dirty="0" smtClean="0"/>
              <a:t>	</a:t>
            </a:r>
          </a:p>
          <a:p>
            <a:pPr>
              <a:buNone/>
            </a:pPr>
            <a:r>
              <a:rPr lang="cs-CZ" b="1" dirty="0" smtClean="0"/>
              <a:t>   Má nárok na uplatnění slev na dani.</a:t>
            </a:r>
            <a:endParaRPr 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Čistá mzda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i="1" dirty="0" smtClean="0"/>
              <a:t>Způsob výpočtu čisté mzdy zaměstnance (údaj platný </a:t>
            </a:r>
            <a:r>
              <a:rPr lang="cs-CZ" sz="2400" i="1" smtClean="0"/>
              <a:t>pro rok 2012):</a:t>
            </a:r>
            <a:endParaRPr lang="cs-CZ" sz="2400" i="1" dirty="0" smtClean="0"/>
          </a:p>
          <a:p>
            <a:pPr>
              <a:buNone/>
            </a:pPr>
            <a:r>
              <a:rPr lang="cs-CZ" b="1" dirty="0" smtClean="0"/>
              <a:t>	Hrubá </a:t>
            </a:r>
            <a:r>
              <a:rPr lang="cs-CZ" b="1" dirty="0" smtClean="0"/>
              <a:t>mzda </a:t>
            </a:r>
            <a:r>
              <a:rPr lang="cs-CZ" sz="2200" dirty="0" smtClean="0"/>
              <a:t>(HM)</a:t>
            </a:r>
          </a:p>
          <a:p>
            <a:pPr>
              <a:buNone/>
            </a:pPr>
            <a:r>
              <a:rPr lang="cs-CZ" b="1" dirty="0" smtClean="0"/>
              <a:t>	-</a:t>
            </a:r>
            <a:r>
              <a:rPr lang="cs-CZ" b="1" dirty="0" smtClean="0"/>
              <a:t>Záloha na daň z </a:t>
            </a:r>
            <a:r>
              <a:rPr lang="cs-CZ" b="1" dirty="0" smtClean="0"/>
              <a:t>příjmů 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b="1" dirty="0" smtClean="0"/>
              <a:t>+ Slevy na dani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+</a:t>
            </a:r>
            <a:r>
              <a:rPr lang="cs-CZ" b="1" dirty="0" smtClean="0"/>
              <a:t>Daňové </a:t>
            </a:r>
            <a:r>
              <a:rPr lang="cs-CZ" b="1" dirty="0" smtClean="0"/>
              <a:t>zvýhodnění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-</a:t>
            </a:r>
            <a:r>
              <a:rPr lang="cs-CZ" b="1" dirty="0" smtClean="0"/>
              <a:t>Sociální pojištění </a:t>
            </a:r>
            <a:r>
              <a:rPr lang="cs-CZ" sz="2200" dirty="0" smtClean="0"/>
              <a:t>(tj. 6,5% z HM), pojistné </a:t>
            </a:r>
            <a:r>
              <a:rPr lang="cs-CZ" sz="2200" dirty="0" smtClean="0"/>
              <a:t>se zaokrouhlí na celé </a:t>
            </a:r>
            <a:r>
              <a:rPr lang="cs-CZ" sz="2200" dirty="0" smtClean="0"/>
              <a:t>			         koruny </a:t>
            </a:r>
            <a:r>
              <a:rPr lang="cs-CZ" sz="2200" dirty="0" smtClean="0"/>
              <a:t>směrem </a:t>
            </a:r>
            <a:r>
              <a:rPr lang="cs-CZ" sz="2200" dirty="0" smtClean="0"/>
              <a:t>nahoru</a:t>
            </a:r>
            <a:endParaRPr lang="cs-CZ" sz="2200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-</a:t>
            </a:r>
            <a:r>
              <a:rPr lang="cs-CZ" b="1" dirty="0" smtClean="0"/>
              <a:t>Zdravotní </a:t>
            </a:r>
            <a:r>
              <a:rPr lang="cs-CZ" b="1" dirty="0" smtClean="0"/>
              <a:t>pojištění </a:t>
            </a:r>
            <a:r>
              <a:rPr lang="cs-CZ" sz="2200" dirty="0" smtClean="0"/>
              <a:t>(tj. 4,5% z HM), pojistné </a:t>
            </a:r>
            <a:r>
              <a:rPr lang="cs-CZ" sz="2200" dirty="0" smtClean="0"/>
              <a:t>se zaokrouhlí na </a:t>
            </a:r>
            <a:r>
              <a:rPr lang="cs-CZ" sz="2200" dirty="0" smtClean="0"/>
              <a:t>			              celé </a:t>
            </a:r>
            <a:r>
              <a:rPr lang="cs-CZ" sz="2200" dirty="0" smtClean="0"/>
              <a:t>koruny směrem </a:t>
            </a:r>
            <a:r>
              <a:rPr lang="cs-CZ" sz="2200" dirty="0" smtClean="0"/>
              <a:t>nahoru</a:t>
            </a:r>
            <a:endParaRPr lang="cs-CZ" sz="2200" dirty="0" smtClean="0"/>
          </a:p>
          <a:p>
            <a:pPr>
              <a:buNone/>
            </a:pPr>
            <a:r>
              <a:rPr lang="cs-CZ" dirty="0" smtClean="0"/>
              <a:t>	 </a:t>
            </a:r>
            <a:r>
              <a:rPr lang="cs-CZ" b="1" dirty="0" smtClean="0"/>
              <a:t>=Čistá </a:t>
            </a:r>
            <a:r>
              <a:rPr lang="cs-CZ" b="1" dirty="0" smtClean="0"/>
              <a:t>mzda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Trh výrobků a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Národohospodářský koloběh: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				  ??</a:t>
            </a:r>
          </a:p>
          <a:p>
            <a:pPr algn="ctr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060848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Trh výrobků a služeb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84168" y="3573016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Firmy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635896" y="5661248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??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3568" y="3573016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Domácnosti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1475656" y="2564904"/>
            <a:ext cx="122413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6228184" y="2348880"/>
            <a:ext cx="100811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1835696" y="4581128"/>
            <a:ext cx="93610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flipH="1">
            <a:off x="6516216" y="4509120"/>
            <a:ext cx="100811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a 15"/>
          <p:cNvSpPr/>
          <p:nvPr/>
        </p:nvSpPr>
        <p:spPr>
          <a:xfrm>
            <a:off x="6372200" y="908720"/>
            <a:ext cx="2771800" cy="15121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Doplňte směry působení nabídky a poptávky a doplňte chybějící údaje 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kapacita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400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				</a:t>
            </a:r>
            <a:endParaRPr lang="cs-CZ" dirty="0" smtClean="0"/>
          </a:p>
          <a:p>
            <a:pPr>
              <a:buNone/>
            </a:pPr>
            <a:r>
              <a:rPr lang="cs-CZ" sz="3600" b="1" dirty="0" smtClean="0"/>
              <a:t>	 </a:t>
            </a:r>
            <a:r>
              <a:rPr lang="cs-CZ" sz="3600" b="1" dirty="0" err="1" smtClean="0"/>
              <a:t>Qp</a:t>
            </a:r>
            <a:r>
              <a:rPr lang="cs-CZ" sz="3600" b="1" dirty="0" smtClean="0"/>
              <a:t> = </a:t>
            </a:r>
            <a:r>
              <a:rPr lang="cs-CZ" sz="3600" b="1" dirty="0" err="1" smtClean="0"/>
              <a:t>Vp</a:t>
            </a:r>
            <a:r>
              <a:rPr lang="cs-CZ" sz="3600" b="1" dirty="0" smtClean="0"/>
              <a:t> x  </a:t>
            </a:r>
            <a:r>
              <a:rPr lang="cs-CZ" sz="3600" b="1" dirty="0" err="1" smtClean="0"/>
              <a:t>Tp</a:t>
            </a:r>
            <a:r>
              <a:rPr lang="cs-CZ" sz="3600" b="1" dirty="0" smtClean="0"/>
              <a:t>                </a:t>
            </a:r>
            <a:r>
              <a:rPr lang="cs-CZ" i="1" dirty="0" err="1" smtClean="0"/>
              <a:t>Qp</a:t>
            </a:r>
            <a:r>
              <a:rPr lang="cs-CZ" i="1" dirty="0" smtClean="0"/>
              <a:t> … výrobní kapacita v naturálních jednotkách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                                            </a:t>
            </a:r>
            <a:r>
              <a:rPr lang="cs-CZ" i="1" dirty="0" err="1" smtClean="0"/>
              <a:t>Vp</a:t>
            </a:r>
            <a:r>
              <a:rPr lang="cs-CZ" i="1" dirty="0" smtClean="0"/>
              <a:t> … výkon v naturálních jednotkách za hodinu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                                            </a:t>
            </a:r>
            <a:r>
              <a:rPr lang="cs-CZ" i="1" dirty="0" err="1" smtClean="0"/>
              <a:t>Tp</a:t>
            </a:r>
            <a:r>
              <a:rPr lang="cs-CZ" i="1" dirty="0" smtClean="0"/>
              <a:t> … využitelný časový fond v hodinách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	 </a:t>
            </a:r>
            <a:r>
              <a:rPr lang="cs-CZ" sz="3600" b="1" dirty="0" err="1" smtClean="0"/>
              <a:t>Qs</a:t>
            </a:r>
            <a:r>
              <a:rPr lang="cs-CZ" sz="3600" b="1" dirty="0" smtClean="0"/>
              <a:t> = </a:t>
            </a:r>
            <a:r>
              <a:rPr lang="cs-CZ" sz="3600" b="1" dirty="0" err="1" smtClean="0"/>
              <a:t>Vs</a:t>
            </a:r>
            <a:r>
              <a:rPr lang="cs-CZ" sz="3600" b="1" dirty="0" smtClean="0"/>
              <a:t>  x </a:t>
            </a:r>
            <a:r>
              <a:rPr lang="cs-CZ" sz="3600" b="1" dirty="0" err="1" smtClean="0"/>
              <a:t>Ts</a:t>
            </a:r>
            <a:r>
              <a:rPr lang="cs-CZ" sz="3600" b="1" dirty="0" smtClean="0"/>
              <a:t>                 </a:t>
            </a:r>
            <a:r>
              <a:rPr lang="cs-CZ" i="1" dirty="0" err="1" smtClean="0"/>
              <a:t>Qs</a:t>
            </a:r>
            <a:r>
              <a:rPr lang="cs-CZ" i="1" dirty="0" smtClean="0"/>
              <a:t> … skutečný objem výroby v naturálních jednotkách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                                  </a:t>
            </a:r>
            <a:r>
              <a:rPr lang="cs-CZ" i="1" dirty="0" err="1" smtClean="0"/>
              <a:t>Vs</a:t>
            </a:r>
            <a:r>
              <a:rPr lang="cs-CZ" i="1" dirty="0" smtClean="0"/>
              <a:t> … skutečný výkon v naturálních jednotkách za hodinu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                                  </a:t>
            </a:r>
            <a:r>
              <a:rPr lang="cs-CZ" i="1" dirty="0" err="1" smtClean="0"/>
              <a:t>Ts</a:t>
            </a:r>
            <a:r>
              <a:rPr lang="cs-CZ" i="1" dirty="0" smtClean="0"/>
              <a:t> … skutečný využitý časový fond v hodinách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   </a:t>
            </a:r>
            <a:endParaRPr lang="cs-CZ" dirty="0" smtClean="0"/>
          </a:p>
          <a:p>
            <a:pPr>
              <a:buNone/>
            </a:pPr>
            <a:r>
              <a:rPr lang="cs-CZ" sz="3600" b="1" dirty="0" smtClean="0"/>
              <a:t>	Koeficient celkového využití kapacity</a:t>
            </a:r>
            <a:r>
              <a:rPr lang="cs-CZ" sz="3600" dirty="0" smtClean="0"/>
              <a:t>  </a:t>
            </a:r>
            <a:r>
              <a:rPr lang="cs-CZ" sz="3600" b="1" baseline="-25000" dirty="0" smtClean="0"/>
              <a:t>  </a:t>
            </a:r>
            <a:r>
              <a:rPr lang="cs-CZ" sz="3600" b="1" dirty="0" err="1" smtClean="0"/>
              <a:t>K</a:t>
            </a:r>
            <a:r>
              <a:rPr lang="cs-CZ" sz="3600" b="1" baseline="-25000" dirty="0" err="1" smtClean="0"/>
              <a:t>c</a:t>
            </a:r>
            <a:r>
              <a:rPr lang="cs-CZ" sz="3600" b="1" baseline="-25000" dirty="0" smtClean="0"/>
              <a:t> </a:t>
            </a:r>
            <a:r>
              <a:rPr lang="cs-CZ" sz="3600" b="1" dirty="0" smtClean="0"/>
              <a:t>= </a:t>
            </a:r>
            <a:r>
              <a:rPr lang="cs-CZ" sz="3600" b="1" dirty="0" err="1" smtClean="0"/>
              <a:t>Qs</a:t>
            </a:r>
            <a:r>
              <a:rPr lang="cs-CZ" sz="3600" b="1" dirty="0" smtClean="0"/>
              <a:t>/</a:t>
            </a:r>
            <a:r>
              <a:rPr lang="cs-CZ" sz="3600" b="1" dirty="0" err="1" smtClean="0"/>
              <a:t>Qp</a:t>
            </a:r>
            <a:endParaRPr lang="cs-CZ" sz="3600" b="1" dirty="0" smtClean="0"/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b="1" baseline="-25000" dirty="0" smtClean="0"/>
              <a:t> </a:t>
            </a:r>
            <a:r>
              <a:rPr lang="cs-CZ" dirty="0" smtClean="0"/>
              <a:t>	</a:t>
            </a:r>
            <a:r>
              <a:rPr lang="cs-CZ" sz="3600" b="1" dirty="0" smtClean="0"/>
              <a:t>Kapacitní rezerva</a:t>
            </a:r>
            <a:r>
              <a:rPr lang="cs-CZ" sz="3600" dirty="0" smtClean="0"/>
              <a:t>   </a:t>
            </a:r>
            <a:r>
              <a:rPr lang="cs-CZ" b="1" dirty="0" smtClean="0"/>
              <a:t> KR = </a:t>
            </a:r>
            <a:r>
              <a:rPr lang="cs-CZ" b="1" dirty="0" err="1" smtClean="0"/>
              <a:t>Qp</a:t>
            </a:r>
            <a:r>
              <a:rPr lang="cs-CZ" b="1" dirty="0" smtClean="0"/>
              <a:t> – </a:t>
            </a:r>
            <a:r>
              <a:rPr lang="cs-CZ" b="1" dirty="0" err="1" smtClean="0"/>
              <a:t>Qs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	Kapacita = plánovaná doba provozu x výkon zařízení x počet zařízení</a:t>
            </a:r>
          </a:p>
          <a:p>
            <a:pPr>
              <a:buNone/>
            </a:pPr>
            <a:r>
              <a:rPr lang="cs-CZ" sz="3600" b="1" dirty="0" smtClean="0"/>
              <a:t>	Plánované využití kapacity = plánovaná produkce/kapacita  x 100</a:t>
            </a:r>
          </a:p>
          <a:p>
            <a:pPr>
              <a:buNone/>
            </a:pPr>
            <a:r>
              <a:rPr lang="cs-CZ" sz="3600" b="1" dirty="0" smtClean="0"/>
              <a:t>	Skutečné využití kapacity = skutečná produkce/kapacita  x 100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 smtClean="0"/>
              <a:t>Produktivita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	PP = PH/L	</a:t>
            </a:r>
            <a:r>
              <a:rPr lang="cs-CZ" dirty="0" smtClean="0"/>
              <a:t>	  	 </a:t>
            </a:r>
            <a:r>
              <a:rPr lang="cs-CZ" sz="1800" i="1" dirty="0" err="1" smtClean="0"/>
              <a:t>L</a:t>
            </a:r>
            <a:r>
              <a:rPr lang="cs-CZ" sz="1800" i="1" dirty="0" smtClean="0"/>
              <a:t> … počet pracovníků</a:t>
            </a:r>
          </a:p>
          <a:p>
            <a:pPr>
              <a:buNone/>
            </a:pPr>
            <a:r>
              <a:rPr lang="cs-CZ" sz="1800" i="1" dirty="0" smtClean="0"/>
              <a:t>					 PP … produktivita práce</a:t>
            </a:r>
          </a:p>
          <a:p>
            <a:pPr>
              <a:buNone/>
            </a:pPr>
            <a:r>
              <a:rPr lang="cs-CZ" sz="1800" i="1" dirty="0" smtClean="0"/>
              <a:t>					 PH … přidaná hodnota</a:t>
            </a:r>
            <a:endParaRPr lang="cs-CZ" sz="1800" i="1" dirty="0"/>
          </a:p>
        </p:txBody>
      </p:sp>
      <p:sp>
        <p:nvSpPr>
          <p:cNvPr id="4" name="Elipsa 3"/>
          <p:cNvSpPr/>
          <p:nvPr/>
        </p:nvSpPr>
        <p:spPr>
          <a:xfrm>
            <a:off x="539552" y="2636912"/>
            <a:ext cx="345638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Které faktory ovlivňují produktivitu práce?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4788024" y="4149080"/>
            <a:ext cx="338437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Jak lze vhodně motivovat pracovníky k vyšší produktivitě práce?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Zásoby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200" dirty="0" smtClean="0"/>
              <a:t>	</a:t>
            </a:r>
            <a:r>
              <a:rPr lang="cs-CZ" sz="2200" b="1" dirty="0" smtClean="0"/>
              <a:t>Celková zásoba</a:t>
            </a:r>
            <a:r>
              <a:rPr lang="cs-CZ" sz="2200" dirty="0" smtClean="0"/>
              <a:t>= běžná + pojistná + technická zásoba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b="1" dirty="0" smtClean="0"/>
              <a:t>	Minimální zásoba v naturálních jednotkách = </a:t>
            </a:r>
          </a:p>
          <a:p>
            <a:pPr>
              <a:buNone/>
            </a:pPr>
            <a:r>
              <a:rPr lang="cs-CZ" sz="2200" dirty="0" smtClean="0"/>
              <a:t>	= dodací lhůta x průměrná denní spotřeba + pojistná zásoba v naturálních jednotkách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cs-CZ" sz="2200" b="1" dirty="0" smtClean="0"/>
              <a:t>Maximální zásoba v naturálních jednotkách </a:t>
            </a:r>
            <a:r>
              <a:rPr lang="cs-CZ" sz="2200" dirty="0" smtClean="0"/>
              <a:t>= (dodávkový cyklus + dodací lhůta) x průměrná denní spotřeba + pojistná zásoba v naturálních jednotkách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b="1" dirty="0" smtClean="0"/>
              <a:t>	Průměrná zásoba </a:t>
            </a:r>
            <a:r>
              <a:rPr lang="cs-CZ" sz="2200" dirty="0" smtClean="0"/>
              <a:t>= zásoba v 1. den v období + zásoba v poslední 		            den/2</a:t>
            </a:r>
          </a:p>
          <a:p>
            <a:pPr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cs-CZ" sz="2200" b="1" dirty="0" smtClean="0"/>
              <a:t>Dodávkový cyklus</a:t>
            </a:r>
            <a:r>
              <a:rPr lang="cs-CZ" sz="2200" dirty="0" smtClean="0"/>
              <a:t> = čas mezi dvěma dodávkami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 spotřeby materiálu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Pro propočet spotřeby potřebujeme znát: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sz="2200" b="1" dirty="0" smtClean="0"/>
              <a:t>Normy spotřeby materiálu </a:t>
            </a:r>
            <a:r>
              <a:rPr lang="cs-CZ" sz="2200" dirty="0" smtClean="0"/>
              <a:t>= užitečná spotřeba + technologický odpad + ztráty </a:t>
            </a:r>
          </a:p>
          <a:p>
            <a:pPr marL="514350" indent="-514350">
              <a:buNone/>
            </a:pPr>
            <a:r>
              <a:rPr lang="cs-CZ" sz="2200" dirty="0" smtClean="0"/>
              <a:t>	</a:t>
            </a:r>
          </a:p>
          <a:p>
            <a:pPr marL="514350" indent="-514350">
              <a:buNone/>
            </a:pPr>
            <a:r>
              <a:rPr lang="cs-CZ" sz="2200" dirty="0" smtClean="0"/>
              <a:t>	</a:t>
            </a:r>
            <a:r>
              <a:rPr lang="cs-CZ" sz="2200" b="1" dirty="0" smtClean="0"/>
              <a:t>Plánovaný objem produkce </a:t>
            </a:r>
            <a:r>
              <a:rPr lang="cs-CZ" sz="2200" dirty="0" smtClean="0"/>
              <a:t>= norma spotřeby x plánovaný počet vyráběných jednotek</a:t>
            </a:r>
            <a:endParaRPr lang="cs-CZ" sz="2200" dirty="0"/>
          </a:p>
        </p:txBody>
      </p:sp>
      <p:sp>
        <p:nvSpPr>
          <p:cNvPr id="4" name="Elipsa 3"/>
          <p:cNvSpPr/>
          <p:nvPr/>
        </p:nvSpPr>
        <p:spPr>
          <a:xfrm>
            <a:off x="4427984" y="4725144"/>
            <a:ext cx="374441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Na kterých ukazatelích je závislá norma spotřeby materiálu?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Normy zásob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b="1" dirty="0" smtClean="0"/>
              <a:t>  </a:t>
            </a:r>
            <a:endParaRPr lang="cs-CZ" dirty="0" smtClean="0"/>
          </a:p>
          <a:p>
            <a:pPr>
              <a:buNone/>
            </a:pPr>
            <a:r>
              <a:rPr lang="cs-CZ" sz="4000" b="1" dirty="0" smtClean="0"/>
              <a:t>	</a:t>
            </a:r>
            <a:r>
              <a:rPr lang="cs-CZ" sz="4600" b="1" dirty="0" smtClean="0"/>
              <a:t>ČNZ = c/2 + Z</a:t>
            </a:r>
            <a:r>
              <a:rPr lang="cs-CZ" sz="4600" b="1" baseline="-25000" dirty="0" smtClean="0"/>
              <a:t>P  </a:t>
            </a:r>
            <a:r>
              <a:rPr lang="cs-CZ" sz="4600" b="1" dirty="0" smtClean="0"/>
              <a:t> + Z</a:t>
            </a:r>
            <a:r>
              <a:rPr lang="cs-CZ" sz="4600" b="1" baseline="-25000" dirty="0" smtClean="0"/>
              <a:t>T                                         </a:t>
            </a:r>
            <a:r>
              <a:rPr lang="cs-CZ" b="1" baseline="-25000" dirty="0" smtClean="0"/>
              <a:t>	  </a:t>
            </a:r>
            <a:r>
              <a:rPr lang="cs-CZ" i="1" dirty="0" smtClean="0"/>
              <a:t>ČNZ … časová norma zásob</a:t>
            </a:r>
            <a:r>
              <a:rPr lang="cs-CZ" i="1" baseline="-25000" dirty="0" smtClean="0"/>
              <a:t>  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                                                             		  c … dodávkový cyklus</a:t>
            </a:r>
          </a:p>
          <a:p>
            <a:pPr>
              <a:buNone/>
            </a:pPr>
            <a:r>
              <a:rPr lang="cs-CZ" i="1" dirty="0" smtClean="0"/>
              <a:t>						  Z</a:t>
            </a:r>
            <a:r>
              <a:rPr lang="cs-CZ" i="1" baseline="-25000" dirty="0" smtClean="0"/>
              <a:t>P</a:t>
            </a:r>
            <a:r>
              <a:rPr lang="cs-CZ" i="1" dirty="0" smtClean="0"/>
              <a:t>    …. pojistná zásoba</a:t>
            </a:r>
          </a:p>
          <a:p>
            <a:pPr>
              <a:buNone/>
            </a:pPr>
            <a:r>
              <a:rPr lang="cs-CZ" i="1" dirty="0" smtClean="0"/>
              <a:t>						  Z </a:t>
            </a:r>
            <a:r>
              <a:rPr lang="cs-CZ" i="1" baseline="-25000" dirty="0" smtClean="0"/>
              <a:t>T</a:t>
            </a:r>
            <a:r>
              <a:rPr lang="cs-CZ" i="1" dirty="0" smtClean="0"/>
              <a:t>   … technická zásoba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sz="4600" b="1" dirty="0" smtClean="0"/>
              <a:t>   	 </a:t>
            </a:r>
            <a:r>
              <a:rPr lang="cs-CZ" sz="4600" b="1" dirty="0" err="1" smtClean="0"/>
              <a:t>Zn</a:t>
            </a:r>
            <a:r>
              <a:rPr lang="cs-CZ" sz="4600" b="1" dirty="0" smtClean="0"/>
              <a:t> = ČNZ  x s			</a:t>
            </a:r>
            <a:r>
              <a:rPr lang="cs-CZ" sz="2800" b="1" dirty="0" smtClean="0"/>
              <a:t> </a:t>
            </a:r>
            <a:r>
              <a:rPr lang="cs-CZ" i="1" dirty="0" err="1" smtClean="0"/>
              <a:t>Zn</a:t>
            </a:r>
            <a:r>
              <a:rPr lang="cs-CZ" i="1" dirty="0" smtClean="0"/>
              <a:t> … zásoba normovaná</a:t>
            </a:r>
          </a:p>
          <a:p>
            <a:pPr>
              <a:buNone/>
            </a:pPr>
            <a:r>
              <a:rPr lang="cs-CZ" i="1" dirty="0" smtClean="0"/>
              <a:t>						 s …průměrná denní spotřeba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b="1" dirty="0" smtClean="0"/>
              <a:t>                                                            </a:t>
            </a:r>
            <a:endParaRPr lang="cs-CZ" dirty="0" smtClean="0"/>
          </a:p>
          <a:p>
            <a:pPr>
              <a:buNone/>
            </a:pPr>
            <a:r>
              <a:rPr lang="cs-CZ" sz="4600" b="1" dirty="0" smtClean="0"/>
              <a:t>	 N = </a:t>
            </a:r>
            <a:r>
              <a:rPr lang="cs-CZ" sz="4600" b="1" dirty="0" err="1" smtClean="0"/>
              <a:t>Zn</a:t>
            </a:r>
            <a:r>
              <a:rPr lang="cs-CZ" sz="4600" b="1" dirty="0" smtClean="0"/>
              <a:t>  x  cena za jednotku 		</a:t>
            </a:r>
            <a:r>
              <a:rPr lang="cs-CZ" sz="2800" i="1" dirty="0" smtClean="0"/>
              <a:t>N</a:t>
            </a:r>
            <a:r>
              <a:rPr lang="cs-CZ" sz="2800" b="1" dirty="0" smtClean="0"/>
              <a:t> … </a:t>
            </a:r>
            <a:r>
              <a:rPr lang="cs-CZ" sz="2800" i="1" dirty="0" smtClean="0"/>
              <a:t>normativ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	 </a:t>
            </a:r>
            <a:r>
              <a:rPr lang="cs-CZ" sz="4600" b="1" dirty="0" smtClean="0"/>
              <a:t>DO = 360/počet obrátek		</a:t>
            </a:r>
            <a:r>
              <a:rPr lang="cs-CZ" sz="2800" b="1" dirty="0" smtClean="0"/>
              <a:t> </a:t>
            </a:r>
            <a:r>
              <a:rPr lang="cs-CZ" i="1" dirty="0" smtClean="0"/>
              <a:t>DO … doba obratu</a:t>
            </a:r>
            <a:endParaRPr lang="cs-CZ" dirty="0" smtClean="0"/>
          </a:p>
          <a:p>
            <a:pPr>
              <a:buNone/>
            </a:pPr>
            <a:r>
              <a:rPr lang="cs-CZ" sz="4600" b="1" dirty="0" smtClean="0"/>
              <a:t>	PO = S / průměrná zásoba           	</a:t>
            </a:r>
            <a:r>
              <a:rPr lang="cs-CZ" sz="2800" b="1" dirty="0" smtClean="0"/>
              <a:t> </a:t>
            </a:r>
            <a:r>
              <a:rPr lang="cs-CZ" i="1" dirty="0" smtClean="0"/>
              <a:t>PO … počet obrátek</a:t>
            </a:r>
          </a:p>
          <a:p>
            <a:pPr>
              <a:buNone/>
            </a:pPr>
            <a:r>
              <a:rPr lang="cs-CZ" sz="2800" i="1" dirty="0" smtClean="0"/>
              <a:t>						</a:t>
            </a:r>
            <a:r>
              <a:rPr lang="cs-CZ" i="1" dirty="0" smtClean="0"/>
              <a:t>n … počet dodávek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	</a:t>
            </a:r>
            <a:r>
              <a:rPr lang="cs-CZ" sz="4600" i="1" dirty="0" smtClean="0"/>
              <a:t> </a:t>
            </a:r>
            <a:r>
              <a:rPr lang="cs-CZ" sz="4600" b="1" dirty="0" smtClean="0"/>
              <a:t>n = 360 / c                                    </a:t>
            </a:r>
            <a:r>
              <a:rPr lang="cs-CZ" b="1" dirty="0" smtClean="0"/>
              <a:t>	</a:t>
            </a:r>
            <a:r>
              <a:rPr lang="cs-CZ" i="1" dirty="0" smtClean="0"/>
              <a:t>D … velikost dodávky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sz="4600" b="1" dirty="0" smtClean="0"/>
              <a:t>	 D =  c  x  s</a:t>
            </a:r>
            <a:r>
              <a:rPr lang="cs-CZ" b="1" dirty="0" smtClean="0"/>
              <a:t>   				</a:t>
            </a:r>
            <a:r>
              <a:rPr lang="cs-CZ" i="1" dirty="0" err="1" smtClean="0"/>
              <a:t>S</a:t>
            </a:r>
            <a:r>
              <a:rPr lang="cs-CZ" i="1" dirty="0" smtClean="0"/>
              <a:t> …roční spotřeba (celková)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 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200" b="1" dirty="0" smtClean="0"/>
              <a:t>Velikost dávky </a:t>
            </a:r>
            <a:r>
              <a:rPr lang="cs-CZ" sz="2200" dirty="0" smtClean="0"/>
              <a:t>= </a:t>
            </a:r>
          </a:p>
          <a:p>
            <a:pPr>
              <a:buNone/>
            </a:pPr>
            <a:r>
              <a:rPr lang="cs-CZ" sz="2200" dirty="0" smtClean="0"/>
              <a:t>	spotřeba materiálu + (konečná normovaná zásoba – pojistná zásoba)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779912" y="2492896"/>
            <a:ext cx="468052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100" b="1" dirty="0" smtClean="0">
              <a:solidFill>
                <a:schemeClr val="tx1"/>
              </a:solidFill>
            </a:endParaRPr>
          </a:p>
          <a:p>
            <a:pPr algn="ctr"/>
            <a:r>
              <a:rPr lang="cs-CZ" sz="2100" b="1" dirty="0" smtClean="0">
                <a:solidFill>
                  <a:schemeClr val="tx1"/>
                </a:solidFill>
              </a:rPr>
              <a:t>Je rozdíl mezi spotřebou materiálu např. ve strojírenské výrobě, mlýnech, papírnách, oděvním průmyslu</a:t>
            </a:r>
            <a:r>
              <a:rPr lang="cs-CZ" sz="2200" b="1" dirty="0" smtClean="0">
                <a:solidFill>
                  <a:schemeClr val="tx1"/>
                </a:solidFill>
              </a:rPr>
              <a:t>?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683568" y="4365104"/>
            <a:ext cx="331236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Které faktory ovlivňují spotřebu materiálu?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351</Words>
  <Application>Microsoft Office PowerPoint</Application>
  <PresentationFormat>Předvádění na obrazovce (4:3)</PresentationFormat>
  <Paragraphs>201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Snímek 1</vt:lpstr>
      <vt:lpstr>Tržní rovnováha</vt:lpstr>
      <vt:lpstr>Trh výrobků a služeb</vt:lpstr>
      <vt:lpstr>Výrobní kapacita</vt:lpstr>
      <vt:lpstr> Produktivita práce </vt:lpstr>
      <vt:lpstr>Zásoby podniku</vt:lpstr>
      <vt:lpstr>Velikost spotřeby materiálu</vt:lpstr>
      <vt:lpstr>Normy zásob </vt:lpstr>
      <vt:lpstr>Velikost dávky</vt:lpstr>
      <vt:lpstr>Úspory z rozsahu</vt:lpstr>
      <vt:lpstr>Plánování výroby</vt:lpstr>
      <vt:lpstr>Odpisy</vt:lpstr>
      <vt:lpstr>Náklady podniku</vt:lpstr>
      <vt:lpstr>Kalkulace nákladů</vt:lpstr>
      <vt:lpstr>Výpočet ceny výrobků</vt:lpstr>
      <vt:lpstr>Ekonomické hodnocení výrobních metod</vt:lpstr>
      <vt:lpstr>Výnosy podniku</vt:lpstr>
      <vt:lpstr>Hospodářský výsledek podniku</vt:lpstr>
      <vt:lpstr>Zdravotní a sociální pojištění, daň z příjmů</vt:lpstr>
      <vt:lpstr>Snímek 20</vt:lpstr>
      <vt:lpstr>Sociální pojištění</vt:lpstr>
      <vt:lpstr>Daň z příjmů</vt:lpstr>
      <vt:lpstr>Čistá mzda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MOD</cp:lastModifiedBy>
  <cp:revision>98</cp:revision>
  <dcterms:created xsi:type="dcterms:W3CDTF">2012-04-12T06:14:10Z</dcterms:created>
  <dcterms:modified xsi:type="dcterms:W3CDTF">2012-05-30T18:35:10Z</dcterms:modified>
</cp:coreProperties>
</file>