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73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16. </a:t>
            </a:r>
            <a:r>
              <a:rPr lang="cs-CZ" dirty="0" smtClean="0">
                <a:solidFill>
                  <a:schemeClr val="tx1"/>
                </a:solidFill>
              </a:rPr>
              <a:t>9. 2012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_6.3.5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Obnovení ústavnosti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Anotace:</a:t>
            </a:r>
            <a:r>
              <a:rPr lang="cs-CZ" dirty="0" smtClean="0">
                <a:solidFill>
                  <a:schemeClr val="tx1"/>
                </a:solidFill>
              </a:rPr>
              <a:t> Prezentace slouží k zopakování probraného učiva. Studenti si písemně i ústně procvičí poznatky o dějinách 2. </a:t>
            </a:r>
            <a:r>
              <a:rPr lang="cs-CZ" dirty="0" err="1" smtClean="0">
                <a:solidFill>
                  <a:schemeClr val="tx1"/>
                </a:solidFill>
              </a:rPr>
              <a:t>pol</a:t>
            </a:r>
            <a:r>
              <a:rPr lang="cs-CZ" dirty="0" smtClean="0">
                <a:solidFill>
                  <a:schemeClr val="tx1"/>
                </a:solidFill>
              </a:rPr>
              <a:t>. 19. stol.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PALACKÝ</a:t>
            </a:r>
            <a:endParaRPr lang="cs-CZ" dirty="0"/>
          </a:p>
        </p:txBody>
      </p:sp>
      <p:pic>
        <p:nvPicPr>
          <p:cNvPr id="4" name="Zástupný symbol pro obsah 3" descr="Palacký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58358" y="1735644"/>
            <a:ext cx="3665284" cy="460273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SLADKOVSKÝ</a:t>
            </a:r>
            <a:endParaRPr lang="cs-CZ" dirty="0"/>
          </a:p>
        </p:txBody>
      </p:sp>
      <p:pic>
        <p:nvPicPr>
          <p:cNvPr id="4" name="Zástupný symbol pro obsah 3" descr="Sladkovský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90775" y="1708150"/>
            <a:ext cx="3600450" cy="46577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LADISLAV RIEGER</a:t>
            </a:r>
            <a:endParaRPr lang="cs-CZ" dirty="0"/>
          </a:p>
        </p:txBody>
      </p:sp>
      <p:pic>
        <p:nvPicPr>
          <p:cNvPr id="4" name="Zástupný symbol pro obsah 3" descr="Rieger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628800"/>
            <a:ext cx="5976664" cy="4608512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Federalizace monarchie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1866 katastrofální porážka rakouské armády v prusko-rakouské válce – bitva u Hradce Králové.</a:t>
            </a:r>
          </a:p>
          <a:p>
            <a:endParaRPr lang="cs-CZ" dirty="0" smtClean="0"/>
          </a:p>
          <a:p>
            <a:r>
              <a:rPr lang="cs-CZ" dirty="0" smtClean="0"/>
              <a:t>Z toho vyplynuly pokusy národů monarchie o osamostatnění.</a:t>
            </a:r>
          </a:p>
          <a:p>
            <a:endParaRPr lang="cs-CZ" dirty="0" smtClean="0"/>
          </a:p>
          <a:p>
            <a:r>
              <a:rPr lang="cs-CZ" dirty="0" smtClean="0"/>
              <a:t>Radikální ve svých požadavcích byli Maďaři – </a:t>
            </a:r>
          </a:p>
          <a:p>
            <a:pPr>
              <a:buNone/>
            </a:pPr>
            <a:r>
              <a:rPr lang="cs-CZ" dirty="0" smtClean="0"/>
              <a:t>   1867 – dualismus – monarchie rozdělena na Rakousko- Uhersko, podle řeky </a:t>
            </a:r>
            <a:r>
              <a:rPr lang="cs-CZ" dirty="0" err="1" smtClean="0"/>
              <a:t>Litavy</a:t>
            </a:r>
            <a:r>
              <a:rPr lang="cs-CZ" dirty="0" smtClean="0"/>
              <a:t> – Předlitavsko, Zalitavsko.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2012-09-16]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Obnovení ústavnosti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1859 bitva u </a:t>
            </a:r>
            <a:r>
              <a:rPr lang="cs-CZ" sz="2800" dirty="0" err="1" smtClean="0"/>
              <a:t>Magenty</a:t>
            </a:r>
            <a:r>
              <a:rPr lang="cs-CZ" sz="2800" dirty="0" smtClean="0"/>
              <a:t> a </a:t>
            </a:r>
            <a:r>
              <a:rPr lang="cs-CZ" sz="2800" dirty="0" err="1" smtClean="0"/>
              <a:t>Solferina</a:t>
            </a:r>
            <a:r>
              <a:rPr lang="cs-CZ" sz="2800" dirty="0" smtClean="0"/>
              <a:t> – porážka Františka Josefa – ztráta </a:t>
            </a:r>
            <a:r>
              <a:rPr lang="cs-CZ" sz="2800" dirty="0" err="1" smtClean="0"/>
              <a:t>Milánska</a:t>
            </a:r>
            <a:r>
              <a:rPr lang="cs-CZ" sz="2800" dirty="0" smtClean="0"/>
              <a:t>, mezinárodní izolovanost, nedostatek financí = zrušení absolutismu, příslib liberalizace a reforem</a:t>
            </a:r>
          </a:p>
          <a:p>
            <a:endParaRPr lang="cs-CZ" sz="2800" dirty="0" smtClean="0"/>
          </a:p>
          <a:p>
            <a:r>
              <a:rPr lang="cs-CZ" sz="2800" dirty="0" smtClean="0"/>
              <a:t>1860 vydán Říjnový diplom = náznak federalismu v monarchii, vznik tzv. </a:t>
            </a:r>
            <a:r>
              <a:rPr lang="cs-CZ" sz="2800" b="1" dirty="0" smtClean="0"/>
              <a:t>únorové ústavy</a:t>
            </a:r>
            <a:r>
              <a:rPr lang="cs-CZ" sz="2800" dirty="0" smtClean="0"/>
              <a:t>, tzv. </a:t>
            </a:r>
            <a:r>
              <a:rPr lang="cs-CZ" sz="2800" dirty="0" err="1" smtClean="0"/>
              <a:t>Schmerlingova</a:t>
            </a:r>
            <a:r>
              <a:rPr lang="cs-CZ" sz="2800" dirty="0" smtClean="0"/>
              <a:t> ústava.</a:t>
            </a:r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Říjnový diplom 1860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Zákonodárný sbor = </a:t>
            </a:r>
            <a:r>
              <a:rPr lang="cs-CZ" b="1" dirty="0" smtClean="0"/>
              <a:t>říšská rada – </a:t>
            </a:r>
            <a:r>
              <a:rPr lang="cs-CZ" dirty="0" smtClean="0"/>
              <a:t>rozdělena na širší – záležitosti celé monarchie , užší – jen pro </a:t>
            </a:r>
            <a:r>
              <a:rPr lang="cs-CZ" dirty="0" err="1" smtClean="0"/>
              <a:t>neuherské</a:t>
            </a:r>
            <a:r>
              <a:rPr lang="cs-CZ" dirty="0" smtClean="0"/>
              <a:t> země. Dále rozdělena na panskou sněmovnu a poslaneckou sněmovnu.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Přijetí nového zákona – souhlas obou komor a panovníka.</a:t>
            </a:r>
          </a:p>
          <a:p>
            <a:endParaRPr lang="cs-CZ" dirty="0" smtClean="0"/>
          </a:p>
          <a:p>
            <a:r>
              <a:rPr lang="cs-CZ" dirty="0" smtClean="0"/>
              <a:t>Návrat k parlamentarismu, vyzvednuta úloha zemských sněmů.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Říjnový diplom 1860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Českými politiky uvítán – umožňoval obnovení práv zemí Koruny české. 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Do popředí politiky se však dostávají němečtí liberálové, hlásící se k velkoněmeckému programu.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Únorová ústava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Vydána roku 1861.</a:t>
            </a:r>
          </a:p>
          <a:p>
            <a:endParaRPr lang="cs-CZ" dirty="0" smtClean="0"/>
          </a:p>
          <a:p>
            <a:r>
              <a:rPr lang="cs-CZ" dirty="0" smtClean="0"/>
              <a:t>Připravena ministrem </a:t>
            </a:r>
            <a:r>
              <a:rPr lang="cs-CZ" dirty="0" err="1" smtClean="0"/>
              <a:t>Schmerlingem</a:t>
            </a:r>
            <a:r>
              <a:rPr lang="cs-CZ" dirty="0" smtClean="0"/>
              <a:t> v duchu německé liberální buržoazie.</a:t>
            </a:r>
          </a:p>
          <a:p>
            <a:endParaRPr lang="cs-CZ" dirty="0" smtClean="0"/>
          </a:p>
          <a:p>
            <a:r>
              <a:rPr lang="cs-CZ" dirty="0" smtClean="0"/>
              <a:t>Složena ze 3 patentů.</a:t>
            </a:r>
          </a:p>
          <a:p>
            <a:endParaRPr lang="cs-CZ" dirty="0" smtClean="0"/>
          </a:p>
          <a:p>
            <a:r>
              <a:rPr lang="cs-CZ" dirty="0" smtClean="0"/>
              <a:t>Platila pro celou monarchii.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Zavádí zřízení zemské pro </a:t>
            </a:r>
            <a:r>
              <a:rPr lang="cs-CZ" dirty="0" err="1" smtClean="0"/>
              <a:t>neuherské</a:t>
            </a:r>
            <a:r>
              <a:rPr lang="cs-CZ" dirty="0" smtClean="0"/>
              <a:t> země.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Únorová ústava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Centralistické pojetí státu – omezuje moc zemských sněmů, posiluje Říšské zastupitelstvo.</a:t>
            </a:r>
          </a:p>
          <a:p>
            <a:endParaRPr lang="cs-CZ" dirty="0" smtClean="0"/>
          </a:p>
          <a:p>
            <a:r>
              <a:rPr lang="cs-CZ" dirty="0" smtClean="0"/>
              <a:t>Říšské zastupitelstvo se dělilo na: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A) Sněmovnu poslanců.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B) Panskou sněmovnu.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Zákonodárná moc po roce 1861: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1. Říšská rada.</a:t>
            </a:r>
          </a:p>
          <a:p>
            <a:endParaRPr lang="cs-CZ" sz="2800" dirty="0" smtClean="0"/>
          </a:p>
          <a:p>
            <a:r>
              <a:rPr lang="cs-CZ" sz="2800" dirty="0" smtClean="0"/>
              <a:t>2. Panovník – nemohl ukládat břemena, měnit daně a základní zákony, zastavit a prodat státní majetek.</a:t>
            </a:r>
          </a:p>
          <a:p>
            <a:endParaRPr lang="cs-CZ" sz="2800" dirty="0" smtClean="0"/>
          </a:p>
          <a:p>
            <a:r>
              <a:rPr lang="cs-CZ" sz="2800" dirty="0" smtClean="0"/>
              <a:t>3. Zemské sněmy – 15 sněmů v monarchii, měly zákonodárnou moc v oblasti zemědělství, veřejných prací, dobročinnosti, zemských rozpočtů, volí zástupce do ŘR – základem volebního systému 4 kurie(velkostatkářská, obchodních a živnostenských komor, měst a venkovských obcí.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Únorová ústava 1861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Reakce českých politiků zpočátku zdrženlivá – ústava nezakotvila občanská práva a ochranu národnostních práv, ignorovala české státoprávní nároky, na druhou stranu byla cestou k liberalizaci.</a:t>
            </a:r>
          </a:p>
          <a:p>
            <a:endParaRPr lang="cs-CZ" dirty="0" smtClean="0"/>
          </a:p>
          <a:p>
            <a:r>
              <a:rPr lang="cs-CZ" dirty="0" smtClean="0"/>
              <a:t>Od roku 1863 </a:t>
            </a:r>
            <a:r>
              <a:rPr lang="cs-CZ" b="1" dirty="0" smtClean="0"/>
              <a:t>politika pasivní rezistence </a:t>
            </a:r>
            <a:r>
              <a:rPr lang="cs-CZ" dirty="0" smtClean="0"/>
              <a:t>– </a:t>
            </a:r>
          </a:p>
          <a:p>
            <a:pPr>
              <a:buNone/>
            </a:pPr>
            <a:r>
              <a:rPr lang="cs-CZ" dirty="0" smtClean="0"/>
              <a:t>Čeští poslanci nedocházejí do Říšské rady, staví se proti únorové ústavě, snaží se tím poukázat na nedodržování českého historického státního práva.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české politiky: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60. letech 19. století polarizace české politiky:</a:t>
            </a:r>
          </a:p>
          <a:p>
            <a:pPr>
              <a:buNone/>
            </a:pPr>
            <a:r>
              <a:rPr lang="cs-CZ" dirty="0" smtClean="0"/>
              <a:t>STAROČEŠI – zastánci pasivní rezistence, liberálně konzervativní síly (Palacký, </a:t>
            </a:r>
            <a:r>
              <a:rPr lang="cs-CZ" dirty="0" err="1" smtClean="0"/>
              <a:t>Rieger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MLADOČEŠI – reprezentovali radikálně demokratické postoje ( </a:t>
            </a:r>
            <a:r>
              <a:rPr lang="cs-CZ" dirty="0" err="1" smtClean="0"/>
              <a:t>Grégr</a:t>
            </a:r>
            <a:r>
              <a:rPr lang="cs-CZ" dirty="0" smtClean="0"/>
              <a:t>, </a:t>
            </a:r>
            <a:r>
              <a:rPr lang="cs-CZ" dirty="0" err="1" smtClean="0"/>
              <a:t>Sladkovský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Roku 1865 vydává Fr. Palacký dílo Idea státu Rakouského – prohlašuje zde, že monarchie má perspektivu jedině tehdy, přistoupí-li na federalizaci.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414</TotalTime>
  <Words>484</Words>
  <Application>Microsoft Office PowerPoint</Application>
  <PresentationFormat>Předvádění na obrazovce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Snímek 1</vt:lpstr>
      <vt:lpstr>Obnovení ústavnosti</vt:lpstr>
      <vt:lpstr>Říjnový diplom 1860</vt:lpstr>
      <vt:lpstr>Říjnový diplom 1860</vt:lpstr>
      <vt:lpstr>Únorová ústava </vt:lpstr>
      <vt:lpstr>Únorová ústava</vt:lpstr>
      <vt:lpstr>Zákonodárná moc po roce 1861:</vt:lpstr>
      <vt:lpstr>Únorová ústava 1861</vt:lpstr>
      <vt:lpstr>Reakce české politiky:</vt:lpstr>
      <vt:lpstr>FRANTIŠEK PALACKÝ</vt:lpstr>
      <vt:lpstr>KAREL SLADKOVSKÝ</vt:lpstr>
      <vt:lpstr>FRANTIŠEK LADISLAV RIEGER</vt:lpstr>
      <vt:lpstr>Federalizace monarchie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46</cp:revision>
  <dcterms:created xsi:type="dcterms:W3CDTF">2012-04-12T06:14:10Z</dcterms:created>
  <dcterms:modified xsi:type="dcterms:W3CDTF">2012-09-30T13:31:11Z</dcterms:modified>
</cp:coreProperties>
</file>