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12. </a:t>
            </a:r>
            <a:r>
              <a:rPr lang="cs-CZ" dirty="0" smtClean="0">
                <a:solidFill>
                  <a:schemeClr val="tx1"/>
                </a:solidFill>
              </a:rPr>
              <a:t>9. 2012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_6.3.4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Koncepce austroslavismu, </a:t>
            </a:r>
            <a:r>
              <a:rPr lang="cs-CZ" dirty="0" smtClean="0">
                <a:solidFill>
                  <a:schemeClr val="tx1"/>
                </a:solidFill>
              </a:rPr>
              <a:t>česko-německé </a:t>
            </a:r>
            <a:r>
              <a:rPr lang="cs-CZ" dirty="0" smtClean="0">
                <a:solidFill>
                  <a:schemeClr val="tx1"/>
                </a:solidFill>
              </a:rPr>
              <a:t>vztahy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Anotace:</a:t>
            </a:r>
            <a:r>
              <a:rPr lang="cs-CZ" dirty="0" smtClean="0">
                <a:solidFill>
                  <a:schemeClr val="tx1"/>
                </a:solidFill>
              </a:rPr>
              <a:t> Prezentace slouží k zopakování probraného učiva. Studenti si písemně i ústně procvičí poznatky o dějinách 2. </a:t>
            </a:r>
            <a:r>
              <a:rPr lang="cs-CZ" dirty="0" err="1" smtClean="0">
                <a:solidFill>
                  <a:schemeClr val="tx1"/>
                </a:solidFill>
              </a:rPr>
              <a:t>pol</a:t>
            </a:r>
            <a:r>
              <a:rPr lang="cs-CZ" dirty="0" smtClean="0">
                <a:solidFill>
                  <a:schemeClr val="tx1"/>
                </a:solidFill>
              </a:rPr>
              <a:t>. 19. stol.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Národnostní otázka v Evropě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pol</a:t>
            </a:r>
            <a:r>
              <a:rPr lang="cs-CZ" dirty="0" smtClean="0"/>
              <a:t>. 19. stol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40. letech diskuse o další existenci dosud roztříštěného Německa – to způsobilo národnostní nepokoje i v dalších částech Evropy.</a:t>
            </a:r>
          </a:p>
          <a:p>
            <a:endParaRPr lang="cs-CZ" dirty="0" smtClean="0"/>
          </a:p>
          <a:p>
            <a:r>
              <a:rPr lang="cs-CZ" dirty="0" smtClean="0"/>
              <a:t>I český národ nebyl v otázkách postavení Čechů v rakouské monarchii jednotný:</a:t>
            </a:r>
          </a:p>
          <a:p>
            <a:pPr>
              <a:buNone/>
            </a:pPr>
            <a:r>
              <a:rPr lang="cs-CZ" dirty="0" smtClean="0"/>
              <a:t>PANSLAVISTÉ – chtěli odtržení od monarchie, sloučení s dalšími slovanskými národy pod vládou carského Ruska.</a:t>
            </a:r>
          </a:p>
          <a:p>
            <a:pPr>
              <a:buNone/>
            </a:pPr>
            <a:r>
              <a:rPr lang="cs-CZ" dirty="0" smtClean="0"/>
              <a:t>AUSTROSLAVISTÉ – chtěli v rámci monarchie bojovat o větší práva v oblasti kultury, vzdělávání, hospodářství.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Přestavitelé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Panslavismus – K. J.. </a:t>
            </a:r>
            <a:r>
              <a:rPr lang="cs-CZ" dirty="0" smtClean="0"/>
              <a:t>Erben.</a:t>
            </a:r>
            <a:endParaRPr lang="cs-CZ" dirty="0" smtClean="0"/>
          </a:p>
          <a:p>
            <a:r>
              <a:rPr lang="cs-CZ" dirty="0" smtClean="0"/>
              <a:t>Austroslavismus – Fr. Palacký, K. H. </a:t>
            </a:r>
            <a:r>
              <a:rPr lang="cs-CZ" dirty="0" smtClean="0"/>
              <a:t>Borovský.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 40. letech stoupl význam spolků v českém národním hnutí – Matice česká, Jednota pro povzbuzení průmyslu v Čechách, Měšťanská beseda.</a:t>
            </a:r>
          </a:p>
          <a:p>
            <a:endParaRPr lang="cs-CZ" dirty="0" smtClean="0"/>
          </a:p>
          <a:p>
            <a:r>
              <a:rPr lang="cs-CZ" dirty="0" smtClean="0"/>
              <a:t>Na přelomu let 1844 – 1845 vznesen požadavek na zřízení stálé české divadelní scény.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české národní hymny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Nejvýznamnějším českým dramatikem 1. </a:t>
            </a:r>
            <a:r>
              <a:rPr lang="cs-CZ" dirty="0" err="1" smtClean="0"/>
              <a:t>pol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smtClean="0"/>
              <a:t>19. stol. byl </a:t>
            </a:r>
            <a:r>
              <a:rPr lang="cs-CZ" b="1" dirty="0" smtClean="0"/>
              <a:t>Josef Kajetán Tyl</a:t>
            </a:r>
            <a:r>
              <a:rPr lang="cs-CZ" dirty="0" smtClean="0"/>
              <a:t>(1808 – 1856)</a:t>
            </a:r>
            <a:r>
              <a:rPr lang="cs-CZ" b="1" dirty="0" smtClean="0"/>
              <a:t>. 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b="1" dirty="0" smtClean="0"/>
              <a:t>  </a:t>
            </a:r>
            <a:r>
              <a:rPr lang="cs-CZ" dirty="0" smtClean="0"/>
              <a:t>Při </a:t>
            </a:r>
            <a:r>
              <a:rPr lang="cs-CZ" dirty="0" smtClean="0"/>
              <a:t>premiéře jeho lidové zábavné hry se zpěvy Fidlovačka v prosinci 1834 zazněla poprvé píseň Kde domov můj.</a:t>
            </a:r>
          </a:p>
          <a:p>
            <a:endParaRPr lang="cs-CZ" b="1" dirty="0" smtClean="0"/>
          </a:p>
          <a:p>
            <a:r>
              <a:rPr lang="cs-CZ" dirty="0" smtClean="0"/>
              <a:t>Bylo to ve Stavovském divadle, hudbu složil Josef </a:t>
            </a:r>
            <a:r>
              <a:rPr lang="cs-CZ" dirty="0" err="1" smtClean="0"/>
              <a:t>Škroup</a:t>
            </a:r>
            <a:r>
              <a:rPr lang="cs-CZ" dirty="0" smtClean="0"/>
              <a:t> (1801-1862).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 – německé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Situace se vyostřuje v roce 1848 – revoluce v Německu měla přispět ke sjednocení německy mluvících států.</a:t>
            </a:r>
          </a:p>
          <a:p>
            <a:endParaRPr lang="cs-CZ" dirty="0" smtClean="0"/>
          </a:p>
          <a:p>
            <a:r>
              <a:rPr lang="cs-CZ" dirty="0" smtClean="0"/>
              <a:t>Německý spolek svolává na 12. 4. 1848 sněm do Frankfurtu nad Mohanem, kterého se měl účastnit i F. Palacký – odmítá dopisem O poměru Čech a Rakouska k říši německé – důraz na ústavně zreformovanou habsburskou monarchii pro další existenci Čechů v ní.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 – německé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Protiváha k celoněmeckému Národnímu shromáždění ve Frankfurtu nad Mohanem – </a:t>
            </a:r>
            <a:r>
              <a:rPr lang="cs-CZ" b="1" dirty="0" smtClean="0"/>
              <a:t>Slovanský sjezd v Praze</a:t>
            </a:r>
            <a:r>
              <a:rPr lang="cs-CZ" dirty="0" smtClean="0"/>
              <a:t> 2. – 12. 6. 1848 – přerušen revolučním povstáním.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1849 – 1859 období BACHOVA ABSOLUTISMU –konec národnostních snah, spolky zakázány, přísná cenzura, tajná policie.</a:t>
            </a:r>
          </a:p>
          <a:p>
            <a:endParaRPr lang="cs-CZ" dirty="0" smtClean="0"/>
          </a:p>
          <a:p>
            <a:r>
              <a:rPr lang="cs-CZ" dirty="0" smtClean="0"/>
              <a:t>Na druhou stranu podpora podnikání, vývoj průmyslu a řemesel.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Obnovení ústavnosti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1859 bitva u </a:t>
            </a:r>
            <a:r>
              <a:rPr lang="cs-CZ" dirty="0" err="1" smtClean="0"/>
              <a:t>Magenty</a:t>
            </a:r>
            <a:r>
              <a:rPr lang="cs-CZ" dirty="0" smtClean="0"/>
              <a:t> a </a:t>
            </a:r>
            <a:r>
              <a:rPr lang="cs-CZ" dirty="0" err="1" smtClean="0"/>
              <a:t>Solferina</a:t>
            </a:r>
            <a:r>
              <a:rPr lang="cs-CZ" dirty="0" smtClean="0"/>
              <a:t> – porážka Františka Josefa – ztráta </a:t>
            </a:r>
            <a:r>
              <a:rPr lang="cs-CZ" dirty="0" err="1" smtClean="0"/>
              <a:t>Milánska</a:t>
            </a:r>
            <a:r>
              <a:rPr lang="cs-CZ" dirty="0" smtClean="0"/>
              <a:t> = zrušení absolutismu.</a:t>
            </a:r>
          </a:p>
          <a:p>
            <a:endParaRPr lang="cs-CZ" dirty="0" smtClean="0"/>
          </a:p>
          <a:p>
            <a:r>
              <a:rPr lang="cs-CZ" dirty="0" smtClean="0"/>
              <a:t>1860 vydán Říjnový diplom = náznak federalismu v monarchii, vznik tzv. </a:t>
            </a:r>
            <a:r>
              <a:rPr lang="cs-CZ" b="1" dirty="0" smtClean="0"/>
              <a:t>únorové ústavy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Zákonodárný sbor = </a:t>
            </a:r>
            <a:r>
              <a:rPr lang="cs-CZ" b="1" dirty="0" smtClean="0"/>
              <a:t>říšská rada – </a:t>
            </a:r>
            <a:r>
              <a:rPr lang="cs-CZ" dirty="0" smtClean="0"/>
              <a:t>rozdělena na širší – záležitosti celé monarchie , užší – jen pro </a:t>
            </a:r>
            <a:r>
              <a:rPr lang="cs-CZ" dirty="0" err="1" smtClean="0"/>
              <a:t>neuherské</a:t>
            </a:r>
            <a:r>
              <a:rPr lang="cs-CZ" dirty="0" smtClean="0"/>
              <a:t> země. Dále rozdělena na panskou sněmovnu a poslaneckou sněmovnu.</a:t>
            </a:r>
          </a:p>
          <a:p>
            <a:r>
              <a:rPr lang="cs-CZ" dirty="0" smtClean="0"/>
              <a:t>Přijetí nového zákona – souhlas obou komor a panovníka.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Federalizace monarchie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1866 katastrofální porážka rakouské armády v prusko-rakouské válce – bitva u Hradce Králové.</a:t>
            </a:r>
          </a:p>
          <a:p>
            <a:endParaRPr lang="cs-CZ" dirty="0" smtClean="0"/>
          </a:p>
          <a:p>
            <a:r>
              <a:rPr lang="cs-CZ" dirty="0" smtClean="0"/>
              <a:t>Z toho vyplynuly pokusy národů monarchie o osamostatnění.</a:t>
            </a:r>
          </a:p>
          <a:p>
            <a:endParaRPr lang="cs-CZ" dirty="0" smtClean="0"/>
          </a:p>
          <a:p>
            <a:r>
              <a:rPr lang="cs-CZ" dirty="0" smtClean="0"/>
              <a:t>Radikální ve svých požadavcích byli Maďaři – </a:t>
            </a:r>
          </a:p>
          <a:p>
            <a:pPr>
              <a:buNone/>
            </a:pPr>
            <a:r>
              <a:rPr lang="cs-CZ" dirty="0" smtClean="0"/>
              <a:t>   1867 – dualismus – monarchie rozdělena na Rakousko- Uhersko, podle řeky </a:t>
            </a:r>
            <a:r>
              <a:rPr lang="cs-CZ" dirty="0" err="1" smtClean="0"/>
              <a:t>Litavy</a:t>
            </a:r>
            <a:r>
              <a:rPr lang="cs-CZ" dirty="0" smtClean="0"/>
              <a:t> – Předlitavsko, Zalitavsko.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2012-09-12]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376</TotalTime>
  <Words>478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Národnostní otázka v Evropě  pol. 19. stol</vt:lpstr>
      <vt:lpstr>Přestavitelé :</vt:lpstr>
      <vt:lpstr>Vznik české národní hymny</vt:lpstr>
      <vt:lpstr>Česko – německé vztahy</vt:lpstr>
      <vt:lpstr>Česko – německé vztahy</vt:lpstr>
      <vt:lpstr>Obnovení ústavnosti</vt:lpstr>
      <vt:lpstr>Federalizace monarchie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40</cp:revision>
  <dcterms:created xsi:type="dcterms:W3CDTF">2012-04-12T06:14:10Z</dcterms:created>
  <dcterms:modified xsi:type="dcterms:W3CDTF">2012-09-30T13:57:25Z</dcterms:modified>
</cp:coreProperties>
</file>