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7" r:id="rId3"/>
    <p:sldId id="275" r:id="rId4"/>
    <p:sldId id="268" r:id="rId5"/>
    <p:sldId id="269" r:id="rId6"/>
    <p:sldId id="270" r:id="rId7"/>
    <p:sldId id="271" r:id="rId8"/>
    <p:sldId id="273" r:id="rId9"/>
    <p:sldId id="276" r:id="rId10"/>
    <p:sldId id="274" r:id="rId11"/>
    <p:sldId id="277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25. 8.  2012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_6.3.3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Téma: Revoluce 1848 -49 a zavedení ústavnosti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dějinách Rakouské monarchie a postavení českého národa v ní. 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revoluce: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neúspěšném májovém spiknutí v Praze </a:t>
            </a:r>
            <a:r>
              <a:rPr lang="cs-CZ" dirty="0" smtClean="0"/>
              <a:t> </a:t>
            </a:r>
            <a:r>
              <a:rPr lang="cs-CZ" dirty="0" smtClean="0"/>
              <a:t>vyhlášen výjimečný stav.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Zřízení absolutismu – omezování občanských práv a svobod, podle ministra vnitra Alexandra Bacha označován jako </a:t>
            </a:r>
            <a:r>
              <a:rPr lang="cs-CZ" dirty="0" err="1" smtClean="0"/>
              <a:t>B</a:t>
            </a:r>
            <a:r>
              <a:rPr lang="cs-CZ" dirty="0" err="1" smtClean="0"/>
              <a:t>achův</a:t>
            </a:r>
            <a:r>
              <a:rPr lang="cs-CZ" dirty="0" smtClean="0"/>
              <a:t> </a:t>
            </a:r>
            <a:r>
              <a:rPr lang="cs-CZ" dirty="0" smtClean="0"/>
              <a:t>absolutismus.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Zrušení poddanství za náhradu – zřízeny komise, které stanovily výši náhrad.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Alexandr </a:t>
            </a:r>
            <a:r>
              <a:rPr lang="cs-CZ" dirty="0" err="1" smtClean="0"/>
              <a:t>bach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75656" y="1772816"/>
            <a:ext cx="5184576" cy="453650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 descr="C:\Documents and Settings\Lenka\Plocha\220px-Alexander_von_Ba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72816"/>
            <a:ext cx="5472608" cy="46805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2012-08-25]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Revoluční rok 1848 - 1849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Vlna revolucí v celé Evropě.</a:t>
            </a:r>
          </a:p>
          <a:p>
            <a:r>
              <a:rPr lang="cs-CZ" dirty="0" smtClean="0"/>
              <a:t>Příčiny:</a:t>
            </a:r>
          </a:p>
          <a:p>
            <a:pPr marL="457200" indent="-457200">
              <a:buAutoNum type="alphaLcParenR"/>
            </a:pPr>
            <a:r>
              <a:rPr lang="cs-CZ" dirty="0" smtClean="0"/>
              <a:t>Zastaralost feudálního systému.</a:t>
            </a:r>
          </a:p>
          <a:p>
            <a:pPr marL="457200" indent="-457200">
              <a:buAutoNum type="alphaLcParenR"/>
            </a:pPr>
            <a:r>
              <a:rPr lang="cs-CZ" dirty="0" smtClean="0"/>
              <a:t>Několikaletá neúroda brambor a obilí – hospodářská krize.</a:t>
            </a:r>
          </a:p>
          <a:p>
            <a:pPr marL="457200" indent="-457200">
              <a:buAutoNum type="alphaLcParenR"/>
            </a:pPr>
            <a:r>
              <a:rPr lang="cs-CZ" dirty="0" smtClean="0"/>
              <a:t>V některých státech spojena s bojem proti národnostnímu útlaku.</a:t>
            </a:r>
          </a:p>
          <a:p>
            <a:pPr marL="457200" indent="-457200">
              <a:buNone/>
            </a:pPr>
            <a:r>
              <a:rPr lang="cs-CZ" dirty="0" smtClean="0"/>
              <a:t>1. vlna – od ledna 1848 z </a:t>
            </a:r>
            <a:r>
              <a:rPr lang="cs-CZ" dirty="0" err="1" smtClean="0"/>
              <a:t>Neapolska</a:t>
            </a:r>
            <a:r>
              <a:rPr lang="cs-CZ" dirty="0" smtClean="0"/>
              <a:t> přes Uhry do střední Evropy.</a:t>
            </a:r>
          </a:p>
          <a:p>
            <a:pPr marL="457200" indent="-457200">
              <a:buNone/>
            </a:pPr>
            <a:r>
              <a:rPr lang="cs-CZ" dirty="0" smtClean="0"/>
              <a:t> 2.  vlna – únor 1948 Paříž –dále do jižního a středního Německa a do Čech.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Revoluce 1848 v </a:t>
            </a:r>
            <a:r>
              <a:rPr lang="cs-CZ" dirty="0" err="1" smtClean="0"/>
              <a:t>praze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Documents and Settings\Lenka\Plocha\Praha_-_revoluce_18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7488832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Revoluce v českých zemích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11. 3. 1848 svoláno Pražské shromáždění do Svatováclavských lázní v Praze – vytýčeny hlavní požadavky :</a:t>
            </a:r>
          </a:p>
          <a:p>
            <a:pPr>
              <a:buNone/>
            </a:pPr>
            <a:r>
              <a:rPr lang="cs-CZ" dirty="0" smtClean="0"/>
              <a:t> a) občanské – shromažďovací a petiční právo, svoboda tisku, zřízení obecních zastupitelstev z řad občanů, zřízení nezávislých porotních soudů, </a:t>
            </a:r>
            <a:r>
              <a:rPr lang="cs-CZ" b="1" dirty="0" smtClean="0"/>
              <a:t>zrušení roboty</a:t>
            </a:r>
            <a:r>
              <a:rPr lang="cs-CZ" dirty="0" smtClean="0"/>
              <a:t>, zavedení úplné svobody vyznání, omezení vojenské služby atd.</a:t>
            </a:r>
          </a:p>
          <a:p>
            <a:pPr>
              <a:buNone/>
            </a:pPr>
            <a:r>
              <a:rPr lang="cs-CZ" dirty="0" smtClean="0"/>
              <a:t>b) politické – zastoupení občanů na českém sněmu a vytvoření společného sněmu pro všechny země koruny české, rovnoprávnost češtiny s němčinou.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Revoluce v českých zemích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Kabinetní list z 8. 4. 1948 do jisté míry uspokojil české </a:t>
            </a:r>
            <a:r>
              <a:rPr lang="cs-CZ" dirty="0" smtClean="0"/>
              <a:t>národní </a:t>
            </a:r>
            <a:r>
              <a:rPr lang="cs-CZ" dirty="0" smtClean="0"/>
              <a:t>hnutí, list umožňoval svolat ústavodárný sněm, zřídit odpovědné úřady v Praze a uznal rovnoprávnost národnostní i jazykovou.</a:t>
            </a:r>
          </a:p>
          <a:p>
            <a:endParaRPr lang="cs-CZ" dirty="0" smtClean="0"/>
          </a:p>
          <a:p>
            <a:r>
              <a:rPr lang="cs-CZ" dirty="0" smtClean="0"/>
              <a:t>K uskutečnění všech požadavků ustanoven Svatováclavský výbor – později přejmenován na Národní výbor.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Revoluce v českých zemích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Odezva na autonomní snahy slovanských národů – svolání celoněmeckého sněmu do Frankfurtu nad Mohanem – přípravný německý parlament – snaha o sjednocení německy hovořících národů – Fr. Palacký pozvání odmítl.</a:t>
            </a:r>
          </a:p>
          <a:p>
            <a:endParaRPr lang="cs-CZ" dirty="0" smtClean="0"/>
          </a:p>
          <a:p>
            <a:r>
              <a:rPr lang="cs-CZ" dirty="0" smtClean="0"/>
              <a:t>Slovanský sjezd – protiakce k celoněmeckému Národnímu shromáždění. </a:t>
            </a:r>
          </a:p>
          <a:p>
            <a:pPr>
              <a:buNone/>
            </a:pPr>
            <a:r>
              <a:rPr lang="cs-CZ" dirty="0" smtClean="0"/>
              <a:t>    2. – 12. 6. 1848 v Praze – nedospěl k žádným závěrům, protože v Praze propuklo povstání.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Pražské povstání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12. – 17. 6. 1848 revoluční povstání radikálních složek českého hnutí – studenti, inteligence, dělníci.</a:t>
            </a:r>
          </a:p>
          <a:p>
            <a:endParaRPr lang="cs-CZ" dirty="0" smtClean="0"/>
          </a:p>
          <a:p>
            <a:r>
              <a:rPr lang="cs-CZ" dirty="0" smtClean="0"/>
              <a:t>Proti nim vojska generála Alfreda </a:t>
            </a:r>
            <a:r>
              <a:rPr lang="cs-CZ" dirty="0" err="1" smtClean="0"/>
              <a:t>Windischgrätze</a:t>
            </a:r>
            <a:r>
              <a:rPr lang="cs-CZ" dirty="0" smtClean="0"/>
              <a:t> –dělostřelecké ostřelování povstalců z Petřína a Letné – revoluce v </a:t>
            </a:r>
            <a:r>
              <a:rPr lang="cs-CZ" smtClean="0"/>
              <a:t>Praze potlačena. </a:t>
            </a:r>
            <a:r>
              <a:rPr lang="cs-CZ" dirty="0" smtClean="0"/>
              <a:t>Boje pokračovaly ve Vídni, kde zasedal parlament, který měl vytvořit ústavu.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Kroměříšský</a:t>
            </a:r>
            <a:r>
              <a:rPr lang="cs-CZ" dirty="0" smtClean="0"/>
              <a:t> sněm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Nátlak českých poslanců, aby parlament zasedal v některém moravském městě – 22. listopadu 1848 se schází v Kroměříži. </a:t>
            </a:r>
          </a:p>
          <a:p>
            <a:endParaRPr lang="cs-CZ" dirty="0" smtClean="0"/>
          </a:p>
          <a:p>
            <a:r>
              <a:rPr lang="cs-CZ" dirty="0" smtClean="0"/>
              <a:t>Ferdinand V. nucen odstoupit – na jeho místo</a:t>
            </a:r>
          </a:p>
          <a:p>
            <a:pPr>
              <a:buNone/>
            </a:pPr>
            <a:r>
              <a:rPr lang="cs-CZ" dirty="0" smtClean="0"/>
              <a:t>  2. prosince 1848 dosazen František Josef I. </a:t>
            </a:r>
          </a:p>
          <a:p>
            <a:pPr>
              <a:buNone/>
            </a:pPr>
            <a:r>
              <a:rPr lang="cs-CZ" dirty="0" smtClean="0"/>
              <a:t>(1848 – 1916) – funkce se ujímá ve svých 18 letech.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7. března 1848 </a:t>
            </a:r>
            <a:r>
              <a:rPr lang="cs-CZ" dirty="0" smtClean="0"/>
              <a:t>kroměřížský </a:t>
            </a:r>
            <a:r>
              <a:rPr lang="cs-CZ" dirty="0" smtClean="0"/>
              <a:t>parlament rozehnán, zároveň vyhlášena tzv. OKTROJOVANÁ ÚSTAVA – nařízena císařem bez schválení parlamentu.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</a:t>
            </a:r>
            <a:r>
              <a:rPr lang="cs-CZ" dirty="0" err="1" smtClean="0"/>
              <a:t>josef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6840760" cy="48737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C:\Documents and Settings\Lenka\Plocha\516px-Franz_Joseph_I,_1908_postage_sta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720080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502</TotalTime>
  <Words>513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Snímek 1</vt:lpstr>
      <vt:lpstr>Revoluční rok 1848 - 1849</vt:lpstr>
      <vt:lpstr>Revoluce 1848 v praze</vt:lpstr>
      <vt:lpstr>Revoluce v českých zemích</vt:lpstr>
      <vt:lpstr>Revoluce v českých zemích</vt:lpstr>
      <vt:lpstr>Revoluce v českých zemích</vt:lpstr>
      <vt:lpstr>Pražské povstání</vt:lpstr>
      <vt:lpstr>Kroměříšský sněm</vt:lpstr>
      <vt:lpstr>František josef I.</vt:lpstr>
      <vt:lpstr>Výsledky revoluce:</vt:lpstr>
      <vt:lpstr>Alexandr bach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55</cp:revision>
  <dcterms:created xsi:type="dcterms:W3CDTF">2012-04-12T06:14:10Z</dcterms:created>
  <dcterms:modified xsi:type="dcterms:W3CDTF">2012-08-29T19:31:30Z</dcterms:modified>
</cp:coreProperties>
</file>