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89" r:id="rId3"/>
    <p:sldId id="286" r:id="rId4"/>
    <p:sldId id="298" r:id="rId5"/>
    <p:sldId id="290" r:id="rId6"/>
    <p:sldId id="291" r:id="rId7"/>
    <p:sldId id="292" r:id="rId8"/>
    <p:sldId id="296" r:id="rId9"/>
    <p:sldId id="297" r:id="rId10"/>
    <p:sldId id="299" r:id="rId11"/>
    <p:sldId id="288" r:id="rId12"/>
    <p:sldId id="293" r:id="rId13"/>
    <p:sldId id="300" r:id="rId14"/>
    <p:sldId id="294" r:id="rId15"/>
    <p:sldId id="295" r:id="rId16"/>
    <p:sldId id="301" r:id="rId17"/>
    <p:sldId id="26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28. 10. 2012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_6.2.7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Osvobození ČSR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2. světové válce.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Hraby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7344816" cy="6334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Pražské květnové povstání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latin typeface="Century Schoolbook" pitchFamily="18" charset="0"/>
              </a:rPr>
              <a:t>Připravováno odbojovými skupinami již od počátku roku 1945.</a:t>
            </a:r>
          </a:p>
          <a:p>
            <a:pPr>
              <a:buNone/>
            </a:pPr>
            <a:endParaRPr lang="cs-CZ" dirty="0" smtClean="0">
              <a:latin typeface="Century Schoolbook" pitchFamily="18" charset="0"/>
            </a:endParaRPr>
          </a:p>
          <a:p>
            <a:r>
              <a:rPr lang="cs-CZ" dirty="0" smtClean="0">
                <a:latin typeface="Century Schoolbook" pitchFamily="18" charset="0"/>
              </a:rPr>
              <a:t>Cíl:</a:t>
            </a:r>
          </a:p>
          <a:p>
            <a:pPr>
              <a:buNone/>
            </a:pPr>
            <a:r>
              <a:rPr lang="cs-CZ" dirty="0" smtClean="0">
                <a:latin typeface="Century Schoolbook" pitchFamily="18" charset="0"/>
              </a:rPr>
              <a:t>1. Minimalizace válečných škod.</a:t>
            </a:r>
          </a:p>
          <a:p>
            <a:pPr>
              <a:buNone/>
            </a:pPr>
            <a:r>
              <a:rPr lang="cs-CZ" dirty="0" smtClean="0">
                <a:latin typeface="Century Schoolbook" pitchFamily="18" charset="0"/>
              </a:rPr>
              <a:t>2. Zamezení zničení a vyloupení československého průmyslu.</a:t>
            </a:r>
          </a:p>
          <a:p>
            <a:pPr>
              <a:buNone/>
            </a:pPr>
            <a:r>
              <a:rPr lang="cs-CZ" dirty="0" smtClean="0">
                <a:latin typeface="Century Schoolbook" pitchFamily="18" charset="0"/>
              </a:rPr>
              <a:t>3. Pomoc při osvobozování Čech a Moravy</a:t>
            </a:r>
            <a:r>
              <a:rPr lang="cs-CZ" dirty="0" smtClean="0">
                <a:latin typeface="Century" pitchFamily="18" charset="0"/>
              </a:rPr>
              <a:t>.</a:t>
            </a:r>
            <a:endParaRPr lang="cs-CZ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Pražské květnové povstání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Praha se měla stát v plánech německé armády nedobytnou pevností – na území našeho státu stále 1 milion německých vojáků.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5. května 1945 začátek povstání – strhávání německých nápisů, vyvěšování českých vlajek, výzvy českého rozhlasu k obraně republiky.</a:t>
            </a:r>
          </a:p>
          <a:p>
            <a:endParaRPr lang="cs-CZ" dirty="0" smtClean="0"/>
          </a:p>
          <a:p>
            <a:r>
              <a:rPr lang="cs-CZ" dirty="0" smtClean="0"/>
              <a:t>V noci z 5. na 6. května – budování barikád.</a:t>
            </a:r>
          </a:p>
          <a:p>
            <a:pPr>
              <a:buNone/>
            </a:pPr>
            <a:r>
              <a:rPr lang="cs-CZ" dirty="0" smtClean="0"/>
              <a:t>    Nedostatek zbraní a munice – vítaná pomoc tzv. Vlasovců (Ruská osvobozenecká armáda generála </a:t>
            </a:r>
            <a:r>
              <a:rPr lang="cs-CZ" dirty="0" err="1" smtClean="0"/>
              <a:t>Vlasova</a:t>
            </a:r>
            <a:r>
              <a:rPr lang="cs-CZ" dirty="0" smtClean="0"/>
              <a:t>)  – 6. května se zúčastnili bojů proti Němcům.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enka\Plocha\800x800_Ostravavska_operace_stredne_ve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19113"/>
            <a:ext cx="7704855" cy="5214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Pražské květnové povstání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alibri" pitchFamily="34" charset="0"/>
              </a:rPr>
              <a:t>Pražané spoléhali i na pomoc ameriské armády – z politických důvodů odmítla.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8. května – prudké boje, přestože 7. května podepsali Němci v Remeši kapitulaci.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Vlasovci se nedohodli s Českou národní radou a z Prahy odcházejí.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Maršál Ferdinand </a:t>
            </a:r>
            <a:r>
              <a:rPr lang="cs-CZ" dirty="0" err="1" smtClean="0">
                <a:latin typeface="Calibri" pitchFamily="34" charset="0"/>
              </a:rPr>
              <a:t>Sch</a:t>
            </a:r>
            <a:r>
              <a:rPr lang="hu-HU" dirty="0" smtClean="0">
                <a:latin typeface="Calibri" pitchFamily="34" charset="0"/>
              </a:rPr>
              <a:t>örner potřeboval volný průchod Prahou, aby se co nejvíce německých vojáků dostalo do ameriského zajetí – mohutný útok s použitím tanků a pěchoty.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Pražské květnové povstání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 odpoledních hodin jednání České národní rady se zástupci německé armády – odpoledne zastaveny boje, Němci podepsali kapitulaci – byl jim umožněn odchod z Prahy.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Příslušníci jednotek </a:t>
            </a:r>
            <a:r>
              <a:rPr lang="cs-CZ" dirty="0" err="1" smtClean="0">
                <a:latin typeface="Calibri" pitchFamily="34" charset="0"/>
              </a:rPr>
              <a:t>Waffen</a:t>
            </a:r>
            <a:r>
              <a:rPr lang="cs-CZ" dirty="0" smtClean="0">
                <a:latin typeface="Calibri" pitchFamily="34" charset="0"/>
              </a:rPr>
              <a:t> SS odmítli složit zbraně – pokračování bojů.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9. května 1945 příjezd Rudé armády –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tanky 1. ukrajinského frontu maršála </a:t>
            </a:r>
            <a:r>
              <a:rPr lang="cs-CZ" dirty="0" err="1" smtClean="0">
                <a:latin typeface="Calibri" pitchFamily="34" charset="0"/>
              </a:rPr>
              <a:t>Koněva</a:t>
            </a:r>
            <a:r>
              <a:rPr lang="cs-CZ" dirty="0" smtClean="0">
                <a:latin typeface="Calibri" pitchFamily="34" charset="0"/>
              </a:rPr>
              <a:t>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Lenka\Plocha\PRa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80728"/>
            <a:ext cx="4968551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2012-10-24]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Osvobození ČSR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Osvobození Československa bylo předmětem politického zájmu velmocí.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Spojenecká vojska získávala převahu v boji proti Hitlerovi – začaly se rodit plány na poválečné uspořádání světa.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Západním politikům bylo jasné, že </a:t>
            </a:r>
            <a:r>
              <a:rPr lang="cs-CZ" dirty="0" smtClean="0">
                <a:latin typeface="Calibri" pitchFamily="34" charset="0"/>
              </a:rPr>
              <a:t>nezamezí </a:t>
            </a:r>
            <a:r>
              <a:rPr lang="cs-CZ" dirty="0" smtClean="0">
                <a:latin typeface="Calibri" pitchFamily="34" charset="0"/>
              </a:rPr>
              <a:t>sovětské převaze ve střední Evropě.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E. Beneš 12. prosince 1943 v Moskvě uzavřel smlouvu o spojenectví a poválečné spolupráci ČSR se SSSR.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Osvobození ČSR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25. dubna 1945 se američtí vojáci setkali s vojáky Rudé armády v </a:t>
            </a:r>
            <a:r>
              <a:rPr lang="cs-CZ" dirty="0" err="1" smtClean="0">
                <a:latin typeface="Calibri" pitchFamily="34" charset="0"/>
              </a:rPr>
              <a:t>Torgau</a:t>
            </a:r>
            <a:r>
              <a:rPr lang="cs-CZ" dirty="0" smtClean="0">
                <a:latin typeface="Calibri" pitchFamily="34" charset="0"/>
              </a:rPr>
              <a:t> na Labi.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Americká 3. armáda pokračovala do Bavorska, začátkem května překročila západní hranice Československa.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Osvobození západních a jihozápadních Čech v roce 1945 se odehrávalo zcela v režii americké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3. armády generála </a:t>
            </a:r>
            <a:r>
              <a:rPr lang="cs-CZ" dirty="0" err="1" smtClean="0">
                <a:latin typeface="Calibri" pitchFamily="34" charset="0"/>
              </a:rPr>
              <a:t>George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Smitha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Pattona</a:t>
            </a:r>
            <a:r>
              <a:rPr lang="cs-CZ" dirty="0" smtClean="0">
                <a:latin typeface="Calibri" pitchFamily="34" charset="0"/>
              </a:rPr>
              <a:t>.</a:t>
            </a:r>
          </a:p>
          <a:p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Generál </a:t>
            </a:r>
            <a:r>
              <a:rPr lang="cs-CZ" dirty="0" err="1" smtClean="0"/>
              <a:t>patton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07704" y="1772816"/>
            <a:ext cx="3960440" cy="453650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Pat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00808"/>
            <a:ext cx="3960440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Osvobození ČSR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25. dubna osvobozen Cheb.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Původní dohoda o tzv. čáře dotyku zakazovala </a:t>
            </a:r>
            <a:r>
              <a:rPr lang="cs-CZ" dirty="0" smtClean="0">
                <a:latin typeface="Calibri" pitchFamily="34" charset="0"/>
              </a:rPr>
              <a:t>A</a:t>
            </a:r>
            <a:r>
              <a:rPr lang="cs-CZ" dirty="0" smtClean="0">
                <a:latin typeface="Calibri" pitchFamily="34" charset="0"/>
              </a:rPr>
              <a:t>meričanům </a:t>
            </a:r>
            <a:r>
              <a:rPr lang="cs-CZ" dirty="0" smtClean="0">
                <a:latin typeface="Calibri" pitchFamily="34" charset="0"/>
              </a:rPr>
              <a:t>další postup do nitra </a:t>
            </a:r>
            <a:r>
              <a:rPr lang="cs-CZ" dirty="0" smtClean="0">
                <a:latin typeface="Calibri" pitchFamily="34" charset="0"/>
              </a:rPr>
              <a:t>Československa </a:t>
            </a:r>
            <a:r>
              <a:rPr lang="cs-CZ" dirty="0" smtClean="0">
                <a:latin typeface="Calibri" pitchFamily="34" charset="0"/>
              </a:rPr>
              <a:t>– postup zastaven až do konce dubna.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30. dubna 1945 jednání generála </a:t>
            </a:r>
            <a:r>
              <a:rPr lang="cs-CZ" dirty="0" err="1" smtClean="0">
                <a:latin typeface="Calibri" pitchFamily="34" charset="0"/>
              </a:rPr>
              <a:t>Eisenhowera</a:t>
            </a:r>
            <a:r>
              <a:rPr lang="cs-CZ" dirty="0" smtClean="0">
                <a:latin typeface="Calibri" pitchFamily="34" charset="0"/>
              </a:rPr>
              <a:t> s náčelníkem generálního štábu Rudé armády generálem </a:t>
            </a:r>
            <a:r>
              <a:rPr lang="cs-CZ" dirty="0" err="1" smtClean="0">
                <a:latin typeface="Calibri" pitchFamily="34" charset="0"/>
              </a:rPr>
              <a:t>Antonovem</a:t>
            </a:r>
            <a:r>
              <a:rPr lang="cs-CZ" dirty="0" smtClean="0">
                <a:latin typeface="Calibri" pitchFamily="34" charset="0"/>
              </a:rPr>
              <a:t> – demarkační čára </a:t>
            </a:r>
            <a:r>
              <a:rPr lang="cs-CZ" dirty="0" smtClean="0">
                <a:latin typeface="Calibri" pitchFamily="34" charset="0"/>
              </a:rPr>
              <a:t>posunuta </a:t>
            </a:r>
            <a:r>
              <a:rPr lang="cs-CZ" dirty="0" smtClean="0">
                <a:latin typeface="Calibri" pitchFamily="34" charset="0"/>
              </a:rPr>
              <a:t>na osu Karlovy Vary-Plzeň-České Budějovice.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Karpatsko-dukelská operace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Útočná operace Rudé armády a československých vojsk na severovýchodním Slovensku – snaha spojit síly </a:t>
            </a:r>
            <a:r>
              <a:rPr lang="cs-CZ" dirty="0" smtClean="0">
                <a:latin typeface="Calibri" pitchFamily="34" charset="0"/>
              </a:rPr>
              <a:t>Slovenského </a:t>
            </a:r>
            <a:r>
              <a:rPr lang="cs-CZ" dirty="0" smtClean="0">
                <a:latin typeface="Calibri" pitchFamily="34" charset="0"/>
              </a:rPr>
              <a:t>národního povstání se sovětskými armádami.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Do bojů nasazena vojska 1. ukrajinského frontu – 38. armáda generálplukovníka K. </a:t>
            </a:r>
            <a:r>
              <a:rPr lang="cs-CZ" dirty="0" err="1" smtClean="0">
                <a:latin typeface="Calibri" pitchFamily="34" charset="0"/>
              </a:rPr>
              <a:t>Moskalenka</a:t>
            </a:r>
            <a:r>
              <a:rPr lang="cs-CZ" dirty="0" smtClean="0">
                <a:latin typeface="Calibri" pitchFamily="34" charset="0"/>
              </a:rPr>
              <a:t> a pravé křídlo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4. ukrajinského frontu – 1. gardová armáda generálplukovníka A. </a:t>
            </a:r>
            <a:r>
              <a:rPr lang="cs-CZ" dirty="0" err="1" smtClean="0">
                <a:latin typeface="Calibri" pitchFamily="34" charset="0"/>
              </a:rPr>
              <a:t>Grečka</a:t>
            </a:r>
            <a:r>
              <a:rPr lang="cs-CZ" dirty="0" smtClean="0">
                <a:latin typeface="Calibri" pitchFamily="34" charset="0"/>
              </a:rPr>
              <a:t> + 1. československý armádní sbor – velitel J. Kratochvíl, později L. Svoboda.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Karpatsko-dukelská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6. října 1944 československá armáda překročila Dukelský průsmyk = Den československé armády.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25. – 27. října 1944 nejtvrdší boje celé operace.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Slovenské národní povstání potlačeno – proto celá operace zastavena – partyzánská válka a pomalý postup sovětských a československých vojsk pokračoval až do dubna 1945.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Ostravsko.opavská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Začala v březnu 1945 – armády 4. ukrajinského frontu a 1. československého sboru postupovaly ze Slovenska a Polska na Moravu.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Hlavní  útok začal 15. dubna v 10:00 hod.  - po sedmdesátiminutové dělostřelecké přípravě vyrazila vojska 60. a 38. armády  (součástí byla i čs. tanková brigáda) do útoku.</a:t>
            </a:r>
          </a:p>
          <a:p>
            <a:r>
              <a:rPr lang="cs-CZ" dirty="0" smtClean="0">
                <a:latin typeface="Calibri" pitchFamily="34" charset="0"/>
              </a:rPr>
              <a:t>22. dubna osvobozena Opava.</a:t>
            </a:r>
          </a:p>
          <a:p>
            <a:r>
              <a:rPr lang="cs-CZ" dirty="0" smtClean="0">
                <a:latin typeface="Calibri" pitchFamily="34" charset="0"/>
              </a:rPr>
              <a:t>26. dubna boje o Háj ve Slezsku, Velkou Polom, </a:t>
            </a:r>
            <a:r>
              <a:rPr lang="cs-CZ" dirty="0" err="1" smtClean="0">
                <a:latin typeface="Calibri" pitchFamily="34" charset="0"/>
              </a:rPr>
              <a:t>Klimkovice</a:t>
            </a:r>
            <a:r>
              <a:rPr lang="cs-CZ" dirty="0" smtClean="0">
                <a:latin typeface="Calibri" pitchFamily="34" charset="0"/>
              </a:rPr>
              <a:t>.</a:t>
            </a:r>
          </a:p>
          <a:p>
            <a:r>
              <a:rPr lang="cs-CZ" dirty="0" smtClean="0">
                <a:latin typeface="Calibri" pitchFamily="34" charset="0"/>
              </a:rPr>
              <a:t>29. dubna dobyta linie </a:t>
            </a:r>
            <a:r>
              <a:rPr lang="cs-CZ" dirty="0" err="1" smtClean="0">
                <a:latin typeface="Calibri" pitchFamily="34" charset="0"/>
              </a:rPr>
              <a:t>Tísek</a:t>
            </a:r>
            <a:r>
              <a:rPr lang="cs-CZ" dirty="0" smtClean="0">
                <a:latin typeface="Calibri" pitchFamily="34" charset="0"/>
              </a:rPr>
              <a:t>- </a:t>
            </a:r>
            <a:r>
              <a:rPr lang="cs-CZ" dirty="0" err="1" smtClean="0">
                <a:latin typeface="Calibri" pitchFamily="34" charset="0"/>
              </a:rPr>
              <a:t>Zbraslavice</a:t>
            </a:r>
            <a:r>
              <a:rPr lang="cs-CZ" dirty="0" smtClean="0">
                <a:latin typeface="Calibri" pitchFamily="34" charset="0"/>
              </a:rPr>
              <a:t> – </a:t>
            </a:r>
            <a:r>
              <a:rPr lang="cs-CZ" dirty="0" err="1" smtClean="0">
                <a:latin typeface="Calibri" pitchFamily="34" charset="0"/>
              </a:rPr>
              <a:t>Svinov</a:t>
            </a:r>
            <a:r>
              <a:rPr lang="cs-CZ" dirty="0" smtClean="0">
                <a:latin typeface="Calibri" pitchFamily="34" charset="0"/>
              </a:rPr>
              <a:t>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Ostravsko-opavská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30. dubna 1945 překročena Odra. 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Po 19. hodině díky Miloši Sýkorovi, který zneškodnil připravené nálože pod mostem v centru Ostravy, osvobozen zbytek města.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Události dodnes připomíná Památník 2. světové války v </a:t>
            </a:r>
            <a:r>
              <a:rPr lang="cs-CZ" dirty="0" err="1" smtClean="0">
                <a:latin typeface="Calibri" pitchFamily="34" charset="0"/>
              </a:rPr>
              <a:t>Hrabyni</a:t>
            </a:r>
            <a:r>
              <a:rPr lang="cs-CZ" dirty="0" smtClean="0">
                <a:latin typeface="Calibri" pitchFamily="34" charset="0"/>
              </a:rPr>
              <a:t>.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888</TotalTime>
  <Words>740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Arkýř</vt:lpstr>
      <vt:lpstr>Snímek 1</vt:lpstr>
      <vt:lpstr>Osvobození ČSR</vt:lpstr>
      <vt:lpstr>Osvobození ČSR</vt:lpstr>
      <vt:lpstr>Generál patton</vt:lpstr>
      <vt:lpstr>Osvobození ČSR</vt:lpstr>
      <vt:lpstr>Karpatsko-dukelská operace</vt:lpstr>
      <vt:lpstr>Karpatsko-dukelská operace</vt:lpstr>
      <vt:lpstr>Ostravsko.opavská operace</vt:lpstr>
      <vt:lpstr>Ostravsko-opavská operace</vt:lpstr>
      <vt:lpstr>Snímek 10</vt:lpstr>
      <vt:lpstr>Pražské květnové povstání</vt:lpstr>
      <vt:lpstr>Pražské květnové povstání</vt:lpstr>
      <vt:lpstr>Snímek 13</vt:lpstr>
      <vt:lpstr>Pražské květnové povstání</vt:lpstr>
      <vt:lpstr>Pražské květnové povstání</vt:lpstr>
      <vt:lpstr>Snímek 16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96</cp:revision>
  <dcterms:created xsi:type="dcterms:W3CDTF">2012-04-12T06:14:10Z</dcterms:created>
  <dcterms:modified xsi:type="dcterms:W3CDTF">2012-10-30T15:28:10Z</dcterms:modified>
</cp:coreProperties>
</file>