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7" r:id="rId2"/>
    <p:sldId id="268" r:id="rId3"/>
    <p:sldId id="274" r:id="rId4"/>
    <p:sldId id="269" r:id="rId5"/>
    <p:sldId id="275" r:id="rId6"/>
    <p:sldId id="276" r:id="rId7"/>
    <p:sldId id="277" r:id="rId8"/>
    <p:sldId id="278" r:id="rId9"/>
    <p:sldId id="280" r:id="rId10"/>
    <p:sldId id="279" r:id="rId11"/>
    <p:sldId id="281" r:id="rId12"/>
    <p:sldId id="282" r:id="rId13"/>
    <p:sldId id="283" r:id="rId14"/>
    <p:sldId id="288" r:id="rId15"/>
    <p:sldId id="284" r:id="rId16"/>
    <p:sldId id="285" r:id="rId17"/>
    <p:sldId id="286" r:id="rId18"/>
    <p:sldId id="287" r:id="rId19"/>
    <p:sldId id="266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75" autoAdjust="0"/>
  </p:normalViewPr>
  <p:slideViewPr>
    <p:cSldViewPr>
      <p:cViewPr varScale="1">
        <p:scale>
          <a:sx n="67" d="100"/>
          <a:sy n="67" d="100"/>
        </p:scale>
        <p:origin x="-4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1B809D-1ADA-420F-A07A-26A271A4932F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76DC42-8E8F-4D7F-9636-01516FB6881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30.10.2012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24. 10. 2012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_6.2.6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Český válečný odboj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Prezentace slouží k zopakování probraného učiva. Studenti si písemně i ústně procvičí poznatky o 2. světové válce.</a:t>
            </a:r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Československý odboj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2) zahraniční:</a:t>
            </a:r>
          </a:p>
          <a:p>
            <a:pPr>
              <a:buNone/>
            </a:pPr>
            <a:r>
              <a:rPr lang="cs-CZ" dirty="0" smtClean="0"/>
              <a:t>a) Politický – východní s centrem v Moskvě,</a:t>
            </a:r>
          </a:p>
          <a:p>
            <a:pPr>
              <a:buNone/>
            </a:pPr>
            <a:r>
              <a:rPr lang="cs-CZ" dirty="0" smtClean="0"/>
              <a:t>                       západní s centrem v Londýně.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b) Vojenský – východní 1. československý armádní sbor a 1. československá smíšená letecká divize v SSSR.</a:t>
            </a:r>
          </a:p>
          <a:p>
            <a:pPr>
              <a:buNone/>
            </a:pPr>
            <a:r>
              <a:rPr lang="cs-CZ" dirty="0" smtClean="0"/>
              <a:t>                    - západní – československé vojenské pozemní jednotky na západě, československé perutě v RAF.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Československý odboj - domácí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PÚ – Politické ústředí – spolupracovníci E. Beneše – Prokop Drtina, Jan </a:t>
            </a:r>
            <a:r>
              <a:rPr lang="cs-CZ" dirty="0" err="1" smtClean="0"/>
              <a:t>Jína</a:t>
            </a:r>
            <a:r>
              <a:rPr lang="cs-CZ" dirty="0" smtClean="0"/>
              <a:t> + mladí politici, novináři a zaměstnanci státní správy.</a:t>
            </a:r>
          </a:p>
          <a:p>
            <a:endParaRPr lang="cs-CZ" dirty="0" smtClean="0"/>
          </a:p>
          <a:p>
            <a:r>
              <a:rPr lang="cs-CZ" dirty="0" smtClean="0"/>
              <a:t>ON – Obrana národa – vojenská organizace, </a:t>
            </a:r>
            <a:r>
              <a:rPr lang="cs-CZ" dirty="0" err="1" smtClean="0"/>
              <a:t>celoprotektorátní</a:t>
            </a:r>
            <a:r>
              <a:rPr lang="cs-CZ" dirty="0" smtClean="0"/>
              <a:t> armáda v podzemí.</a:t>
            </a:r>
          </a:p>
          <a:p>
            <a:endParaRPr lang="cs-CZ" dirty="0" smtClean="0"/>
          </a:p>
          <a:p>
            <a:r>
              <a:rPr lang="cs-CZ" dirty="0" smtClean="0"/>
              <a:t>PVVZ – Petiční výbor věrni zůstaneme.</a:t>
            </a:r>
          </a:p>
          <a:p>
            <a:endParaRPr lang="cs-CZ" dirty="0" smtClean="0"/>
          </a:p>
          <a:p>
            <a:r>
              <a:rPr lang="cs-CZ" dirty="0" smtClean="0"/>
              <a:t>Komunistický odboj – až po červnu 1941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Československý odboj - domácí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ÚVOD = Ústřední vedení odboje domácího – společná centrála odbojových skupin PÚ, ON a PVVZ .</a:t>
            </a:r>
          </a:p>
          <a:p>
            <a:endParaRPr lang="cs-CZ" dirty="0" smtClean="0"/>
          </a:p>
          <a:p>
            <a:r>
              <a:rPr lang="cs-CZ" dirty="0" smtClean="0"/>
              <a:t>Činnost těchto skupin: zřizování ilegálních informačních sítí, spojení se Západem, ilegální tisk, příprava poválečného programu obnovy Československa = společný ideový základ odboje.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Československý odboj - zahraniční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První vlna odchodů do zahraničí již po Mnichovu – političtí představitelé, komunisté, Židé.</a:t>
            </a:r>
          </a:p>
          <a:p>
            <a:endParaRPr lang="cs-CZ" dirty="0" smtClean="0"/>
          </a:p>
          <a:p>
            <a:r>
              <a:rPr lang="cs-CZ" dirty="0" smtClean="0"/>
              <a:t>Po okupaci druhá vlna – i vojáci čsl. </a:t>
            </a:r>
            <a:r>
              <a:rPr lang="cs-CZ" smtClean="0"/>
              <a:t>armády </a:t>
            </a:r>
            <a:r>
              <a:rPr lang="cs-CZ" dirty="0" smtClean="0"/>
              <a:t>– formování československé jednotky v Polsku</a:t>
            </a:r>
          </a:p>
          <a:p>
            <a:pPr>
              <a:buNone/>
            </a:pPr>
            <a:r>
              <a:rPr lang="cs-CZ" dirty="0" smtClean="0"/>
              <a:t>  – 1. velitel absolvent SPŠ Ostrava – Vítkovice </a:t>
            </a:r>
            <a:r>
              <a:rPr lang="cs-CZ" b="1" dirty="0" smtClean="0"/>
              <a:t>–</a:t>
            </a:r>
          </a:p>
          <a:p>
            <a:pPr>
              <a:buNone/>
            </a:pPr>
            <a:r>
              <a:rPr lang="cs-CZ" b="1" dirty="0" smtClean="0"/>
              <a:t>    Jiří Král.</a:t>
            </a:r>
          </a:p>
          <a:p>
            <a:endParaRPr lang="cs-CZ" dirty="0" smtClean="0"/>
          </a:p>
          <a:p>
            <a:r>
              <a:rPr lang="cs-CZ" dirty="0" smtClean="0"/>
              <a:t>Po obsazení Polska přesun do Francie – podíl na obraně Francie v létě 1940, po francouzské kapitulaci kolem 4 000 našich vojáků evakuováno do Velké Británie.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Lenka\Plocha\ra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340768"/>
            <a:ext cx="5040560" cy="42484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Československý odboj - zahraniční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Naši vojáci v RAF: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310. stíhací peruť,</a:t>
            </a:r>
          </a:p>
          <a:p>
            <a:pPr>
              <a:buNone/>
            </a:pPr>
            <a:r>
              <a:rPr lang="cs-CZ" dirty="0" smtClean="0"/>
              <a:t>311. bombardovací peruť, </a:t>
            </a:r>
          </a:p>
          <a:p>
            <a:pPr>
              <a:buNone/>
            </a:pPr>
            <a:r>
              <a:rPr lang="cs-CZ" dirty="0" smtClean="0"/>
              <a:t>312. stíhací peruť.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Další Češi a Slováci u britských a polských stíhacích perutí.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1940 v britské Palestině vznik Čs. Pěší prapor – pod vedením pplk. Karla klapálka – v rámci britské armády nasazeni v Alexandrii, Sýrii, </a:t>
            </a:r>
            <a:r>
              <a:rPr lang="cs-CZ" dirty="0" err="1" smtClean="0"/>
              <a:t>Tobruku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Československý odboj - zahraniční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1940 v britské Palestině vznik Čs. Pěší prapor – pod vedením pplk. Karla klapálka – v rámci britské armády nasazeni v Alexandrii, Sýrii, </a:t>
            </a:r>
            <a:r>
              <a:rPr lang="cs-CZ" dirty="0" err="1" smtClean="0"/>
              <a:t>Tobruku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smtClean="0"/>
              <a:t>V r. 1942 prapor reorganizován na protiletadlový pluk, po skončení války v severní Africe přesun do Velké Británie – vznik ČS. Samostatné obrněné brigády – říjen 1944 obléhání přístavu </a:t>
            </a:r>
            <a:r>
              <a:rPr lang="cs-CZ" dirty="0" err="1" smtClean="0"/>
              <a:t>Dunkerque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Československý odboj - zahraniční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Čs. vojáci v SSSR – </a:t>
            </a:r>
          </a:p>
          <a:p>
            <a:pPr>
              <a:buNone/>
            </a:pPr>
            <a:r>
              <a:rPr lang="cs-CZ" dirty="0" smtClean="0"/>
              <a:t>Únor 1942 </a:t>
            </a:r>
            <a:r>
              <a:rPr lang="cs-CZ" dirty="0" err="1" smtClean="0"/>
              <a:t>Buzuluk</a:t>
            </a:r>
            <a:r>
              <a:rPr lang="cs-CZ" dirty="0" smtClean="0"/>
              <a:t> – vznik 1. čs. samostatného polního praporu pod velením Ludvíka Svobody – zbytek bývalého polského </a:t>
            </a:r>
            <a:r>
              <a:rPr lang="cs-CZ" dirty="0" err="1" smtClean="0"/>
              <a:t>legionu</a:t>
            </a:r>
            <a:r>
              <a:rPr lang="cs-CZ" dirty="0" smtClean="0"/>
              <a:t> – propuštěn Rusy z internace + propuštění čeští vězni z táborů nucených prací – vyžádaná amnestie.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1943 obrana ukrajinské vesnice Sokolovo, poté boje o </a:t>
            </a:r>
            <a:r>
              <a:rPr lang="cs-CZ" dirty="0" err="1" smtClean="0"/>
              <a:t>Novochopersko</a:t>
            </a:r>
            <a:r>
              <a:rPr lang="cs-CZ" dirty="0" smtClean="0"/>
              <a:t> – zde se zformovala 1. čs. samostatná brigáda – nasazena do bojů o Kyjev, Rudu, Bílou </a:t>
            </a:r>
            <a:r>
              <a:rPr lang="cs-CZ" dirty="0" err="1" smtClean="0"/>
              <a:t>Cerekev</a:t>
            </a:r>
            <a:r>
              <a:rPr lang="cs-CZ" dirty="0" smtClean="0"/>
              <a:t>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Lenka\Plocha\svobod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412776"/>
            <a:ext cx="5328592" cy="39604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Vypracovala Mgr. Lenka Hrušková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Seznam 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hlinkClick r:id="rId2"/>
              </a:rPr>
              <a:t>http://commons.wikimedia.org/wiki/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 [cit. 2012-10-24]</a:t>
            </a: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    MAREK,Jaroslav a kol. České a československé dějiny. 1.vyd. Praha. Fortuna, 1991. ISBN 80 – 85298-29-5.</a:t>
            </a: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endParaRPr lang="cs-CZ" sz="18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Mnichovská dohoda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29. 9. 1938 svolána konference v Mnichově – bez naší účasti zástupci 4 velmocí podepisují pakt o odstoupení pohraničních oblastí Československa Německu: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A. Hitler – za Německo,</a:t>
            </a:r>
          </a:p>
          <a:p>
            <a:pPr>
              <a:buNone/>
            </a:pPr>
            <a:r>
              <a:rPr lang="cs-CZ" dirty="0" smtClean="0"/>
              <a:t>B.  </a:t>
            </a:r>
            <a:r>
              <a:rPr lang="cs-CZ" dirty="0" err="1" smtClean="0"/>
              <a:t>Mussolini</a:t>
            </a:r>
            <a:r>
              <a:rPr lang="cs-CZ" dirty="0" smtClean="0"/>
              <a:t> – za Itálii,</a:t>
            </a:r>
          </a:p>
          <a:p>
            <a:pPr>
              <a:buNone/>
            </a:pPr>
            <a:r>
              <a:rPr lang="cs-CZ" dirty="0" smtClean="0"/>
              <a:t>N. </a:t>
            </a:r>
            <a:r>
              <a:rPr lang="cs-CZ" dirty="0" err="1" smtClean="0"/>
              <a:t>Chamberlain</a:t>
            </a:r>
            <a:r>
              <a:rPr lang="cs-CZ" dirty="0" smtClean="0"/>
              <a:t> – za Velkou Británii,</a:t>
            </a:r>
          </a:p>
          <a:p>
            <a:pPr>
              <a:buNone/>
            </a:pPr>
            <a:r>
              <a:rPr lang="cs-CZ" dirty="0" smtClean="0"/>
              <a:t>E. </a:t>
            </a:r>
            <a:r>
              <a:rPr lang="cs-CZ" dirty="0" err="1" smtClean="0"/>
              <a:t>Daladier</a:t>
            </a:r>
            <a:r>
              <a:rPr lang="cs-CZ" dirty="0" smtClean="0"/>
              <a:t> – za Francii.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 Čeští diplomaté </a:t>
            </a:r>
            <a:r>
              <a:rPr lang="cs-CZ" dirty="0" err="1" smtClean="0"/>
              <a:t>Masařík</a:t>
            </a:r>
            <a:r>
              <a:rPr lang="cs-CZ" dirty="0" smtClean="0"/>
              <a:t> a Masný čekají potupně v předsálí na výsledky vyjednávání.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Lenka\Plocha\668x310_mnichov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3488" y="908720"/>
            <a:ext cx="6362700" cy="4608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Reakce československé vlády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23. 9. 1938 vyhlásila vláda vedená generálem Janem Syrovým mobilizaci armády + obsazení pohraničních opevnění.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Národ odhodlán bránit republiku.</a:t>
            </a:r>
          </a:p>
          <a:p>
            <a:endParaRPr lang="cs-CZ" dirty="0" smtClean="0"/>
          </a:p>
          <a:p>
            <a:r>
              <a:rPr lang="cs-CZ" dirty="0" smtClean="0"/>
              <a:t>Po zvážení mezinárodně politické a vojenské situace se čs. vláda v čele s E. Benešem podvolila a 30. září 1938 byl diktát přijat.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protektorátu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13. 3. 1939 slovenská delegace vedená Josefem Tisem v Berlíně – vznik samostatného Slovenského </a:t>
            </a:r>
            <a:r>
              <a:rPr lang="cs-CZ" dirty="0" err="1" smtClean="0"/>
              <a:t>štátu</a:t>
            </a:r>
            <a:r>
              <a:rPr lang="cs-CZ" dirty="0" smtClean="0"/>
              <a:t> = klerofašistický režim.</a:t>
            </a:r>
          </a:p>
          <a:p>
            <a:endParaRPr lang="cs-CZ" dirty="0" smtClean="0"/>
          </a:p>
          <a:p>
            <a:r>
              <a:rPr lang="cs-CZ" dirty="0" smtClean="0"/>
              <a:t>15. 3. 1939 okupován zbytek Československa.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16.3.1939 výnos Adolfa Hitlera o zřízení Protektorátu Čechy a Morava.</a:t>
            </a:r>
          </a:p>
          <a:p>
            <a:endParaRPr lang="cs-CZ" dirty="0" smtClean="0"/>
          </a:p>
          <a:p>
            <a:r>
              <a:rPr lang="cs-CZ" dirty="0" smtClean="0"/>
              <a:t>Z německého pohledu šlo o autonomní část Velkoněmecké říše, neboť Československo je uměle vytvořeným státem, neschopný samostatné existence.</a:t>
            </a:r>
          </a:p>
          <a:p>
            <a:endParaRPr lang="cs-CZ" dirty="0" smtClean="0"/>
          </a:p>
          <a:p>
            <a:r>
              <a:rPr lang="cs-CZ" dirty="0" smtClean="0"/>
              <a:t>Z hlediska mezinárodního práva = nelegální anexe.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Československý odboj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Již po Mnichovu řada protestních akcí: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Převoz ostatků Karla Hynka Máchy ze zabraných Litoměřic do Prahy.</a:t>
            </a:r>
          </a:p>
          <a:p>
            <a:pPr>
              <a:buNone/>
            </a:pPr>
            <a:r>
              <a:rPr lang="cs-CZ" dirty="0" smtClean="0"/>
              <a:t>Bojkot tramvajové dopravy.</a:t>
            </a:r>
          </a:p>
          <a:p>
            <a:pPr>
              <a:buNone/>
            </a:pPr>
            <a:r>
              <a:rPr lang="cs-CZ" dirty="0" smtClean="0"/>
              <a:t>Oslavy památky M. Jana Husa.</a:t>
            </a:r>
          </a:p>
          <a:p>
            <a:pPr>
              <a:buNone/>
            </a:pPr>
            <a:r>
              <a:rPr lang="cs-CZ" dirty="0" smtClean="0"/>
              <a:t>Pietní slavnost u Smetanova hrobu.</a:t>
            </a:r>
          </a:p>
          <a:p>
            <a:pPr>
              <a:buNone/>
            </a:pPr>
            <a:r>
              <a:rPr lang="cs-CZ" dirty="0" smtClean="0"/>
              <a:t>Národní poutě a slavnosti.</a:t>
            </a:r>
          </a:p>
          <a:p>
            <a:pPr>
              <a:buNone/>
            </a:pPr>
            <a:r>
              <a:rPr lang="cs-CZ" dirty="0" smtClean="0"/>
              <a:t>Mnohatisícová demonstrace u příležitosti</a:t>
            </a:r>
          </a:p>
          <a:p>
            <a:pPr>
              <a:buNone/>
            </a:pPr>
            <a:r>
              <a:rPr lang="cs-CZ" dirty="0" smtClean="0"/>
              <a:t> 28. října 1939.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Československý odboj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Studentské protiněmecké demonstrace – smrtelně zraněn student Jan Opletal.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Demonstrace při jeho pohřbu = záminka k zatýkání a popravám  studentů a následné zavření všech vysokých škol 17. 11. 1939.</a:t>
            </a:r>
          </a:p>
          <a:p>
            <a:endParaRPr lang="cs-CZ" dirty="0" smtClean="0"/>
          </a:p>
          <a:p>
            <a:r>
              <a:rPr lang="cs-CZ" dirty="0" smtClean="0"/>
              <a:t>17. listopad – Den studentstva + začátek Sametové revoluce.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Lenka\Plocha\Parte_-_Jan_Opleta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663" y="519112"/>
            <a:ext cx="4491410" cy="6006231"/>
          </a:xfrm>
          <a:prstGeom prst="rect">
            <a:avLst/>
          </a:prstGeom>
          <a:noFill/>
        </p:spPr>
      </p:pic>
      <p:pic>
        <p:nvPicPr>
          <p:cNvPr id="1027" name="Picture 3" descr="C:\Documents and Settings\Lenka\Plocha\Opletal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1484784"/>
            <a:ext cx="2592288" cy="42484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Československý odboj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Vedle těchto masových akcí vznikalo již po okupaci odbojové hnutí.</a:t>
            </a:r>
          </a:p>
          <a:p>
            <a:endParaRPr lang="cs-CZ" dirty="0" smtClean="0"/>
          </a:p>
          <a:p>
            <a:r>
              <a:rPr lang="cs-CZ" dirty="0" smtClean="0"/>
              <a:t>Dělí se na:</a:t>
            </a:r>
          </a:p>
          <a:p>
            <a:pPr>
              <a:buNone/>
            </a:pPr>
            <a:r>
              <a:rPr lang="cs-CZ" dirty="0" smtClean="0"/>
              <a:t> 1) domácí – působící na území protektorátu, ten se dále dělí na 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A) komunistický,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B) demokratický.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764</TotalTime>
  <Words>840</Words>
  <Application>Microsoft Office PowerPoint</Application>
  <PresentationFormat>Předvádění na obrazovce (4:3)</PresentationFormat>
  <Paragraphs>114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Arkýř</vt:lpstr>
      <vt:lpstr>Snímek 1</vt:lpstr>
      <vt:lpstr>Mnichovská dohoda</vt:lpstr>
      <vt:lpstr>Snímek 3</vt:lpstr>
      <vt:lpstr>Reakce československé vlády</vt:lpstr>
      <vt:lpstr>Vznik protektorátu</vt:lpstr>
      <vt:lpstr>Československý odboj</vt:lpstr>
      <vt:lpstr>Československý odboj</vt:lpstr>
      <vt:lpstr>Snímek 8</vt:lpstr>
      <vt:lpstr>Československý odboj</vt:lpstr>
      <vt:lpstr>Československý odboj</vt:lpstr>
      <vt:lpstr>Československý odboj - domácí</vt:lpstr>
      <vt:lpstr>Československý odboj - domácí</vt:lpstr>
      <vt:lpstr>Československý odboj - zahraniční</vt:lpstr>
      <vt:lpstr>Snímek 14</vt:lpstr>
      <vt:lpstr>Československý odboj - zahraniční</vt:lpstr>
      <vt:lpstr>Československý odboj - zahraniční</vt:lpstr>
      <vt:lpstr>Československý odboj - zahraniční</vt:lpstr>
      <vt:lpstr>Snímek 18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Lenka</cp:lastModifiedBy>
  <cp:revision>81</cp:revision>
  <dcterms:created xsi:type="dcterms:W3CDTF">2012-04-12T06:14:10Z</dcterms:created>
  <dcterms:modified xsi:type="dcterms:W3CDTF">2012-10-30T15:56:51Z</dcterms:modified>
</cp:coreProperties>
</file>