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67" r:id="rId12"/>
    <p:sldId id="270" r:id="rId13"/>
    <p:sldId id="268" r:id="rId14"/>
    <p:sldId id="274" r:id="rId15"/>
    <p:sldId id="269" r:id="rId16"/>
    <p:sldId id="284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7. 10. 2012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_6.2.5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Politika velmocí a Mnichov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krizi 1. republiky a následné 2. světové válce.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Winston </a:t>
            </a:r>
            <a:r>
              <a:rPr lang="cs-CZ" dirty="0" err="1" smtClean="0"/>
              <a:t>Churchill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025208" cy="477314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Ch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71638"/>
            <a:ext cx="7056783" cy="48537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1929 Černý pátek na newyorské burze – začátek světové hospodářské krize.</a:t>
            </a:r>
          </a:p>
          <a:p>
            <a:endParaRPr lang="cs-CZ" dirty="0" smtClean="0"/>
          </a:p>
          <a:p>
            <a:r>
              <a:rPr lang="cs-CZ" dirty="0" smtClean="0"/>
              <a:t>V ČSR zasáhla především lehký průmysl koncentrovaný v pohraničí = národnostní a sociální nepokoje.</a:t>
            </a:r>
          </a:p>
          <a:p>
            <a:endParaRPr lang="cs-CZ" dirty="0" smtClean="0"/>
          </a:p>
          <a:p>
            <a:r>
              <a:rPr lang="cs-CZ" dirty="0" smtClean="0"/>
              <a:t>1933 Adolf Hitler se stává říšským kancléřem = radikalizace německé menšiny.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Březen 1938 anšlus Rakouska.</a:t>
            </a:r>
          </a:p>
          <a:p>
            <a:endParaRPr lang="cs-CZ" dirty="0" smtClean="0"/>
          </a:p>
          <a:p>
            <a:r>
              <a:rPr lang="cs-CZ" dirty="0" smtClean="0"/>
              <a:t>Sílí požadavky německé menšiny na připojení k Německu = jen záminka k oslabení a rozbití státu.</a:t>
            </a:r>
          </a:p>
          <a:p>
            <a:endParaRPr lang="cs-CZ" dirty="0" smtClean="0"/>
          </a:p>
          <a:p>
            <a:r>
              <a:rPr lang="cs-CZ" dirty="0" smtClean="0"/>
              <a:t>ČSR se dostátá do diplomatické izolace – Velká Británie i Francie odmítá pomoc, </a:t>
            </a:r>
            <a:r>
              <a:rPr lang="cs-CZ" dirty="0" smtClean="0"/>
              <a:t>naopak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19. 9. 1938 ultimatum – vysloven požadavek na odstoupení pohraničí.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Mnichovská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29. 9. 1938 svolána konference v Mnichově – bez naší účasti zástupci 4 velmocí podepisují pakt o odstoupení pohraničních oblastí Československa Německu: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A. Hitler – za Německo,</a:t>
            </a:r>
          </a:p>
          <a:p>
            <a:pPr>
              <a:buNone/>
            </a:pPr>
            <a:r>
              <a:rPr lang="cs-CZ" dirty="0" smtClean="0"/>
              <a:t>B.  </a:t>
            </a:r>
            <a:r>
              <a:rPr lang="cs-CZ" dirty="0" err="1" smtClean="0"/>
              <a:t>Mussolini</a:t>
            </a:r>
            <a:r>
              <a:rPr lang="cs-CZ" dirty="0" smtClean="0"/>
              <a:t> – za Itálii,</a:t>
            </a:r>
          </a:p>
          <a:p>
            <a:pPr>
              <a:buNone/>
            </a:pPr>
            <a:r>
              <a:rPr lang="cs-CZ" dirty="0" smtClean="0"/>
              <a:t>N. </a:t>
            </a:r>
            <a:r>
              <a:rPr lang="cs-CZ" dirty="0" err="1" smtClean="0"/>
              <a:t>Chamberlain</a:t>
            </a:r>
            <a:r>
              <a:rPr lang="cs-CZ" dirty="0" smtClean="0"/>
              <a:t> – za Velkou Británii,</a:t>
            </a:r>
          </a:p>
          <a:p>
            <a:pPr>
              <a:buNone/>
            </a:pPr>
            <a:r>
              <a:rPr lang="cs-CZ" dirty="0" smtClean="0"/>
              <a:t>E. </a:t>
            </a:r>
            <a:r>
              <a:rPr lang="cs-CZ" dirty="0" err="1" smtClean="0"/>
              <a:t>Daladier</a:t>
            </a:r>
            <a:r>
              <a:rPr lang="cs-CZ" dirty="0" smtClean="0"/>
              <a:t> – za Francii.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Čeští diplomaté </a:t>
            </a:r>
            <a:r>
              <a:rPr lang="cs-CZ" dirty="0" err="1" smtClean="0"/>
              <a:t>Masařík</a:t>
            </a:r>
            <a:r>
              <a:rPr lang="cs-CZ" dirty="0" smtClean="0"/>
              <a:t> a Masný čekají potupně v předsálí na výsledky vyjednávání.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668x310_mnichov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488" y="908720"/>
            <a:ext cx="6362700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československé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23. 9. 1938 vyhlásila vláda vedená generálem Janem Syrovým mobilizaci armády + obsazení pohraničních opevnění.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Národ odhodlán bránit republiku.</a:t>
            </a:r>
          </a:p>
          <a:p>
            <a:endParaRPr lang="cs-CZ" dirty="0" smtClean="0"/>
          </a:p>
          <a:p>
            <a:r>
              <a:rPr lang="cs-CZ" dirty="0" smtClean="0"/>
              <a:t>Po zvážení mezinárodně politické a vojenské situace se čs. vláda v čele s E. Benešem podvolila a 30. září 1938 byl diktát přijat.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velmocí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Mnichov měl být posledním velkým ústupkem Hitlerovi. Dokonce se musel písemně zavázat, že zbytek Československa je nedotknutelný a veškeré územní nároky Německa vůči sousedům jsou tímto ukončeny.</a:t>
            </a:r>
          </a:p>
          <a:p>
            <a:endParaRPr lang="cs-CZ" dirty="0" smtClean="0"/>
          </a:p>
          <a:p>
            <a:r>
              <a:rPr lang="cs-CZ" dirty="0" smtClean="0"/>
              <a:t>15. březen 1939 – obsazení zbytku Československa = kruté vystřízlivění.</a:t>
            </a:r>
          </a:p>
          <a:p>
            <a:endParaRPr lang="cs-CZ" dirty="0" smtClean="0"/>
          </a:p>
          <a:p>
            <a:r>
              <a:rPr lang="cs-CZ" dirty="0" smtClean="0"/>
              <a:t>Neochota Velké Británie uzavřít spojenectví se </a:t>
            </a:r>
            <a:r>
              <a:rPr lang="cs-CZ" dirty="0" smtClean="0"/>
              <a:t>S</a:t>
            </a:r>
            <a:r>
              <a:rPr lang="cs-CZ" dirty="0" smtClean="0"/>
              <a:t>talinem = Pakt o neútočení mezi SSSR a Německem – podle ministrů zahraničí, kteří jej podepsali,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Pakt </a:t>
            </a:r>
            <a:r>
              <a:rPr lang="cs-CZ" dirty="0" smtClean="0"/>
              <a:t>M</a:t>
            </a:r>
            <a:r>
              <a:rPr lang="cs-CZ" dirty="0" smtClean="0"/>
              <a:t>olotov – </a:t>
            </a:r>
            <a:r>
              <a:rPr lang="cs-CZ" dirty="0" err="1" smtClean="0"/>
              <a:t>Ribbentrop</a:t>
            </a:r>
            <a:r>
              <a:rPr lang="cs-CZ" dirty="0" smtClean="0"/>
              <a:t> </a:t>
            </a:r>
            <a:r>
              <a:rPr lang="cs-CZ" dirty="0" smtClean="0"/>
              <a:t>– 23. 8. 1939.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2012-10-24]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po 1.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Kořeny 2. světové války je třeba hledat v mírových ujednáních a uspořádání Evropy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po 1. světové válce.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Vítězné mocnosti stanovily tvrdé podmínky pro poražené, ale málo dohlížely na jejich plnění –např. placení válečných reparací, demilitarizace Německa.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po 1.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Příčiny nového konfliktu – </a:t>
            </a:r>
          </a:p>
          <a:p>
            <a:pPr>
              <a:buNone/>
            </a:pPr>
            <a:r>
              <a:rPr lang="cs-CZ" dirty="0" smtClean="0"/>
              <a:t>  1</a:t>
            </a:r>
            <a:r>
              <a:rPr lang="cs-CZ" dirty="0" smtClean="0"/>
              <a:t>. Slabost hlavních vítězů – Velké Británie a USA.</a:t>
            </a:r>
          </a:p>
          <a:p>
            <a:pPr>
              <a:buNone/>
            </a:pPr>
            <a:r>
              <a:rPr lang="cs-CZ" dirty="0" smtClean="0"/>
              <a:t>  2. Nestabilita </a:t>
            </a:r>
            <a:r>
              <a:rPr lang="cs-CZ" dirty="0" smtClean="0"/>
              <a:t>vlivem celosvětové hospodářské krize</a:t>
            </a:r>
            <a:r>
              <a:rPr lang="cs-CZ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3. Národnostní </a:t>
            </a:r>
            <a:r>
              <a:rPr lang="cs-CZ" dirty="0" smtClean="0"/>
              <a:t>nepokoje menšin nově vzniklých států – ČSR.</a:t>
            </a:r>
          </a:p>
          <a:p>
            <a:pPr>
              <a:buNone/>
            </a:pPr>
            <a:r>
              <a:rPr lang="cs-CZ" dirty="0" smtClean="0"/>
              <a:t>  4. Snaha </a:t>
            </a:r>
            <a:r>
              <a:rPr lang="cs-CZ" dirty="0" smtClean="0"/>
              <a:t>poražených o odvetu a nové uspořádání světa – Německo, Maďarsko, ale i </a:t>
            </a:r>
            <a:r>
              <a:rPr lang="cs-CZ" dirty="0" smtClean="0"/>
              <a:t>Sovětský </a:t>
            </a:r>
            <a:r>
              <a:rPr lang="cs-CZ" dirty="0" smtClean="0"/>
              <a:t>svaz.</a:t>
            </a:r>
          </a:p>
          <a:p>
            <a:pPr>
              <a:buNone/>
            </a:pPr>
            <a:r>
              <a:rPr lang="cs-CZ" dirty="0" smtClean="0"/>
              <a:t>   5. Nespokojenost </a:t>
            </a:r>
            <a:r>
              <a:rPr lang="cs-CZ" dirty="0" smtClean="0"/>
              <a:t>s výsledky mírových ujednání méně významných vítězů – pocit křivdy – Itálie, Japonsko.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Slabost vítězů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Vítězné mocnosti USA, Francie a Velká Británie a nově vzniklé státy jako Československo, </a:t>
            </a:r>
            <a:r>
              <a:rPr lang="cs-CZ" dirty="0" smtClean="0"/>
              <a:t>J</a:t>
            </a:r>
            <a:r>
              <a:rPr lang="cs-CZ" dirty="0" smtClean="0"/>
              <a:t>ugoslávie, Lotyšsko, Estonsko, </a:t>
            </a:r>
            <a:r>
              <a:rPr lang="cs-CZ" dirty="0" smtClean="0"/>
              <a:t>L</a:t>
            </a:r>
            <a:r>
              <a:rPr lang="cs-CZ" dirty="0" smtClean="0"/>
              <a:t>itva, Finsko – snaha současný stav udržet – vznik mezinárodní organizace, která bude dohlížet na mír a vzájemnou spolupráci = Společnost národů.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Všechny tři velmoci však podcenily budování ozbrojené síly, která by myšlenku zaštítila a ubránila.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 konci 1. světové války návrat k </a:t>
            </a:r>
            <a:r>
              <a:rPr lang="cs-CZ" dirty="0" err="1" smtClean="0"/>
              <a:t>izolacionalismu</a:t>
            </a:r>
            <a:r>
              <a:rPr lang="cs-CZ" dirty="0" smtClean="0"/>
              <a:t> + radikální omezení ozbrojené síly.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Nepatrná pozemní armáda, bojeschopné jen americké loďstvo.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válkou jediným státem s početnou pozemní armádou.</a:t>
            </a:r>
          </a:p>
          <a:p>
            <a:r>
              <a:rPr lang="cs-CZ" dirty="0" smtClean="0"/>
              <a:t>Když Němci přestali platit válečné reparace, francouzská armáda obsadila Porýní – ostatní spojenci ji však nepodpořili, proto svá vojska stáhla.</a:t>
            </a:r>
          </a:p>
          <a:p>
            <a:r>
              <a:rPr lang="cs-CZ" dirty="0" smtClean="0"/>
              <a:t>Francie před válkou garantovala bezpečnost </a:t>
            </a:r>
            <a:r>
              <a:rPr lang="cs-CZ" dirty="0" smtClean="0"/>
              <a:t> </a:t>
            </a:r>
            <a:r>
              <a:rPr lang="cs-CZ" dirty="0" smtClean="0"/>
              <a:t>Československu a Polsku, pozdější události ukázaly neochotu použít své ozbrojené síly na obranu druhého státu.</a:t>
            </a:r>
          </a:p>
          <a:p>
            <a:r>
              <a:rPr lang="cs-CZ" dirty="0" smtClean="0"/>
              <a:t>Sebevědomí </a:t>
            </a:r>
            <a:r>
              <a:rPr lang="cs-CZ" dirty="0" smtClean="0"/>
              <a:t>H</a:t>
            </a:r>
            <a:r>
              <a:rPr lang="cs-CZ" dirty="0" smtClean="0"/>
              <a:t>itlera rostlo i díky neustálým ústupkům ze strany francouzské vlády.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Británie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IZOLACIONISMUS - </a:t>
            </a:r>
            <a:r>
              <a:rPr lang="cs-CZ" dirty="0" smtClean="0"/>
              <a:t> </a:t>
            </a:r>
            <a:r>
              <a:rPr lang="cs-CZ" dirty="0" smtClean="0"/>
              <a:t>přesvědčení, že silné loďstvo spolu se zeměpisnou polohou zaručuje nedobytnost.</a:t>
            </a:r>
          </a:p>
          <a:p>
            <a:endParaRPr lang="cs-CZ" dirty="0" smtClean="0"/>
          </a:p>
          <a:p>
            <a:r>
              <a:rPr lang="cs-CZ" dirty="0" smtClean="0"/>
              <a:t>V případě Tichomoří podcenění protivníka – Japonsko </a:t>
            </a:r>
            <a:r>
              <a:rPr lang="cs-CZ" dirty="0" smtClean="0"/>
              <a:t>d</a:t>
            </a:r>
            <a:r>
              <a:rPr lang="cs-CZ" dirty="0" smtClean="0"/>
              <a:t>louho považováno za zaostalé.</a:t>
            </a:r>
          </a:p>
          <a:p>
            <a:endParaRPr lang="cs-CZ" dirty="0" smtClean="0"/>
          </a:p>
          <a:p>
            <a:r>
              <a:rPr lang="cs-CZ" dirty="0" smtClean="0"/>
              <a:t>Politika APPEASEMENTU – ústupků, vyvrcholila za premiéra </a:t>
            </a:r>
            <a:r>
              <a:rPr lang="cs-CZ" dirty="0" err="1" smtClean="0"/>
              <a:t>Neville</a:t>
            </a:r>
            <a:r>
              <a:rPr lang="cs-CZ" dirty="0" smtClean="0"/>
              <a:t> </a:t>
            </a:r>
            <a:r>
              <a:rPr lang="cs-CZ" dirty="0" err="1" smtClean="0"/>
              <a:t>Chamberlalina</a:t>
            </a:r>
            <a:r>
              <a:rPr lang="cs-CZ" dirty="0" smtClean="0"/>
              <a:t> – vrcholem Mnichovská dohoda – obětování </a:t>
            </a:r>
            <a:r>
              <a:rPr lang="cs-CZ" dirty="0" smtClean="0"/>
              <a:t>Č</a:t>
            </a:r>
            <a:r>
              <a:rPr lang="cs-CZ" dirty="0" smtClean="0"/>
              <a:t>eskoslovenska  prezentováno jako vítězná cesta k míru.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Neville</a:t>
            </a:r>
            <a:r>
              <a:rPr lang="cs-CZ" dirty="0" smtClean="0"/>
              <a:t> </a:t>
            </a:r>
            <a:r>
              <a:rPr lang="cs-CZ" dirty="0" err="1" smtClean="0"/>
              <a:t>Chamberlaine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259632" y="1600200"/>
            <a:ext cx="5976664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220px-Arthur-Neville-Chamberl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5976664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Británie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Řada britských politiků dokonce vnímala silné Německo jako záruku protiváhy </a:t>
            </a:r>
            <a:r>
              <a:rPr lang="cs-CZ" dirty="0" smtClean="0"/>
              <a:t>S</a:t>
            </a:r>
            <a:r>
              <a:rPr lang="cs-CZ" dirty="0" smtClean="0"/>
              <a:t>ovětskému svazu – odmítali jakékoli předválečné snahy o koaliční smlouvy proti Německu.</a:t>
            </a:r>
          </a:p>
          <a:p>
            <a:endParaRPr lang="cs-CZ" dirty="0" smtClean="0"/>
          </a:p>
          <a:p>
            <a:r>
              <a:rPr lang="cs-CZ" dirty="0" smtClean="0"/>
              <a:t>Už před začátkem války na hrozící nebezpečí upozorňoval Winston </a:t>
            </a:r>
            <a:r>
              <a:rPr lang="cs-CZ" dirty="0" err="1" smtClean="0"/>
              <a:t>Churchill</a:t>
            </a:r>
            <a:r>
              <a:rPr lang="cs-CZ" dirty="0" smtClean="0"/>
              <a:t>, do funkce premiéra zvolen v roce 1940, ve svém slavném projevu slíbil </a:t>
            </a:r>
            <a:r>
              <a:rPr lang="cs-CZ" dirty="0" smtClean="0"/>
              <a:t>B</a:t>
            </a:r>
            <a:r>
              <a:rPr lang="cs-CZ" dirty="0" smtClean="0"/>
              <a:t>ritům jen „krev, pot a slzy“, pokud má být jejich válka proti Německu vítězná.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Předsedou vlády do roku 1945, následně v letech </a:t>
            </a:r>
          </a:p>
          <a:p>
            <a:pPr>
              <a:buNone/>
            </a:pPr>
            <a:r>
              <a:rPr lang="cs-CZ" dirty="0" smtClean="0"/>
              <a:t>    1951 – 1955. Účastnil se všech významných jednání za 2. sv. v. – Teherán, Jalta, Postupim.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734</TotalTime>
  <Words>799</Words>
  <Application>Microsoft Office PowerPoint</Application>
  <PresentationFormat>Předvádění na obrazovce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Arkýř</vt:lpstr>
      <vt:lpstr>Snímek 1</vt:lpstr>
      <vt:lpstr>Situace po 1. světové válce</vt:lpstr>
      <vt:lpstr>Situace po 1. světové válce</vt:lpstr>
      <vt:lpstr>Slabost vítězů</vt:lpstr>
      <vt:lpstr>usa</vt:lpstr>
      <vt:lpstr>francie</vt:lpstr>
      <vt:lpstr>Velká Británie</vt:lpstr>
      <vt:lpstr>Neville Chamberlaine</vt:lpstr>
      <vt:lpstr>Velká Británie</vt:lpstr>
      <vt:lpstr>Winston Churchill</vt:lpstr>
      <vt:lpstr>Krize 1. republiky</vt:lpstr>
      <vt:lpstr>Krize 1. republiky</vt:lpstr>
      <vt:lpstr>Mnichovská dohoda</vt:lpstr>
      <vt:lpstr>Snímek 14</vt:lpstr>
      <vt:lpstr>Reakce československé vlády</vt:lpstr>
      <vt:lpstr>Politika velmocí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78</cp:revision>
  <dcterms:created xsi:type="dcterms:W3CDTF">2012-04-12T06:14:10Z</dcterms:created>
  <dcterms:modified xsi:type="dcterms:W3CDTF">2012-10-27T13:32:19Z</dcterms:modified>
</cp:coreProperties>
</file>