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4" r:id="rId11"/>
    <p:sldId id="276" r:id="rId12"/>
    <p:sldId id="277" r:id="rId13"/>
    <p:sldId id="278" r:id="rId14"/>
    <p:sldId id="279" r:id="rId15"/>
    <p:sldId id="284" r:id="rId16"/>
    <p:sldId id="280" r:id="rId17"/>
    <p:sldId id="283" r:id="rId18"/>
    <p:sldId id="282" r:id="rId19"/>
    <p:sldId id="26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5" autoAdjust="0"/>
  </p:normalViewPr>
  <p:slideViewPr>
    <p:cSldViewPr>
      <p:cViewPr>
        <p:scale>
          <a:sx n="75" d="100"/>
          <a:sy n="75" d="100"/>
        </p:scale>
        <p:origin x="-18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B809D-1ADA-420F-A07A-26A271A4932F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6DC42-8E8F-4D7F-9636-01516FB6881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61B8335-C54E-424B-B374-AF6252800E74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1B8335-C54E-424B-B374-AF6252800E74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61B8335-C54E-424B-B374-AF6252800E74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1B8335-C54E-424B-B374-AF6252800E74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1B8335-C54E-424B-B374-AF6252800E74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1B8335-C54E-424B-B374-AF6252800E74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1B8335-C54E-424B-B374-AF6252800E74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wik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920880" cy="4608512"/>
          </a:xfrm>
        </p:spPr>
        <p:txBody>
          <a:bodyPr>
            <a:normAutofit/>
          </a:bodyPr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Název školy: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Střední </a:t>
            </a:r>
            <a:r>
              <a:rPr lang="cs-CZ" dirty="0">
                <a:solidFill>
                  <a:schemeClr val="tx1"/>
                </a:solidFill>
              </a:rPr>
              <a:t>průmyslová škola, Ostrava - Vítkovice, </a:t>
            </a:r>
            <a:r>
              <a:rPr lang="cs-CZ" dirty="0" smtClean="0">
                <a:solidFill>
                  <a:schemeClr val="tx1"/>
                </a:solidFill>
              </a:rPr>
              <a:t>	příspěvková </a:t>
            </a:r>
            <a:r>
              <a:rPr lang="cs-CZ" dirty="0">
                <a:solidFill>
                  <a:schemeClr val="tx1"/>
                </a:solidFill>
              </a:rPr>
              <a:t>organizace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Autor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Mgr. Lenka Hrušková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Datum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24. 10. 2012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Název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VY_ 32 _INOVACE _6.2.3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Číslo </a:t>
            </a:r>
            <a:r>
              <a:rPr lang="cs-CZ" b="1" dirty="0">
                <a:solidFill>
                  <a:schemeClr val="tx1"/>
                </a:solidFill>
              </a:rPr>
              <a:t>projektu: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CZ.1.07/1.5.00/34.0125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Téma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smtClean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K</a:t>
            </a:r>
            <a:r>
              <a:rPr lang="cs-CZ" smtClean="0">
                <a:solidFill>
                  <a:schemeClr val="tx1"/>
                </a:solidFill>
              </a:rPr>
              <a:t>onečné </a:t>
            </a:r>
            <a:r>
              <a:rPr lang="cs-CZ" dirty="0" smtClean="0">
                <a:solidFill>
                  <a:schemeClr val="tx1"/>
                </a:solidFill>
              </a:rPr>
              <a:t>řešení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Anotace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Prezentace slouží k zopakování probraného učiva. Studenti si písemně i ústně procvičí poznatky o 2. světové válce.</a:t>
            </a:r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078251" cy="1728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enka\Plocha\800px-Jewish_Warsaw_Ghetto_Police_Arm_Band_early_194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980728"/>
            <a:ext cx="8024762" cy="5215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Lenka\Plocha\konc.tábo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04056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enka\Plocha\513px-Some_of_the_bodies_being_removed_by_German_civilians_for_decent_burial_at_Gusen_Concentration_Camp,_Muhlhausen,_near_Linz,_Aust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-28576"/>
            <a:ext cx="5562947" cy="6193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enka\Plocha\arbe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18457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enka\Plocha\Terezí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374441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enka\Plocha\350px-Selection_Birkenau_r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576064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Lenka\Plocha\prstý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671513"/>
            <a:ext cx="72009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Letecký pohled na Osvětim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Documents and Settings\Lenka\Plocha\734px-Auschwitz_I_(Main_Camp)_-_Oswiecim,_Poland_-_NARA_-_305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48883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Lenka\Plocha\mapa koncentr.t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552727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Vypracovala Mgr. Lenka Hrušková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Seznam zdrojů:</a:t>
            </a:r>
          </a:p>
          <a:p>
            <a:pPr>
              <a:buNone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2"/>
              </a:rPr>
              <a:t>http://commons.wikimedia.org/wiki/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[cit. 2012-10-24]</a:t>
            </a:r>
          </a:p>
          <a:p>
            <a:pPr>
              <a:buNone/>
            </a:pPr>
            <a:endParaRPr lang="cs-CZ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cs-CZ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Tabulka – Stav židovského obyvatelstva :</a:t>
            </a:r>
          </a:p>
          <a:p>
            <a:pPr>
              <a:buNone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2"/>
              </a:rPr>
              <a:t>http://commons.wikimedia.org/wiki/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Daniel </a:t>
            </a:r>
            <a:r>
              <a:rPr lang="cs-CZ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Baránek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/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[cit. 2012-10-24]</a:t>
            </a:r>
          </a:p>
          <a:p>
            <a:pPr>
              <a:buNone/>
            </a:pPr>
            <a:endParaRPr lang="cs-CZ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 MAREK,Jaroslav a kol. České a československé dějiny. 1.vyd. Praha. Fortuna, 1991. ISBN 80 – 85298-29-5.</a:t>
            </a:r>
          </a:p>
          <a:p>
            <a:pPr>
              <a:buNone/>
            </a:pPr>
            <a:endParaRPr lang="cs-CZ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cs-CZ" sz="1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Holocaust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 řeckého </a:t>
            </a:r>
            <a:r>
              <a:rPr lang="cs-CZ" dirty="0" err="1" smtClean="0"/>
              <a:t>holos</a:t>
            </a:r>
            <a:r>
              <a:rPr lang="cs-CZ" dirty="0" smtClean="0"/>
              <a:t> = celý, </a:t>
            </a:r>
            <a:r>
              <a:rPr lang="cs-CZ" dirty="0" err="1" smtClean="0"/>
              <a:t>kaustos</a:t>
            </a:r>
            <a:r>
              <a:rPr lang="cs-CZ" dirty="0" smtClean="0"/>
              <a:t> = spálený.</a:t>
            </a:r>
          </a:p>
          <a:p>
            <a:endParaRPr lang="cs-CZ" dirty="0" smtClean="0"/>
          </a:p>
          <a:p>
            <a:r>
              <a:rPr lang="cs-CZ" dirty="0" smtClean="0"/>
              <a:t>Hebrejsky  </a:t>
            </a:r>
            <a:r>
              <a:rPr lang="cs-CZ" dirty="0" err="1" smtClean="0"/>
              <a:t>šoa</a:t>
            </a:r>
            <a:r>
              <a:rPr lang="cs-CZ" dirty="0" smtClean="0"/>
              <a:t> (neštěstí, pohroma).</a:t>
            </a:r>
          </a:p>
          <a:p>
            <a:endParaRPr lang="cs-CZ" dirty="0" smtClean="0"/>
          </a:p>
          <a:p>
            <a:r>
              <a:rPr lang="cs-CZ" dirty="0" smtClean="0"/>
              <a:t>Romsky </a:t>
            </a:r>
            <a:r>
              <a:rPr lang="cs-CZ" dirty="0" err="1" smtClean="0"/>
              <a:t>porajmos</a:t>
            </a:r>
            <a:r>
              <a:rPr lang="cs-CZ" dirty="0" smtClean="0"/>
              <a:t> (spolknutí, zničení).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= označení pro systematické a státem provozované pronásledování a hromadné vyvražďování osob prováděné nacistickým Německem a jeho spojenci v době 2. světové války.</a:t>
            </a:r>
          </a:p>
          <a:p>
            <a:pPr>
              <a:buNone/>
            </a:pPr>
            <a:r>
              <a:rPr lang="cs-CZ" dirty="0" smtClean="0"/>
              <a:t>   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holocaust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Během této genocidy vyvražděno kolem 6 milionů Židů.</a:t>
            </a:r>
          </a:p>
          <a:p>
            <a:endParaRPr lang="cs-CZ" dirty="0" smtClean="0"/>
          </a:p>
          <a:p>
            <a:r>
              <a:rPr lang="cs-CZ" dirty="0" smtClean="0"/>
              <a:t>11 – 17 milionů dalších etnických, náboženských a politických skupin:</a:t>
            </a:r>
          </a:p>
          <a:p>
            <a:pPr>
              <a:buNone/>
            </a:pPr>
            <a:r>
              <a:rPr lang="cs-CZ" dirty="0" smtClean="0"/>
              <a:t>Romů, </a:t>
            </a:r>
          </a:p>
          <a:p>
            <a:pPr>
              <a:buNone/>
            </a:pPr>
            <a:r>
              <a:rPr lang="cs-CZ" dirty="0" smtClean="0"/>
              <a:t>Slovanů,</a:t>
            </a:r>
          </a:p>
          <a:p>
            <a:pPr>
              <a:buNone/>
            </a:pPr>
            <a:r>
              <a:rPr lang="cs-CZ" dirty="0" smtClean="0"/>
              <a:t>k</a:t>
            </a:r>
            <a:r>
              <a:rPr lang="cs-CZ" dirty="0" smtClean="0"/>
              <a:t>omunistů </a:t>
            </a:r>
            <a:r>
              <a:rPr lang="cs-CZ" dirty="0" smtClean="0"/>
              <a:t>a sociálních demokratů,</a:t>
            </a:r>
          </a:p>
          <a:p>
            <a:pPr>
              <a:buNone/>
            </a:pPr>
            <a:r>
              <a:rPr lang="cs-CZ" dirty="0" smtClean="0"/>
              <a:t>tělesně i mentálně postižených, </a:t>
            </a:r>
          </a:p>
          <a:p>
            <a:pPr>
              <a:buNone/>
            </a:pPr>
            <a:r>
              <a:rPr lang="cs-CZ" dirty="0" smtClean="0"/>
              <a:t>homosexuálů, </a:t>
            </a:r>
          </a:p>
          <a:p>
            <a:pPr>
              <a:buNone/>
            </a:pPr>
            <a:r>
              <a:rPr lang="cs-CZ" dirty="0" smtClean="0"/>
              <a:t>Svědků Jehovových ….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Norimberské zákony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Prostředek uskutečňování nacistické rasové diskriminace a genocidy v Německu a na okupovaných územích.</a:t>
            </a:r>
          </a:p>
          <a:p>
            <a:endParaRPr lang="cs-CZ" dirty="0" smtClean="0"/>
          </a:p>
          <a:p>
            <a:r>
              <a:rPr lang="cs-CZ" dirty="0" smtClean="0"/>
              <a:t>První veřejná akce Němců proti Židům – bojkot židovských obchodů, bank, lékařů a advokátů – již v roce 1933.</a:t>
            </a:r>
          </a:p>
          <a:p>
            <a:endParaRPr lang="cs-CZ" dirty="0" smtClean="0"/>
          </a:p>
          <a:p>
            <a:r>
              <a:rPr lang="cs-CZ" dirty="0" smtClean="0"/>
              <a:t>7. dubna 1933 rasová očista státního aparátu.</a:t>
            </a:r>
          </a:p>
          <a:p>
            <a:endParaRPr lang="cs-CZ" dirty="0" smtClean="0"/>
          </a:p>
          <a:p>
            <a:r>
              <a:rPr lang="cs-CZ" dirty="0" smtClean="0"/>
              <a:t>15. září 1935 přijaty norimberské zákony – zákon o říšském občanství a zákon na ochranu německé krve a cti + další zákony sloužící k perzekuci.</a:t>
            </a:r>
          </a:p>
          <a:p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Křišťálová noc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27168" cy="487375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C:\Documents and Settings\Lenka\Plocha\křišťílová n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416824" cy="4684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Křišťálová noc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9. 11. 1938 atentát na německého diplomata Ernsta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Ratha</a:t>
            </a:r>
            <a:r>
              <a:rPr lang="cs-CZ" dirty="0" smtClean="0"/>
              <a:t> v Paříži – záminka k pogromu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dirty="0" err="1" smtClean="0"/>
              <a:t>Kristallnacht</a:t>
            </a:r>
            <a:r>
              <a:rPr lang="cs-CZ" dirty="0" smtClean="0"/>
              <a:t> = Křišťálová noc.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Atentát údajně spáchal 17letý židovský mladík.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9. – 10. 11. násilné akce proti německým Židům – násilí, rozbíjení výloh židovských obchodů, rabování.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ARIZACE = vyvlastňování židovského majetku ve prospěch Němců – árijců.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Konference ve </a:t>
            </a:r>
            <a:r>
              <a:rPr lang="cs-CZ" dirty="0" err="1" smtClean="0"/>
              <a:t>wannsee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b="1" dirty="0" smtClean="0"/>
          </a:p>
          <a:p>
            <a:r>
              <a:rPr lang="cs-CZ" dirty="0" smtClean="0"/>
              <a:t>Setkání vysokých představitelů nacistického Německa – 20. 1. 1942 na zámečku u jezera </a:t>
            </a:r>
            <a:r>
              <a:rPr lang="cs-CZ" dirty="0" err="1" smtClean="0"/>
              <a:t>Wannsee</a:t>
            </a:r>
            <a:r>
              <a:rPr lang="cs-CZ" dirty="0" smtClean="0"/>
              <a:t> poblíž Berlína.</a:t>
            </a:r>
          </a:p>
          <a:p>
            <a:endParaRPr lang="cs-CZ" dirty="0" smtClean="0"/>
          </a:p>
          <a:p>
            <a:r>
              <a:rPr lang="cs-CZ" dirty="0" smtClean="0"/>
              <a:t>Jediný bod jednání – tzv. konečné řešení židovské otázky – jednání přísně tajné, až v roce 1947 nalezena americkými vyšetřovateli kopie zápisu = jediný důkaz o závěrech konference.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Lenka\Plocha\tabulka Daniel Barán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033463"/>
            <a:ext cx="5715000" cy="447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Konečné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Zpočátku Židé zabíjeni při tzv. pogromech – povražděni polovojenskými a protižidovskými komandy.</a:t>
            </a:r>
          </a:p>
          <a:p>
            <a:endParaRPr lang="cs-CZ" dirty="0" smtClean="0"/>
          </a:p>
          <a:p>
            <a:r>
              <a:rPr lang="cs-CZ" dirty="0" smtClean="0"/>
              <a:t>Konečné řešení – od roku 1942 koncentrováni v ghettech, koncentračních táborech, nakonec posíláni do koncentračních táborů = továrny na smrt.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Řada lidí zahynula již při transportu –</a:t>
            </a:r>
          </a:p>
          <a:p>
            <a:pPr>
              <a:buNone/>
            </a:pPr>
            <a:r>
              <a:rPr lang="cs-CZ" dirty="0" smtClean="0"/>
              <a:t> v dobytčích vagonech, několik dní bez jídla a vody.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874</TotalTime>
  <Words>419</Words>
  <Application>Microsoft Office PowerPoint</Application>
  <PresentationFormat>Předvádění na obrazovce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Arkýř</vt:lpstr>
      <vt:lpstr>Snímek 1</vt:lpstr>
      <vt:lpstr>Holocaust</vt:lpstr>
      <vt:lpstr>holocaust</vt:lpstr>
      <vt:lpstr>Norimberské zákony</vt:lpstr>
      <vt:lpstr>Křišťálová noc</vt:lpstr>
      <vt:lpstr>Křišťálová noc</vt:lpstr>
      <vt:lpstr>Konference ve wannsee</vt:lpstr>
      <vt:lpstr>Snímek 8</vt:lpstr>
      <vt:lpstr>Konečné řešení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Letecký pohled na Osvětim</vt:lpstr>
      <vt:lpstr>Snímek 18</vt:lpstr>
      <vt:lpstr>Vypracovala Mgr. Lenka Hrušková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Řežáb</dc:creator>
  <cp:lastModifiedBy>Lenka</cp:lastModifiedBy>
  <cp:revision>97</cp:revision>
  <dcterms:created xsi:type="dcterms:W3CDTF">2012-04-12T06:14:10Z</dcterms:created>
  <dcterms:modified xsi:type="dcterms:W3CDTF">2012-10-30T16:11:18Z</dcterms:modified>
</cp:coreProperties>
</file>