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8" r:id="rId3"/>
    <p:sldId id="274" r:id="rId4"/>
    <p:sldId id="269" r:id="rId5"/>
    <p:sldId id="275" r:id="rId6"/>
    <p:sldId id="276" r:id="rId7"/>
    <p:sldId id="278" r:id="rId8"/>
    <p:sldId id="279" r:id="rId9"/>
    <p:sldId id="282" r:id="rId10"/>
    <p:sldId id="280" r:id="rId11"/>
    <p:sldId id="281" r:id="rId12"/>
    <p:sldId id="283" r:id="rId13"/>
    <p:sldId id="284" r:id="rId14"/>
    <p:sldId id="287" r:id="rId15"/>
    <p:sldId id="288" r:id="rId16"/>
    <p:sldId id="285" r:id="rId17"/>
    <p:sldId id="286" r:id="rId18"/>
    <p:sldId id="289" r:id="rId19"/>
    <p:sldId id="26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5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809D-1ADA-420F-A07A-26A271A4932F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6DC42-8E8F-4D7F-9636-01516FB688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DC42-8E8F-4D7F-9636-01516FB6881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Lenka Hrušková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7. 10. 2012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 32 _INOVACE _6.2.2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Zřízení protektorátu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Prezentace slouží k zopakování probraného učiva. Studenti si písemně i ústně procvičí poznatky o 2. světové válce.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</a:t>
            </a:r>
            <a:r>
              <a:rPr lang="cs-CZ" dirty="0" err="1" smtClean="0"/>
              <a:t>čechy</a:t>
            </a:r>
            <a:r>
              <a:rPr lang="cs-CZ" dirty="0" smtClean="0"/>
              <a:t>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Hospodářství:</a:t>
            </a:r>
          </a:p>
          <a:p>
            <a:pPr>
              <a:buNone/>
            </a:pPr>
            <a:r>
              <a:rPr lang="cs-CZ" dirty="0" smtClean="0"/>
              <a:t>Březen 1939 nucená správa všech hospodářských podniků, zavedeny ústřední svazy průmyslu, obchodu a řemesel. </a:t>
            </a:r>
          </a:p>
          <a:p>
            <a:pPr>
              <a:buNone/>
            </a:pPr>
            <a:r>
              <a:rPr lang="cs-CZ" dirty="0" smtClean="0"/>
              <a:t>Už v roce 1939 Němci zcela kontrolovali výrobu nejdůležitějších zbrojovek: Škodovka, Poldovka, Vítkovické železárny, brněnská zbrojovka.</a:t>
            </a:r>
          </a:p>
          <a:p>
            <a:pPr>
              <a:buNone/>
            </a:pPr>
            <a:r>
              <a:rPr lang="cs-CZ" dirty="0" smtClean="0"/>
              <a:t>Po zavření vysokých škol a omezení škol středních řada mladých lidí tzv. nuceně nasazena na práci v továrnách doma i v Německu.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enka\Plocha\předvolání na pracovní úř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620688"/>
            <a:ext cx="6762750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</a:t>
            </a:r>
            <a:r>
              <a:rPr lang="cs-CZ" dirty="0" err="1" smtClean="0"/>
              <a:t>čechy</a:t>
            </a:r>
            <a:r>
              <a:rPr lang="cs-CZ" dirty="0" smtClean="0"/>
              <a:t>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Zemědělství:</a:t>
            </a:r>
          </a:p>
          <a:p>
            <a:pPr>
              <a:buNone/>
            </a:pPr>
            <a:r>
              <a:rPr lang="cs-CZ" dirty="0" smtClean="0"/>
              <a:t>Docházelo k postupnému záboru půdy – do konce roku 1945 si okupanti přisvojili přes půl milionu hektarů zemědělské půdy.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Kontrola nad produkcí – výrobci si mohli ponechat jen omezenou část produkce – vytvořen kontrolní orgán přísně trestající např. nepovolenou porážku prasat nebo prodej obilí.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</a:t>
            </a:r>
            <a:r>
              <a:rPr lang="cs-CZ" dirty="0" err="1" smtClean="0"/>
              <a:t>čechy</a:t>
            </a:r>
            <a:r>
              <a:rPr lang="cs-CZ" dirty="0" smtClean="0"/>
              <a:t>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Obchod a bankovnictví:</a:t>
            </a:r>
          </a:p>
          <a:p>
            <a:pPr>
              <a:buNone/>
            </a:pPr>
            <a:r>
              <a:rPr lang="cs-CZ" dirty="0" smtClean="0"/>
              <a:t>Po okupaci vyhlášen kurz marky a koruny 1:10.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Obchod se zahraničím veden dle potřeb Německa.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Banky a pojišťovny pod kontrolou Němců, postupné drancování.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Protektorátní vláda nucena platit válečnou daň – v roce 1940 3 miliardy korun, roku 1944 12 miliard.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Finančními machinacemi jsme během války přišli </a:t>
            </a:r>
          </a:p>
          <a:p>
            <a:pPr>
              <a:buNone/>
            </a:pPr>
            <a:r>
              <a:rPr lang="cs-CZ" dirty="0" smtClean="0"/>
              <a:t>o 43 tun měnového zlata.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ka\Plocha\m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95300"/>
            <a:ext cx="7056785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enka\Plocha\bank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885950"/>
            <a:ext cx="7226944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</a:t>
            </a:r>
            <a:r>
              <a:rPr lang="cs-CZ" dirty="0" err="1" smtClean="0"/>
              <a:t>čechy</a:t>
            </a:r>
            <a:r>
              <a:rPr lang="cs-CZ" dirty="0" smtClean="0"/>
              <a:t>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 září 1939 zavedeny potravinové lístky – rozděleny na tři kategorie: obyčejní spotřebitelé, těžce pracující, velmi těžce pracující.</a:t>
            </a:r>
          </a:p>
          <a:p>
            <a:r>
              <a:rPr lang="cs-CZ" dirty="0" smtClean="0"/>
              <a:t>Běžný spotřebitel měl na týden příděl: 2900g chleba nebo 1200g chleba a 900g mouky, 500g masa nebo masných výrobků, 210g jedlých tuků, 2 litry mléka.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prosinci 1939 zavedeny šatenky na textil a poukazy na obuv.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enka\Plocha\líst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9"/>
            <a:ext cx="838594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</a:t>
            </a:r>
            <a:r>
              <a:rPr lang="cs-CZ" dirty="0" err="1" smtClean="0"/>
              <a:t>čechy</a:t>
            </a:r>
            <a:r>
              <a:rPr lang="cs-CZ" dirty="0" smtClean="0"/>
              <a:t>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Postupná germanizace lidí a prostoru – úředním jazykem němčina, omezena možnost vzdělávání, kontrola nad osobním životem lidí.</a:t>
            </a:r>
          </a:p>
          <a:p>
            <a:endParaRPr lang="cs-CZ" dirty="0"/>
          </a:p>
        </p:txBody>
      </p:sp>
      <p:pic>
        <p:nvPicPr>
          <p:cNvPr id="7170" name="Picture 2" descr="C:\Documents and Settings\Lenka\Plocha\domovský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9"/>
            <a:ext cx="482453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Vypracovala Mgr. Lenka Hrušková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Seznam zdrojů: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http://commons.wikimedia.org/wiki/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[cit. 2012-10-24]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MAREK,Jaroslav a kol. České a československé dějiny. 1.vyd. Praha. Fortuna, 1991. ISBN 80 – 85298-29-5.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cs-CZ" sz="1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Mnichovská dohoda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29. 9. 1938 svolána konference v Mnichově – bez naší účasti zástupci 4 velmocí podepisují pakt o odstoupení pohraničních oblastí Československa Německu: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A. Hitler – za Německo,</a:t>
            </a:r>
          </a:p>
          <a:p>
            <a:pPr>
              <a:buNone/>
            </a:pPr>
            <a:r>
              <a:rPr lang="cs-CZ" dirty="0" smtClean="0"/>
              <a:t>B.  </a:t>
            </a:r>
            <a:r>
              <a:rPr lang="cs-CZ" dirty="0" err="1" smtClean="0"/>
              <a:t>Mussolini</a:t>
            </a:r>
            <a:r>
              <a:rPr lang="cs-CZ" dirty="0" smtClean="0"/>
              <a:t> – za Itálii,</a:t>
            </a:r>
          </a:p>
          <a:p>
            <a:pPr>
              <a:buNone/>
            </a:pPr>
            <a:r>
              <a:rPr lang="cs-CZ" dirty="0" smtClean="0"/>
              <a:t>N. </a:t>
            </a:r>
            <a:r>
              <a:rPr lang="cs-CZ" dirty="0" err="1" smtClean="0"/>
              <a:t>Chamberlain</a:t>
            </a:r>
            <a:r>
              <a:rPr lang="cs-CZ" dirty="0" smtClean="0"/>
              <a:t> – za Velkou Británii,</a:t>
            </a:r>
          </a:p>
          <a:p>
            <a:pPr>
              <a:buNone/>
            </a:pPr>
            <a:r>
              <a:rPr lang="cs-CZ" dirty="0" smtClean="0"/>
              <a:t>E. </a:t>
            </a:r>
            <a:r>
              <a:rPr lang="cs-CZ" dirty="0" err="1" smtClean="0"/>
              <a:t>Daladier</a:t>
            </a:r>
            <a:r>
              <a:rPr lang="cs-CZ" dirty="0" smtClean="0"/>
              <a:t> – za Francii.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Čeští diplomaté </a:t>
            </a:r>
            <a:r>
              <a:rPr lang="cs-CZ" dirty="0" err="1" smtClean="0"/>
              <a:t>Masařík</a:t>
            </a:r>
            <a:r>
              <a:rPr lang="cs-CZ" dirty="0" smtClean="0"/>
              <a:t> a Masný čekají potupně v předsálí na výsledky vyjednávání.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nka\Plocha\668x310_mnicho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908720"/>
            <a:ext cx="63627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československé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23. 9. 1938 vyhlásila vláda vedená generálem Janem Syrovým mobilizaci armády + obsazení pohraničních opevnění.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Národ odhodlán bránit republiku.</a:t>
            </a:r>
          </a:p>
          <a:p>
            <a:endParaRPr lang="cs-CZ" dirty="0" smtClean="0"/>
          </a:p>
          <a:p>
            <a:r>
              <a:rPr lang="cs-CZ" dirty="0" smtClean="0"/>
              <a:t>Po zvážení mezinárodně politické a vojenské situace se čs. vláda v čele s E. Benešem podvolila a 30. září 1938 byl diktát přijat.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protektorátu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13. 3. 1939 slovenská delegace vedená Josefem Tisem v Berlíně – vznik samostatného Slovenského </a:t>
            </a:r>
            <a:r>
              <a:rPr lang="cs-CZ" dirty="0" err="1" smtClean="0"/>
              <a:t>štátu</a:t>
            </a:r>
            <a:r>
              <a:rPr lang="cs-CZ" dirty="0" smtClean="0"/>
              <a:t> = klerofašistický režim.</a:t>
            </a:r>
          </a:p>
          <a:p>
            <a:endParaRPr lang="cs-CZ" dirty="0" smtClean="0"/>
          </a:p>
          <a:p>
            <a:r>
              <a:rPr lang="cs-CZ" dirty="0" smtClean="0"/>
              <a:t>15. 3. 1939 okupován zbytek Československa.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16.3.1939 výnos Adolfa Hitlera o zřízení Protektorátu Čechy a Morava.</a:t>
            </a:r>
          </a:p>
          <a:p>
            <a:endParaRPr lang="cs-CZ" dirty="0" smtClean="0"/>
          </a:p>
          <a:p>
            <a:r>
              <a:rPr lang="cs-CZ" dirty="0" smtClean="0"/>
              <a:t>Z německého pohledu šlo o autonomní část Velkoněmecké říše, neboť Československo je uměle vytvořeným státem, neschopný samostatné existence.</a:t>
            </a:r>
          </a:p>
          <a:p>
            <a:endParaRPr lang="cs-CZ" dirty="0" smtClean="0"/>
          </a:p>
          <a:p>
            <a:r>
              <a:rPr lang="cs-CZ" dirty="0" smtClean="0"/>
              <a:t>Z hlediska mezinárodního práva = nelegální anexe.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nka\Plocha\vyhlášení protektorá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53997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Čechy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16. září 1940 naše území připojeno k říšskému celnímu území, zahraniční politika v rukou Němců.</a:t>
            </a:r>
          </a:p>
          <a:p>
            <a:endParaRPr lang="cs-CZ" dirty="0" smtClean="0"/>
          </a:p>
          <a:p>
            <a:r>
              <a:rPr lang="cs-CZ" dirty="0" smtClean="0"/>
              <a:t>Hlavou protektorátu prezident –po celou dobu jeho existence Emil </a:t>
            </a:r>
            <a:r>
              <a:rPr lang="cs-CZ" dirty="0" err="1" smtClean="0"/>
              <a:t>Hácha</a:t>
            </a:r>
            <a:r>
              <a:rPr lang="cs-CZ" dirty="0" smtClean="0"/>
              <a:t>. Faktickou moc v zemi však měl Říšský protektor v Čechách a na Moravě – potvrzoval členy vlády, vydával nařízení.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Protektorát </a:t>
            </a:r>
            <a:r>
              <a:rPr lang="cs-CZ" dirty="0" err="1" smtClean="0"/>
              <a:t>čechy</a:t>
            </a:r>
            <a:r>
              <a:rPr lang="cs-CZ" dirty="0" smtClean="0"/>
              <a:t> a </a:t>
            </a:r>
            <a:r>
              <a:rPr lang="cs-CZ" dirty="0" err="1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Území protektorátu členěno na dvě země: Česká a Moravskoslezská.</a:t>
            </a:r>
          </a:p>
          <a:p>
            <a:endParaRPr lang="cs-CZ" dirty="0" smtClean="0"/>
          </a:p>
          <a:p>
            <a:r>
              <a:rPr lang="cs-CZ" dirty="0" smtClean="0"/>
              <a:t>Země se dále členily na </a:t>
            </a:r>
            <a:r>
              <a:rPr lang="cs-CZ" dirty="0" err="1" smtClean="0"/>
              <a:t>oberlandráty</a:t>
            </a:r>
            <a:r>
              <a:rPr lang="cs-CZ" dirty="0" smtClean="0"/>
              <a:t> = seskupení politických okresů.</a:t>
            </a:r>
          </a:p>
          <a:p>
            <a:endParaRPr lang="cs-CZ" dirty="0" smtClean="0"/>
          </a:p>
          <a:p>
            <a:r>
              <a:rPr lang="cs-CZ" dirty="0" smtClean="0"/>
              <a:t>Součástí protektorátu i malá část území Slezska – území Frýdecka, zbytek součástí Třetí říše.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enka\Plocha\protektor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8888" y="-1885950"/>
            <a:ext cx="14401801" cy="1131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701</TotalTime>
  <Words>623</Words>
  <Application>Microsoft Office PowerPoint</Application>
  <PresentationFormat>Předvádění na obrazovce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Snímek 1</vt:lpstr>
      <vt:lpstr>Mnichovská dohoda</vt:lpstr>
      <vt:lpstr>Snímek 3</vt:lpstr>
      <vt:lpstr>Reakce československé vlády</vt:lpstr>
      <vt:lpstr>Vznik protektorátu</vt:lpstr>
      <vt:lpstr>Snímek 6</vt:lpstr>
      <vt:lpstr>Protektorát Čechy a morava</vt:lpstr>
      <vt:lpstr>Protektorát čechy a morava</vt:lpstr>
      <vt:lpstr>Snímek 9</vt:lpstr>
      <vt:lpstr>Protektorát čechy a morava</vt:lpstr>
      <vt:lpstr>Snímek 11</vt:lpstr>
      <vt:lpstr>Protektorát čechy a morava</vt:lpstr>
      <vt:lpstr>Protektorát čechy a morava</vt:lpstr>
      <vt:lpstr>Snímek 14</vt:lpstr>
      <vt:lpstr>Snímek 15</vt:lpstr>
      <vt:lpstr>Protektorát čechy a morava</vt:lpstr>
      <vt:lpstr>Snímek 17</vt:lpstr>
      <vt:lpstr>Protektorát čechy a morava</vt:lpstr>
      <vt:lpstr>Vypracovala Mgr. Lenka Hrušková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Lenka</cp:lastModifiedBy>
  <cp:revision>74</cp:revision>
  <dcterms:created xsi:type="dcterms:W3CDTF">2012-04-12T06:14:10Z</dcterms:created>
  <dcterms:modified xsi:type="dcterms:W3CDTF">2012-10-25T08:40:33Z</dcterms:modified>
</cp:coreProperties>
</file>