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7" r:id="rId2"/>
    <p:sldId id="268" r:id="rId3"/>
    <p:sldId id="269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90" r:id="rId19"/>
    <p:sldId id="266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75" autoAdjust="0"/>
  </p:normalViewPr>
  <p:slideViewPr>
    <p:cSldViewPr>
      <p:cViewPr varScale="1">
        <p:scale>
          <a:sx n="67" d="100"/>
          <a:sy n="67" d="100"/>
        </p:scale>
        <p:origin x="-4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28.10.2012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24. 10. 2012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_6.2.2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Zánik státu, válka, odboj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2. světové válce.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Lenka\Plocha\pearl_harbor_atta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438" y="1249362"/>
            <a:ext cx="6311900" cy="4555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23. srpna německá armáda u Stalingradu – nejtěžší boje v listopadu a prosinci 1942, </a:t>
            </a:r>
          </a:p>
          <a:p>
            <a:pPr>
              <a:buNone/>
            </a:pPr>
            <a:r>
              <a:rPr lang="cs-CZ" dirty="0" smtClean="0"/>
              <a:t>   31. ledna 1943 Němci kapitulovali – obrat ve vývoji války.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Generál</a:t>
            </a:r>
          </a:p>
          <a:p>
            <a:pPr>
              <a:buNone/>
            </a:pPr>
            <a:r>
              <a:rPr lang="cs-CZ" dirty="0" smtClean="0"/>
              <a:t>        </a:t>
            </a:r>
            <a:r>
              <a:rPr lang="cs-CZ" dirty="0" err="1" smtClean="0"/>
              <a:t>Paulus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2050" name="Picture 2" descr="C:\Documents and Settings\Lenka\Plocha\Paul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09875" y="3068960"/>
            <a:ext cx="2438400" cy="3408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září 1943 kapitulace Itálie – </a:t>
            </a:r>
            <a:r>
              <a:rPr lang="cs-CZ" dirty="0" err="1" smtClean="0"/>
              <a:t>Mussolini</a:t>
            </a:r>
            <a:r>
              <a:rPr lang="cs-CZ" dirty="0" smtClean="0"/>
              <a:t> popraven.</a:t>
            </a:r>
          </a:p>
          <a:p>
            <a:endParaRPr lang="cs-CZ" dirty="0" smtClean="0"/>
          </a:p>
          <a:p>
            <a:r>
              <a:rPr lang="cs-CZ" dirty="0" smtClean="0"/>
              <a:t>Listopad 1943 konference v Teheránu – Roosevelt, </a:t>
            </a:r>
            <a:r>
              <a:rPr lang="cs-CZ" dirty="0" err="1" smtClean="0"/>
              <a:t>Churchill</a:t>
            </a:r>
            <a:r>
              <a:rPr lang="cs-CZ" dirty="0" smtClean="0"/>
              <a:t> a Stalin projednávali společný postup boje proti Německu – požadavek na otevření 2. fronty.</a:t>
            </a:r>
          </a:p>
          <a:p>
            <a:endParaRPr lang="cs-CZ" dirty="0" smtClean="0"/>
          </a:p>
          <a:p>
            <a:r>
              <a:rPr lang="cs-CZ" dirty="0" smtClean="0"/>
              <a:t>6. června 1944 – Den D – operace </a:t>
            </a:r>
            <a:r>
              <a:rPr lang="cs-CZ" dirty="0" err="1" smtClean="0"/>
              <a:t>Overlord</a:t>
            </a:r>
            <a:r>
              <a:rPr lang="cs-CZ" dirty="0" smtClean="0"/>
              <a:t> – vylodění Spojenců v Normandii.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 americké, 2 britské a 1 kanadská divize – 6 500 plavidel, 12 000 letadel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600200"/>
            <a:ext cx="7344816" cy="4493096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C:\Documents and Settings\Lenka\Plocha\vylodeni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3816424" cy="4464496"/>
          </a:xfrm>
          <a:prstGeom prst="rect">
            <a:avLst/>
          </a:prstGeom>
          <a:noFill/>
        </p:spPr>
      </p:pic>
      <p:pic>
        <p:nvPicPr>
          <p:cNvPr id="2051" name="Picture 3" descr="C:\Documents and Settings\Lenka\Plocha\vylodění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628800"/>
            <a:ext cx="3528391" cy="44644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25. srpna 1944 osvobozena Paříž.</a:t>
            </a:r>
          </a:p>
          <a:p>
            <a:endParaRPr lang="cs-CZ" dirty="0" smtClean="0"/>
          </a:p>
          <a:p>
            <a:r>
              <a:rPr lang="cs-CZ" dirty="0" smtClean="0"/>
              <a:t>Současně velké úspěchy Rudé armády na východní frontě – do konce července 1944 se Sověti dostali přes </a:t>
            </a:r>
            <a:r>
              <a:rPr lang="cs-CZ" dirty="0" err="1" smtClean="0"/>
              <a:t>Minsko</a:t>
            </a:r>
            <a:r>
              <a:rPr lang="cs-CZ" dirty="0" smtClean="0"/>
              <a:t> do Lvova, osvobozeno východní Polsko.</a:t>
            </a:r>
          </a:p>
          <a:p>
            <a:endParaRPr lang="cs-CZ" dirty="0" smtClean="0"/>
          </a:p>
          <a:p>
            <a:r>
              <a:rPr lang="cs-CZ" dirty="0" smtClean="0"/>
              <a:t>Zároveň propuká řada povstání na územích okupovaných Němci –např. Varšavské povstání, Slovenské národní povstání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25. dubna 1945 se američtí vojáci setkali s </a:t>
            </a:r>
            <a:r>
              <a:rPr lang="cs-CZ" smtClean="0"/>
              <a:t>vojáky </a:t>
            </a:r>
            <a:r>
              <a:rPr lang="cs-CZ" smtClean="0"/>
              <a:t>Rudé </a:t>
            </a:r>
            <a:r>
              <a:rPr lang="cs-CZ" dirty="0" smtClean="0"/>
              <a:t>armády v </a:t>
            </a:r>
            <a:r>
              <a:rPr lang="cs-CZ" dirty="0" err="1" smtClean="0"/>
              <a:t>Torgau</a:t>
            </a:r>
            <a:r>
              <a:rPr lang="cs-CZ" dirty="0" smtClean="0"/>
              <a:t> na Labi.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Americká 3. armáda pokračovala do Bavorska, začátkem května překročila západní hranice Československa.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Současně Britové a Kanaďané dorazili k Baltu.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Dobytí Berlína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4" name="Picture 2" descr="C:\Documents and Settings\Lenka\Plocha\dobatí Berlín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3"/>
            <a:ext cx="7632848" cy="489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Konec 2. světové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Bitva o Berlín začala 16. dubna 1945 útokem divizí </a:t>
            </a:r>
            <a:r>
              <a:rPr lang="cs-CZ" dirty="0" err="1" smtClean="0"/>
              <a:t>Žukova</a:t>
            </a:r>
            <a:r>
              <a:rPr lang="cs-CZ" dirty="0" smtClean="0"/>
              <a:t> a </a:t>
            </a:r>
            <a:r>
              <a:rPr lang="cs-CZ" dirty="0" err="1" smtClean="0"/>
              <a:t>Koněva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30. dubna 1945 spáchal ve svém bunkru pod Říšským kancléřstvím A. Hitler se svou manželkou Evou Braunovou sebevraždu.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5. května propuklo v Praze povstání, které skončilo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8. května 1945 </a:t>
            </a:r>
            <a:r>
              <a:rPr lang="cs-CZ" dirty="0" smtClean="0"/>
              <a:t>podepsáním příměří a ústupem Wehrmachtu = oficiální </a:t>
            </a:r>
            <a:r>
              <a:rPr lang="cs-CZ" b="1" dirty="0" smtClean="0"/>
              <a:t>konec 2. světové války v Evropě.</a:t>
            </a:r>
          </a:p>
          <a:p>
            <a:r>
              <a:rPr lang="cs-CZ" dirty="0" smtClean="0"/>
              <a:t>9. května 1945 vstoupily do Prahy sovětské jednotky.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Kapitulace </a:t>
            </a:r>
            <a:r>
              <a:rPr lang="cs-CZ" dirty="0" err="1" smtClean="0"/>
              <a:t>japonska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11. července 1945 konference v Postupimi – potvrzuje předchozí ujednání týkající se Německa, výzva k bezpodmínečné kapitulaci Japonska – císař </a:t>
            </a:r>
            <a:r>
              <a:rPr lang="cs-CZ" dirty="0" err="1" smtClean="0"/>
              <a:t>Hirohito</a:t>
            </a:r>
            <a:r>
              <a:rPr lang="cs-CZ" dirty="0" smtClean="0"/>
              <a:t> odmítá. </a:t>
            </a:r>
          </a:p>
          <a:p>
            <a:r>
              <a:rPr lang="cs-CZ" dirty="0" smtClean="0"/>
              <a:t>Americký prezident Truman rozhoduje o prvním použití jaderných zbraní:</a:t>
            </a:r>
          </a:p>
          <a:p>
            <a:pPr>
              <a:buNone/>
            </a:pPr>
            <a:r>
              <a:rPr lang="cs-CZ" dirty="0" smtClean="0"/>
              <a:t>   6. srpna 1945 Hirošima.</a:t>
            </a:r>
          </a:p>
          <a:p>
            <a:pPr>
              <a:buNone/>
            </a:pPr>
            <a:r>
              <a:rPr lang="cs-CZ" dirty="0" smtClean="0"/>
              <a:t>   9. srpna 1945 Nagasaki.</a:t>
            </a:r>
          </a:p>
          <a:p>
            <a:pPr>
              <a:buNone/>
            </a:pPr>
            <a:r>
              <a:rPr lang="cs-CZ" dirty="0" smtClean="0"/>
              <a:t>Zároveň Sovětský svaz vyhlašuje válku Japonsku.</a:t>
            </a:r>
          </a:p>
          <a:p>
            <a:r>
              <a:rPr lang="cs-CZ" dirty="0" smtClean="0"/>
              <a:t>15. srpna 1945 kapitulace Japonska – oficiálně podepsána 2. září 1945.</a:t>
            </a:r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Vypracovala Mgr. Lenka Hrušková</a:t>
            </a:r>
            <a:endParaRPr lang="cs-CZ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>
                <a:latin typeface="Calibri" pitchFamily="34" charset="0"/>
              </a:rPr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[cit. 2012-10-24]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 pitchFamily="34" charset="0"/>
              </a:rPr>
              <a:t>    MAREK,Jaroslav a kol. České a československé dějiny. 1.vyd. Praha. Fortuna, 1991. ISBN 80 – 85298-29-5.</a:t>
            </a: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  <a:latin typeface="Calibri" pitchFamily="34" charset="0"/>
            </a:endParaRPr>
          </a:p>
          <a:p>
            <a:pPr>
              <a:buNone/>
            </a:pPr>
            <a:endParaRPr lang="cs-CZ" sz="1800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Mnichovská dohoda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29. 9. 1938 svolána konference v Mnichově – bez naší účasti zástupci 4 velmocí podepisují pakt o odstoupení pohraničních oblastí Československa Německu: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A. Hitler – za Německo,</a:t>
            </a:r>
          </a:p>
          <a:p>
            <a:pPr>
              <a:buNone/>
            </a:pPr>
            <a:r>
              <a:rPr lang="cs-CZ" dirty="0" smtClean="0"/>
              <a:t>B.  </a:t>
            </a:r>
            <a:r>
              <a:rPr lang="cs-CZ" dirty="0" err="1" smtClean="0"/>
              <a:t>Mussolini</a:t>
            </a:r>
            <a:r>
              <a:rPr lang="cs-CZ" dirty="0" smtClean="0"/>
              <a:t> – za Itálii,</a:t>
            </a:r>
          </a:p>
          <a:p>
            <a:pPr>
              <a:buNone/>
            </a:pPr>
            <a:r>
              <a:rPr lang="cs-CZ" dirty="0" smtClean="0"/>
              <a:t>N. </a:t>
            </a:r>
            <a:r>
              <a:rPr lang="cs-CZ" dirty="0" err="1" smtClean="0"/>
              <a:t>Chamberlain</a:t>
            </a:r>
            <a:r>
              <a:rPr lang="cs-CZ" dirty="0" smtClean="0"/>
              <a:t> – za Velkou Británii,</a:t>
            </a:r>
          </a:p>
          <a:p>
            <a:pPr>
              <a:buNone/>
            </a:pPr>
            <a:r>
              <a:rPr lang="cs-CZ" dirty="0" smtClean="0"/>
              <a:t>E. </a:t>
            </a:r>
            <a:r>
              <a:rPr lang="cs-CZ" dirty="0" err="1" smtClean="0"/>
              <a:t>Daladier</a:t>
            </a:r>
            <a:r>
              <a:rPr lang="cs-CZ" dirty="0" smtClean="0"/>
              <a:t> – za Francii.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    Čeští diplomaté </a:t>
            </a:r>
            <a:r>
              <a:rPr lang="cs-CZ" dirty="0" err="1" smtClean="0"/>
              <a:t>Masařík</a:t>
            </a:r>
            <a:r>
              <a:rPr lang="cs-CZ" dirty="0" smtClean="0"/>
              <a:t> a Masný čekají potupně v předsálí na výsledky vyjednávání.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Reakce československé vlády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23. 9. 1938 vyhlásila vláda vedená generálem Janem Syrovým mobilizaci armády + obsazení pohraničních opevnění.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Národ odhodlán bránit republiku.</a:t>
            </a:r>
          </a:p>
          <a:p>
            <a:endParaRPr lang="cs-CZ" dirty="0" smtClean="0"/>
          </a:p>
          <a:p>
            <a:r>
              <a:rPr lang="cs-CZ" dirty="0" smtClean="0"/>
              <a:t>Po zvážení mezinárodně politické a vojenské situace se čs. vláda v čele s E. Benešem podvolila a 30. září 1938 byl diktát přijat.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protektorátu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13. 3. 1939 slovenská delegace vedená Josefem Tisem v Berlíně – vznik samostatného Slovenského </a:t>
            </a:r>
            <a:r>
              <a:rPr lang="cs-CZ" dirty="0" err="1" smtClean="0"/>
              <a:t>štátu</a:t>
            </a:r>
            <a:r>
              <a:rPr lang="cs-CZ" dirty="0" smtClean="0"/>
              <a:t> = klerofašistický režim.</a:t>
            </a:r>
          </a:p>
          <a:p>
            <a:endParaRPr lang="cs-CZ" dirty="0" smtClean="0"/>
          </a:p>
          <a:p>
            <a:r>
              <a:rPr lang="cs-CZ" dirty="0" smtClean="0"/>
              <a:t>15. 3. 1939 okupován zbytek Československa.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16.3.1939 výnos Adolfa Hitlera o zřízení Protektorátu Čechy a Morava.</a:t>
            </a:r>
          </a:p>
          <a:p>
            <a:endParaRPr lang="cs-CZ" dirty="0" smtClean="0"/>
          </a:p>
          <a:p>
            <a:r>
              <a:rPr lang="cs-CZ" dirty="0" smtClean="0"/>
              <a:t>Z německého pohledu šlo o autonomní část Velkoněmecké říše, neboť Československo je uměle vytvořeným státem, neschopný samostatné existence.</a:t>
            </a:r>
          </a:p>
          <a:p>
            <a:endParaRPr lang="cs-CZ" dirty="0" smtClean="0"/>
          </a:p>
          <a:p>
            <a:r>
              <a:rPr lang="cs-CZ" dirty="0" smtClean="0"/>
              <a:t>Z hlediska mezinárodního práva = nelegální anexe.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467600" cy="1143000"/>
          </a:xfrm>
        </p:spPr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24. srpen 1939 podpis smlouvy o neútočení a rozdělení Polska mezi SSSR a Německem</a:t>
            </a:r>
          </a:p>
          <a:p>
            <a:endParaRPr lang="cs-CZ" dirty="0" smtClean="0"/>
          </a:p>
          <a:p>
            <a:r>
              <a:rPr lang="cs-CZ" dirty="0" smtClean="0"/>
              <a:t>1. září 1939 útok Němců na Polsko = začátek 2. světové války – záminka fingované přepadení vysílačky v </a:t>
            </a:r>
            <a:r>
              <a:rPr lang="cs-CZ" dirty="0" err="1" smtClean="0"/>
              <a:t>Gliwicích</a:t>
            </a:r>
            <a:r>
              <a:rPr lang="cs-CZ" dirty="0" smtClean="0"/>
              <a:t>, po třech týdnech porážka Polska.</a:t>
            </a:r>
          </a:p>
          <a:p>
            <a:endParaRPr lang="cs-CZ" dirty="0" smtClean="0"/>
          </a:p>
          <a:p>
            <a:r>
              <a:rPr lang="cs-CZ" dirty="0" smtClean="0"/>
              <a:t>3. září 1939 Velká Británie a Francie vyhlašuje Německu válku.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17. 9. 1939 útok Rudé armády na Polsko – obsazení východní části.</a:t>
            </a:r>
          </a:p>
          <a:p>
            <a:endParaRPr lang="cs-CZ" dirty="0" smtClean="0"/>
          </a:p>
          <a:p>
            <a:r>
              <a:rPr lang="cs-CZ" dirty="0" smtClean="0"/>
              <a:t>Zimní válka – Rudá armáda útočí na Finsko – listopad 1939 – březen 1940 mírová smlouva – odstoupení Karélie – proto se Finové následně staví po bok Německa – snaha získat zpět ztracené území.</a:t>
            </a:r>
          </a:p>
          <a:p>
            <a:endParaRPr lang="cs-CZ" dirty="0" smtClean="0"/>
          </a:p>
          <a:p>
            <a:r>
              <a:rPr lang="cs-CZ" dirty="0" smtClean="0"/>
              <a:t>Jaro 1940 obsazení Dánska, Holandska, Belgie a Lucemburska.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Květen 1940 – útok na Francii – zpočátku tzv. </a:t>
            </a:r>
            <a:r>
              <a:rPr lang="cs-CZ" dirty="0" err="1" smtClean="0"/>
              <a:t>Sitzkrieg</a:t>
            </a:r>
            <a:r>
              <a:rPr lang="cs-CZ" dirty="0" smtClean="0"/>
              <a:t> – válka v sedě – Francie vyčkávala, spoléhala na Maginotovu linii. </a:t>
            </a:r>
          </a:p>
          <a:p>
            <a:endParaRPr lang="cs-CZ" dirty="0" smtClean="0"/>
          </a:p>
          <a:p>
            <a:r>
              <a:rPr lang="cs-CZ" dirty="0" smtClean="0"/>
              <a:t>14. června 1940 dobyta Paříž.</a:t>
            </a:r>
          </a:p>
          <a:p>
            <a:endParaRPr lang="cs-CZ" dirty="0" smtClean="0"/>
          </a:p>
          <a:p>
            <a:r>
              <a:rPr lang="cs-CZ" dirty="0" smtClean="0"/>
              <a:t>Francie rozdělena na 2 části:</a:t>
            </a:r>
          </a:p>
          <a:p>
            <a:pPr>
              <a:buNone/>
            </a:pPr>
            <a:r>
              <a:rPr lang="cs-CZ" dirty="0" smtClean="0"/>
              <a:t>    Sever a západ země – Německá správa.</a:t>
            </a:r>
          </a:p>
          <a:p>
            <a:pPr>
              <a:buNone/>
            </a:pPr>
            <a:r>
              <a:rPr lang="cs-CZ" dirty="0" smtClean="0"/>
              <a:t>    Jižní a východní část – francouzská vláda v čele</a:t>
            </a:r>
          </a:p>
          <a:p>
            <a:pPr>
              <a:buNone/>
            </a:pPr>
            <a:r>
              <a:rPr lang="cs-CZ" dirty="0" smtClean="0"/>
              <a:t>    s </a:t>
            </a:r>
            <a:r>
              <a:rPr lang="cs-CZ" dirty="0" err="1" smtClean="0"/>
              <a:t>Pétainem</a:t>
            </a:r>
            <a:r>
              <a:rPr lang="cs-CZ" dirty="0" smtClean="0"/>
              <a:t> – sídlem město Vichy.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Léto 1940 – začátek letecké bitvy o Velkou Británii.</a:t>
            </a:r>
          </a:p>
          <a:p>
            <a:endParaRPr lang="cs-CZ" dirty="0" smtClean="0"/>
          </a:p>
          <a:p>
            <a:r>
              <a:rPr lang="cs-CZ" dirty="0" smtClean="0"/>
              <a:t>Vznik tzv. OSY – v čele Německo, Itálie, Japonsko – později připojení Maďarska, Bulharska, Rumunska, na čas i Jugoslávie.</a:t>
            </a:r>
          </a:p>
          <a:p>
            <a:endParaRPr lang="cs-CZ" dirty="0" smtClean="0"/>
          </a:p>
          <a:p>
            <a:r>
              <a:rPr lang="cs-CZ" dirty="0" smtClean="0"/>
              <a:t>Jaro 1939 obsazení Albánie Italy, říjen 1940 překvapivý útok Italů na Řecko – neúspěch – nutná pomoc Německa.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Světová válka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září 1940 boje v severní Africe.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22. června 1941 útok Německa na Sovětský svaz – operace Barbarossa= začátek Velké vlastenecké války.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7. 12. 1941 vstup USA do války – japonský letecký útok na letadlovou základnu USA v </a:t>
            </a:r>
            <a:r>
              <a:rPr lang="cs-CZ" dirty="0" err="1" smtClean="0"/>
              <a:t>Pearl</a:t>
            </a:r>
            <a:r>
              <a:rPr lang="cs-CZ" dirty="0" smtClean="0"/>
              <a:t> </a:t>
            </a:r>
            <a:r>
              <a:rPr lang="cs-CZ" dirty="0" err="1" smtClean="0"/>
              <a:t>Harboru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783</TotalTime>
  <Words>909</Words>
  <Application>Microsoft Office PowerPoint</Application>
  <PresentationFormat>Předvádění na obrazovce (4:3)</PresentationFormat>
  <Paragraphs>122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Arkýř</vt:lpstr>
      <vt:lpstr>Snímek 1</vt:lpstr>
      <vt:lpstr>Mnichovská dohoda</vt:lpstr>
      <vt:lpstr>Reakce československé vlády</vt:lpstr>
      <vt:lpstr>Vznik protektorátu</vt:lpstr>
      <vt:lpstr>2. Světová válka</vt:lpstr>
      <vt:lpstr>2. Světová válka</vt:lpstr>
      <vt:lpstr>2. Světová válka</vt:lpstr>
      <vt:lpstr>2. Světová válka</vt:lpstr>
      <vt:lpstr>2. Světová válka</vt:lpstr>
      <vt:lpstr>Snímek 10</vt:lpstr>
      <vt:lpstr>2. Světová válka</vt:lpstr>
      <vt:lpstr>2. Světová válka</vt:lpstr>
      <vt:lpstr>2 americké, 2 britské a 1 kanadská divize – 6 500 plavidel, 12 000 letadel</vt:lpstr>
      <vt:lpstr>2. Světová válka</vt:lpstr>
      <vt:lpstr>2. Světová válka</vt:lpstr>
      <vt:lpstr>Dobytí Berlína</vt:lpstr>
      <vt:lpstr>Konec 2. světové války</vt:lpstr>
      <vt:lpstr>Kapitulace japonska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85</cp:revision>
  <dcterms:created xsi:type="dcterms:W3CDTF">2012-04-12T06:14:10Z</dcterms:created>
  <dcterms:modified xsi:type="dcterms:W3CDTF">2012-10-28T06:21:48Z</dcterms:modified>
</cp:coreProperties>
</file>