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5"/>
  </p:notesMasterIdLst>
  <p:sldIdLst>
    <p:sldId id="287" r:id="rId2"/>
    <p:sldId id="288" r:id="rId3"/>
    <p:sldId id="257" r:id="rId4"/>
    <p:sldId id="286" r:id="rId5"/>
    <p:sldId id="258" r:id="rId6"/>
    <p:sldId id="259" r:id="rId7"/>
    <p:sldId id="279" r:id="rId8"/>
    <p:sldId id="260" r:id="rId9"/>
    <p:sldId id="261" r:id="rId10"/>
    <p:sldId id="264" r:id="rId11"/>
    <p:sldId id="266" r:id="rId12"/>
    <p:sldId id="280" r:id="rId13"/>
    <p:sldId id="267" r:id="rId14"/>
    <p:sldId id="268" r:id="rId15"/>
    <p:sldId id="269" r:id="rId16"/>
    <p:sldId id="262" r:id="rId17"/>
    <p:sldId id="274" r:id="rId18"/>
    <p:sldId id="275" r:id="rId19"/>
    <p:sldId id="276" r:id="rId20"/>
    <p:sldId id="277" r:id="rId21"/>
    <p:sldId id="278" r:id="rId22"/>
    <p:sldId id="283" r:id="rId23"/>
    <p:sldId id="289" r:id="rId2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ADE20911-496C-4A2C-A40B-06985EB830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A43D5C01-035B-4E42-A9DA-241950B8664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09EA7E6-58CE-47A5-94FC-4B4A09FBC5B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9" name="Rectangle 5">
            <a:extLst>
              <a:ext uri="{FF2B5EF4-FFF2-40B4-BE49-F238E27FC236}">
                <a16:creationId xmlns:a16="http://schemas.microsoft.com/office/drawing/2014/main" id="{CCF5A382-C666-4CA2-ACEC-7E43FF6E58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44390" name="Rectangle 6">
            <a:extLst>
              <a:ext uri="{FF2B5EF4-FFF2-40B4-BE49-F238E27FC236}">
                <a16:creationId xmlns:a16="http://schemas.microsoft.com/office/drawing/2014/main" id="{298FB1D8-0E52-46A2-84B8-2FACA68ECA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4391" name="Rectangle 7">
            <a:extLst>
              <a:ext uri="{FF2B5EF4-FFF2-40B4-BE49-F238E27FC236}">
                <a16:creationId xmlns:a16="http://schemas.microsoft.com/office/drawing/2014/main" id="{AE4CFFEE-C484-4D1D-80EE-BE167EA60C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CF4FC1F0-8CCA-46D3-9F25-639BD2A906E2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5DB790C-1FE7-46A1-92A3-820B364CF5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06E494-7C65-409B-9ED0-4A78032A134B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A9AE94B-02B1-43F6-BE09-CD340C5C48A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6B61442-E00E-4793-9662-22AC9BA9E1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http://www.zamky-hrady.cz/1/litomysl.htm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AB16BE99-53DB-4A2E-A4BD-3469689923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336E77-EB12-4DAC-A9A4-779B79DF97D0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D71E629A-3774-4D3F-93C9-310BC79F064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88F034E9-02F6-441D-A83C-568336356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http://commons.wikimedia.org/w/index.php?search=Sixtinsk%C3%A1+madona&amp;button=%3CIMG+alt%3DSearch+src%3D%22%2F%2Fbits.wikimedia.org%2Fstatic-1.20wmf9%2Fskins%2Fvector%2Fimages%2Fsearch-ltr.png%3F303-4%22%3E&amp;title=Special%3ASearch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6FB6918-B53F-432A-B51F-3DC6E2E673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849642-B874-43AF-91AB-6573027D12A0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4495793D-4218-4190-A5F7-718D0251514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03DF545-35FF-46F5-A850-CC507E813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. https://commons.wikimedia.org/wiki/File:Michelangelos_David.jpg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7B97AC23-443D-414C-97D1-EC75555917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019620-61D9-4FB1-A9C4-3C0D93A9C793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F0E2219-FD75-4398-B7A9-4E1EBB1092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C33C897B-A625-4CB6-A50E-EF7584848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http://commons.wikimedia.org/wiki/File:Duerer01.jpg, na obraze 1500, narozen 1471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21CBAB-0433-4ADB-8C34-04302E4F84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E2DA8E-FFB2-4152-9EE5-E91D5C066261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9DF06DD-FAC5-48BC-9552-1CA57DCB01B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AB3AFCE-3A26-402E-A292-809065E53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http://commons.wikimedia.org/wiki/File:Velke_Losiny_chateau_arcades_1.jpg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28B351C-2B0B-46C1-930F-CD8A02BD09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E20EF1-7DEB-49C3-8CEE-45FBFADD7520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F8C6250-B24B-4759-B70B-8E0364D0289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009CC8E0-F113-4937-9193-98449D950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http://commons.wikimedia.org/wiki/Opo%C4%8Dno;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B38F674B-36A5-49CC-BA4F-8D6FFF83E0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9C7A42-A5A3-4207-8C02-D5BFFFA9DA9E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3C7233D-E8E2-4C26-A83D-30EC7850F6B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237C3A77-7AA3-4182-B42A-6740BB92E7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http://commons.wikimedia.org/wiki/File:Stara_Ves_nad_Ondrejnici_CZ_chateau_038.jpg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25831B5-7821-4179-86B4-AA59DC25B8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1D53B8-8A8E-406F-93A5-3D1C45BFFF39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5A63C38-6108-400C-99F6-C4B2D65C4D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84B57E5-FD81-43A6-A35D-81B214F01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https://commons.wikimedia.org/wiki/File:Pra%C5%BEsk%C3%BD_hrad,_Letohr%C3%A1dek_kr%C3%A1lovny_Anny_02.jpg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BA62918B-E2C8-4A25-86D3-5A69E3B365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03882-ACDD-4739-A90A-1E1D27E702F4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04CC429-69FF-4302-84D0-9B343ACD05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4DFFA6B-8DFF-4C56-8113-E74E5AC9F9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https://commons.wikimedia.org/wiki/File:Praha,_Liboc,_Obora_Hv%C4%9Bzda,_letohr%C3%A1dek_Hv%C4%9Bzda.JPG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C965020A-E944-46DE-BF07-EC7711A06C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51C31A-A671-45EC-BE1B-3727A8D2CD4F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8CF81A3-77EB-4D89-B066-FD1403CC5EF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513F066-FBDF-4FF8-A8CB-96AFB353B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http://upload.wikimedia.org/wikipedia/commons/5/5d/Houses_in_Tel%C4%8D.jpg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B7A7B02-1922-4FD2-993C-B451B23004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277E13-AAE3-4D75-9C54-6AC3D3F591E1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2CA664C-065C-4C4C-96B8-609A22BF89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7357EB6-4DFB-486F-973E-81A5247AC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http://commons.wikimedia.org/wiki/File:La_nascita_di_Venere_(Botticelli).jpg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B02A3973-1D63-4B0D-B147-075E305374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AC3FDE-6256-4CBA-8962-1555F0CD2DB4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0CA5CE63-3FAB-4580-853C-99B40CFB96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90C31326-C392-4EAA-A80E-B951B3C45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http://commons.wikimedia.org/wiki/Mona_Lisa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99F09C5-F390-4DFF-BEB2-1986A42FFD9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7D068CAA-CFB6-4376-8CA6-072E823BA9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 b="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B9129EDF-752F-4F3B-8316-ECADD134A55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2400" b="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52800E16-E1C4-4012-835C-5D69B4433D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20F8CD18-F05E-45F5-8F77-20A663B0C37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b="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BA72F14C-DA81-4378-BB60-A581550B5D0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b="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ED0F4F58-BEBF-4133-8CC9-DF8E1E1B0F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b="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FBBAF43B-22DA-422D-AE45-D561D2A1482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b="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B21243D2-6133-4B3E-A358-8A15995F08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b="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4CB9515E-2B18-4E42-9802-3806F0FF89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b="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665F8C4E-3275-4D3B-B347-6AC4E94A109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b="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BCE06E29-33C0-421E-963E-5BB83AB7A1E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b="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03E0AA09-C977-4C21-AC17-F98729F8785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b="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5C9822B0-8A4E-47B7-B59F-702E1CFAAA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z="2400" b="0">
                  <a:latin typeface="Times New Roman" pitchFamily="18" charset="0"/>
                </a:endParaRPr>
              </a:p>
            </p:txBody>
          </p:sp>
        </p:grpSp>
      </p:grpSp>
      <p:sp>
        <p:nvSpPr>
          <p:cNvPr id="1147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470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961D69BC-13E4-4CC0-8425-F082380736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2F577372-6BA0-4E14-80A2-904285CF1F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84066DF8-30DE-4296-AD59-9082FF071C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EFD90-F54F-44F5-A758-BADF1958780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026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4608D2C-4BCF-4AA5-85E8-116FFD274E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C7B5605-1DCF-4551-9D1C-27D08BFAF6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95BD8-F5BD-44E8-8531-307D4DC0753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55128D19-BDE9-4934-BE70-E5CFA62FCE5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66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FBCB522-8ADE-48C0-AD59-3A9BBBC6742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3D5367D-2C05-4190-9199-20E23A9BBA4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B2502-A4E5-46CD-940C-2A679D30AC4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125F629-A9EB-4C47-B586-1C74F269B3B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011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09303BD-B4F7-4A26-8A92-8C6A07B531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074EB9-DCC4-4483-9670-78AEF5C672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00136C-5D4A-4A1F-A1D6-FFC68108A05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22078C10-F437-4FFC-BEAD-26E722D96BF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18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72B5E50-BF4E-4EB5-8F6A-BFB9C0BB7F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FD953AC-563A-493D-8F92-B6925D5DD96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23FEC9-E460-43C4-A28A-07F64945A6A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FE29DA7-9BA4-45D2-BB25-DBC5C414164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68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BD689C8-5397-480F-B626-504227DD27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8D229F8-C6D6-456C-86AB-58E6ED6381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43083-3DA5-4CE7-9FBA-D4AFD6BE5B1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AAA6E78-164D-416C-8B1A-0B333601A1E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30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FE520C4-3CD7-43B3-8083-9DA7860D77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18BF0F-4D1C-4EDC-B27A-A74A7AB8D3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78F35-C260-4D72-AA35-06D0DCB6D14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EE82DF7D-E785-4565-9B98-32E02248A1B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7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8FFFF61-AC6A-4283-B39C-985F94DDE22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74CE438-06A4-44B0-916F-66307E482A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67AFD-E11B-45FF-A357-FDE7AEF7B0E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DC13E822-4216-43B4-96C7-FB00A2939A1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70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46568A-402C-48F2-B5FA-2DE268E886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C6180A-7B07-4DCA-8977-E8F63F137B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BAC95-CEC7-47F5-B86C-33468FB22DE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5B21A1BC-5A93-4864-A29C-C001D5CAF66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86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38A26E8-58B5-448B-A787-DD0CFBCCD2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937D695-7B2C-45E8-82C8-1857C7BB46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01BA5-E883-4A98-952D-0F205B83736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63492634-0B9F-4C44-941B-9F121030530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95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028EF1A-9AEE-4CB5-9334-C6C6EE5524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33127C9-96DC-425A-AF6D-31C158C561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88E97-99DF-4A77-AAC1-2C6F054BE8C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72374467-74CB-4775-9001-A11F3F12F97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56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76E9907-72CE-495E-985C-48ECF83913A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6E65090-F3E5-429E-84CD-D96D685B08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5CB1B-8CDD-4788-AE38-F05191BBF4E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BE36BD8-0204-423C-98B5-FBC506BB44B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35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15C30562-27A1-4976-A834-B4F4059EBA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AF7E2302-AD13-4B3A-9389-4DC26FF320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 Black" panose="020B0A04020102020204" pitchFamily="34" charset="0"/>
              </a:defRPr>
            </a:lvl1pPr>
          </a:lstStyle>
          <a:p>
            <a:fld id="{776FD62E-6C13-4715-9EC5-823435D5466A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D18E8797-488F-4E2D-9513-7759AE9E56E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20C48ABF-5B68-4487-B21E-A17B3C570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 b="0">
                <a:latin typeface="Times New Roman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08B5160D-7291-4838-8FB6-656B63F0A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2400" b="0">
                <a:latin typeface="Times New Roman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6E976818-090E-4C9E-A3D9-8F3901F54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b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A83B4311-02C1-4236-B0CE-E522B8505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b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BCEB5B1F-C02A-4237-92BB-D703F87B6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b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B9F70194-3CF1-4D75-BDB5-B7265E7AF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b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FFB90DDB-807C-43E5-82AB-F1535E129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2400" b="0">
                <a:latin typeface="Times New Roman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8F6AD983-5945-46F7-89F6-28F9F562E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b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17903780-AC43-499F-B6D3-060B8C7FA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b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F8D14351-7E3F-4C30-9B7E-FE451363F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B52F688E-1A22-4BC4-81FC-AE1DA369DD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13680" name="Rectangle 16">
            <a:extLst>
              <a:ext uri="{FF2B5EF4-FFF2-40B4-BE49-F238E27FC236}">
                <a16:creationId xmlns:a16="http://schemas.microsoft.com/office/drawing/2014/main" id="{3D813BCC-5152-4650-A953-2381983377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imgres?imgurl=http://www.eu2009.cz/assets/czech-republic/regions/olomouc-region/velke-losiny---zamek_3.jpg&amp;imgrefurl=http://www.eu2009.cz/scripts/detail.php%3Fid%3D1621%26newsid%3D350%26listid%3D11&amp;h=371&amp;w=548&amp;sz=133&amp;tbnid=4gz9--mtDOb7vM:&amp;tbnh=90&amp;tbnw=133&amp;prev=/images%3Fq%3Dvelk%25C3%25A9%2Blosiny%2Bz%25C3%25A1mek&amp;zoom=1&amp;q=velk%C3%A9+losiny+z%C3%A1mek&amp;hl=cs&amp;usg=__OVcLtPu9g0TEqeECIRTGz7MM-xw=&amp;sa=X&amp;ei=zLYgTeiLCou38gPPx8ymBQ&amp;ved=0CCUQ9QEwB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//upload.wikimedia.org/wikipedia/commons/a/af/Velke_Losiny_chateau_arcades_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d/Pra%C5%BEsk%C3%BD_hrad%2C_Letohr%C3%A1dek_kr%C3%A1lovny_Anny_02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d/Houses_in_Tel%C4%8D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7/La_nascita_di_Venere_%28Botticelli%29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a/Mona_Lisa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a/Raffael_051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Michelangelos_David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D%C3%BCrer_self_portrait_28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5/5d/Houses_in_Tel%C4%8D.jpg" TargetMode="External"/><Relationship Id="rId13" Type="http://schemas.openxmlformats.org/officeDocument/2006/relationships/hyperlink" Target="http://commons.wikimedia.org/wiki/File:Duerer01.jpg" TargetMode="External"/><Relationship Id="rId3" Type="http://schemas.openxmlformats.org/officeDocument/2006/relationships/hyperlink" Target="http://commons.wikimedia.org/wiki/File:Velke_Losiny_chateau_arcades_1.jpg" TargetMode="External"/><Relationship Id="rId7" Type="http://schemas.openxmlformats.org/officeDocument/2006/relationships/hyperlink" Target="http://commons.wikimedia.org/wiki/File:Praha,_Liboc,_Obora_Hv%C4%9Bzda,_letohr%C3%A1dek_Hv%C4%9Bzda.JPG" TargetMode="External"/><Relationship Id="rId12" Type="http://schemas.openxmlformats.org/officeDocument/2006/relationships/hyperlink" Target="https://commons.wikimedia.org/wiki/File:Michelangelos_David.jpg" TargetMode="External"/><Relationship Id="rId2" Type="http://schemas.openxmlformats.org/officeDocument/2006/relationships/hyperlink" Target="http://www.zamky-hrady.cz/1/litomysl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Pra%C5%BEsk%C3%BD_hrad,_Letohr%C3%A1dek_kr%C3%A1lovny_Anny_02.jpg" TargetMode="External"/><Relationship Id="rId11" Type="http://schemas.openxmlformats.org/officeDocument/2006/relationships/hyperlink" Target="http://commons.wikimedia.org/w/index.php?search=Sixtinsk%C3%A1+madona" TargetMode="External"/><Relationship Id="rId5" Type="http://schemas.openxmlformats.org/officeDocument/2006/relationships/hyperlink" Target="http://commons.wikimedia.org/wiki/File:Stara_Ves_nad_Ondrejnici_CZ_chateau_038.jpg" TargetMode="External"/><Relationship Id="rId10" Type="http://schemas.openxmlformats.org/officeDocument/2006/relationships/hyperlink" Target="http://commons.wikimedia.org/wiki/Mona_Lisa" TargetMode="External"/><Relationship Id="rId4" Type="http://schemas.openxmlformats.org/officeDocument/2006/relationships/hyperlink" Target="http://commons.wikimedia.org/wiki/Opo%C4%8Dno" TargetMode="External"/><Relationship Id="rId9" Type="http://schemas.openxmlformats.org/officeDocument/2006/relationships/hyperlink" Target="http://commons.wikimedia.org/wiki/File:La_nascita_di_Venere_(Botticelli)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6164399C-C462-45C1-BEA1-91F024FFCE6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27088" y="2349500"/>
            <a:ext cx="7921625" cy="3527425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sz="1600">
              <a:solidFill>
                <a:srgbClr val="898989"/>
              </a:solidFill>
              <a:cs typeface="Arial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1700" b="1">
                <a:cs typeface="Arial" charset="0"/>
              </a:rPr>
              <a:t>Název školy:</a:t>
            </a:r>
            <a:r>
              <a:rPr lang="cs-CZ" sz="1700">
                <a:cs typeface="Arial" charset="0"/>
              </a:rPr>
              <a:t> Střední průmyslová škola, Ostrava - Vítkovice, příspěvková organizace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sz="1700" b="1">
              <a:cs typeface="Arial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1700" b="1">
                <a:cs typeface="Arial" charset="0"/>
              </a:rPr>
              <a:t>Autor:</a:t>
            </a:r>
            <a:r>
              <a:rPr lang="cs-CZ" sz="1700">
                <a:cs typeface="Arial" charset="0"/>
              </a:rPr>
              <a:t> 		Mgr. Vanda Malurová</a:t>
            </a:r>
            <a:endParaRPr lang="cs-CZ" sz="1700" b="1">
              <a:cs typeface="Arial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1700" b="1">
                <a:cs typeface="Arial" charset="0"/>
              </a:rPr>
              <a:t>Datum:</a:t>
            </a:r>
            <a:r>
              <a:rPr lang="cs-CZ" sz="1700">
                <a:cs typeface="Arial" charset="0"/>
              </a:rPr>
              <a:t> 		4. srpna 2012</a:t>
            </a:r>
            <a:endParaRPr lang="cs-CZ" sz="1700" b="1">
              <a:cs typeface="Arial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1700" b="1">
                <a:cs typeface="Arial" charset="0"/>
              </a:rPr>
              <a:t>Název:</a:t>
            </a:r>
            <a:r>
              <a:rPr lang="cs-CZ" sz="1700">
                <a:cs typeface="Arial" charset="0"/>
              </a:rPr>
              <a:t> 		VY_32_INOVACE_6.1.5</a:t>
            </a:r>
            <a:endParaRPr lang="cs-CZ" sz="1700" b="1">
              <a:cs typeface="Arial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1700" b="1">
                <a:cs typeface="Arial" charset="0"/>
              </a:rPr>
              <a:t>Číslo projektu:</a:t>
            </a:r>
            <a:r>
              <a:rPr lang="cs-CZ" sz="1700">
                <a:cs typeface="Arial" charset="0"/>
              </a:rPr>
              <a:t> 	CZ.1.07/1.5.00/34.0125</a:t>
            </a:r>
            <a:endParaRPr lang="cs-CZ" sz="1700" b="1">
              <a:cs typeface="Arial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1700" b="1">
                <a:cs typeface="Arial" charset="0"/>
              </a:rPr>
              <a:t>Téma:</a:t>
            </a:r>
            <a:r>
              <a:rPr lang="cs-CZ" sz="1700">
                <a:cs typeface="Arial" charset="0"/>
              </a:rPr>
              <a:t>  		Humanismus a renesance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sz="1700" b="1">
              <a:cs typeface="Arial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1700" b="1">
                <a:cs typeface="Arial" charset="0"/>
              </a:rPr>
              <a:t>Anotace: </a:t>
            </a:r>
            <a:r>
              <a:rPr lang="cs-CZ" sz="1700">
                <a:cs typeface="Arial" charset="0"/>
              </a:rPr>
              <a:t>Prezentace byla vytvořena pro vyučujícího jako vizualizace výkladu o renesanci a humanismu. Obsahuje text i obrázky, její části mohou sloužit jako zápis do sešitu.</a:t>
            </a:r>
            <a:endParaRPr lang="cs-CZ" sz="1700">
              <a:solidFill>
                <a:srgbClr val="898989"/>
              </a:solidFill>
            </a:endParaRPr>
          </a:p>
        </p:txBody>
      </p:sp>
      <p:pic>
        <p:nvPicPr>
          <p:cNvPr id="4099" name="obrázek 1">
            <a:extLst>
              <a:ext uri="{FF2B5EF4-FFF2-40B4-BE49-F238E27FC236}">
                <a16:creationId xmlns:a16="http://schemas.microsoft.com/office/drawing/2014/main" id="{DBB9CF36-2E16-4EA8-BE91-A82EA7B15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7077075" cy="1657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370FFB2-6620-429F-9749-CBE1576192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Velké Losiny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3C13FCB-CB69-41FE-A05E-77C0AE3AC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4340" name="AutoShape 5" descr="Z">
            <a:hlinkClick r:id="rId3"/>
            <a:extLst>
              <a:ext uri="{FF2B5EF4-FFF2-40B4-BE49-F238E27FC236}">
                <a16:creationId xmlns:a16="http://schemas.microsoft.com/office/drawing/2014/main" id="{1EFCDCBE-2ED8-4069-88AB-55007E757A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10953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4341" name="AutoShape 7" descr="Z">
            <a:hlinkClick r:id="rId3"/>
            <a:extLst>
              <a:ext uri="{FF2B5EF4-FFF2-40B4-BE49-F238E27FC236}">
                <a16:creationId xmlns:a16="http://schemas.microsoft.com/office/drawing/2014/main" id="{77DA6F95-CCED-422B-9B01-E80F93338F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10953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4342" name="Picture 11" descr="File:Velke Losiny chateau arcades 1.jpg">
            <a:hlinkClick r:id="rId4"/>
            <a:extLst>
              <a:ext uri="{FF2B5EF4-FFF2-40B4-BE49-F238E27FC236}">
                <a16:creationId xmlns:a16="http://schemas.microsoft.com/office/drawing/2014/main" id="{98026728-C79F-4961-922C-4B0315DFF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6469062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5D6BD0A-599B-4FFA-B59E-E8DF649F92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Opočno</a:t>
            </a: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2E774392-1D09-4666-ADFF-A2581A32D16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6388" name="Rectangle 5">
            <a:extLst>
              <a:ext uri="{FF2B5EF4-FFF2-40B4-BE49-F238E27FC236}">
                <a16:creationId xmlns:a16="http://schemas.microsoft.com/office/drawing/2014/main" id="{BCA2129F-7335-4330-99EF-D0743054E1B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6389" name="Picture 11" descr="opl544_53">
            <a:extLst>
              <a:ext uri="{FF2B5EF4-FFF2-40B4-BE49-F238E27FC236}">
                <a16:creationId xmlns:a16="http://schemas.microsoft.com/office/drawing/2014/main" id="{6C3F7922-8B16-48B2-BF6E-79FB80496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011363"/>
            <a:ext cx="40322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40A5D4C-938E-4FB2-84FB-D57980D16D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Stará Ves nad Ondřejnicí</a:t>
            </a:r>
          </a:p>
        </p:txBody>
      </p:sp>
      <p:pic>
        <p:nvPicPr>
          <p:cNvPr id="18435" name="Obrázek 1">
            <a:extLst>
              <a:ext uri="{FF2B5EF4-FFF2-40B4-BE49-F238E27FC236}">
                <a16:creationId xmlns:a16="http://schemas.microsoft.com/office/drawing/2014/main" id="{F37E7712-DB01-451A-9C62-A895F9295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39900"/>
            <a:ext cx="6719888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3">
            <a:extLst>
              <a:ext uri="{FF2B5EF4-FFF2-40B4-BE49-F238E27FC236}">
                <a16:creationId xmlns:a16="http://schemas.microsoft.com/office/drawing/2014/main" id="{915B2471-EF5A-4A9E-92A9-3FD6266AD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1F76C23-01F7-4FCF-ADF2-303208A0560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1371600"/>
          </a:xfrm>
        </p:spPr>
        <p:txBody>
          <a:bodyPr/>
          <a:lstStyle/>
          <a:p>
            <a:pPr eaLnBrk="1" hangingPunct="1"/>
            <a:r>
              <a:rPr lang="cs-CZ" altLang="cs-CZ" sz="3600"/>
              <a:t>Letohrádek Belveder (královny Anny)</a:t>
            </a:r>
          </a:p>
        </p:txBody>
      </p:sp>
      <p:pic>
        <p:nvPicPr>
          <p:cNvPr id="20483" name="Picture 5" descr="Soubor:Pražský hrad, Letohrádek královny Anny 02.jpg">
            <a:hlinkClick r:id="rId3"/>
            <a:extLst>
              <a:ext uri="{FF2B5EF4-FFF2-40B4-BE49-F238E27FC236}">
                <a16:creationId xmlns:a16="http://schemas.microsoft.com/office/drawing/2014/main" id="{EC0DB0C9-EE76-4967-8373-06178D9E2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7620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3ADC3E6-7DED-4896-82EA-6BDD7BCC67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Letohrádek Hvězda na Bílé hoře</a:t>
            </a:r>
          </a:p>
        </p:txBody>
      </p:sp>
      <p:pic>
        <p:nvPicPr>
          <p:cNvPr id="22531" name="Obrázek 1">
            <a:extLst>
              <a:ext uri="{FF2B5EF4-FFF2-40B4-BE49-F238E27FC236}">
                <a16:creationId xmlns:a16="http://schemas.microsoft.com/office/drawing/2014/main" id="{9F567A91-67B6-4563-B7A8-004C0D392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06550"/>
            <a:ext cx="762635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3">
            <a:extLst>
              <a:ext uri="{FF2B5EF4-FFF2-40B4-BE49-F238E27FC236}">
                <a16:creationId xmlns:a16="http://schemas.microsoft.com/office/drawing/2014/main" id="{8993BF70-F645-420C-A609-5A7A0CF0A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3E63885-46FF-433D-A4CC-E7767B9A1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Telč (UNESCO)</a:t>
            </a:r>
          </a:p>
        </p:txBody>
      </p:sp>
      <p:pic>
        <p:nvPicPr>
          <p:cNvPr id="24579" name="Picture 7" descr="File:Houses in Telč.jpg">
            <a:hlinkClick r:id="rId3"/>
            <a:extLst>
              <a:ext uri="{FF2B5EF4-FFF2-40B4-BE49-F238E27FC236}">
                <a16:creationId xmlns:a16="http://schemas.microsoft.com/office/drawing/2014/main" id="{C81BE783-52BA-4969-BC2F-152BC061C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6899275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9C3AE33-0A48-4B36-A4C1-A90821692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Malířství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9F191CB-46BA-49EF-A9C1-2B1420BF7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Olejomalba</a:t>
            </a:r>
          </a:p>
          <a:p>
            <a:pPr eaLnBrk="1" hangingPunct="1"/>
            <a:r>
              <a:rPr lang="cs-CZ" altLang="cs-CZ"/>
              <a:t>Objev perspektivy</a:t>
            </a:r>
          </a:p>
          <a:p>
            <a:pPr eaLnBrk="1" hangingPunct="1"/>
            <a:r>
              <a:rPr lang="cs-CZ" altLang="cs-CZ"/>
              <a:t>Dokonalé zachycení podoby lidského těla, zobrazování nahých postav</a:t>
            </a:r>
          </a:p>
          <a:p>
            <a:pPr eaLnBrk="1" hangingPunct="1"/>
            <a:r>
              <a:rPr lang="cs-CZ" altLang="cs-CZ"/>
              <a:t>Náměty z mytologie a historie, portréty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0C6781D-CBEC-4ED7-A7B8-CD47145911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1371600"/>
          </a:xfrm>
        </p:spPr>
        <p:txBody>
          <a:bodyPr/>
          <a:lstStyle/>
          <a:p>
            <a:pPr eaLnBrk="1" hangingPunct="1"/>
            <a:r>
              <a:rPr lang="cs-CZ" altLang="cs-CZ" sz="4000"/>
              <a:t>Sandro Botticelli – Zrození Venuše</a:t>
            </a:r>
          </a:p>
        </p:txBody>
      </p:sp>
      <p:pic>
        <p:nvPicPr>
          <p:cNvPr id="27651" name="Picture 7" descr="File:La nascita di Venere (Botticelli).jpg">
            <a:hlinkClick r:id="rId3"/>
            <a:extLst>
              <a:ext uri="{FF2B5EF4-FFF2-40B4-BE49-F238E27FC236}">
                <a16:creationId xmlns:a16="http://schemas.microsoft.com/office/drawing/2014/main" id="{B7D7FCF6-7097-4715-BC8A-AC44A675A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76200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DB1D173-FA30-4DA7-B139-E89C60C1C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Leonardo da Vinci – Mona Lisa</a:t>
            </a:r>
          </a:p>
        </p:txBody>
      </p:sp>
      <p:sp>
        <p:nvSpPr>
          <p:cNvPr id="29699" name="Rectangle 6">
            <a:extLst>
              <a:ext uri="{FF2B5EF4-FFF2-40B4-BE49-F238E27FC236}">
                <a16:creationId xmlns:a16="http://schemas.microsoft.com/office/drawing/2014/main" id="{047D5F3A-4AB4-4250-AA2C-DAB4E6C6B33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/>
              <a:t>nejslavnější portrét všech dob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vystaven v Louvru v Paříži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olej na dřevě, 77x53 cm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modelem Lisa del Gioconda, žena florentského obchodníka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tajemný úsměv, oční kontakt, propracované detaily, rozostřené pozadí</a:t>
            </a:r>
          </a:p>
        </p:txBody>
      </p:sp>
      <p:pic>
        <p:nvPicPr>
          <p:cNvPr id="29700" name="Picture 8" descr="Soubor:Mona Lisa.jpg">
            <a:hlinkClick r:id="rId3"/>
            <a:extLst>
              <a:ext uri="{FF2B5EF4-FFF2-40B4-BE49-F238E27FC236}">
                <a16:creationId xmlns:a16="http://schemas.microsoft.com/office/drawing/2014/main" id="{094854B4-2535-4827-9B14-2231E3C96BDF}"/>
              </a:ext>
            </a:extLst>
          </p:cNvPr>
          <p:cNvPicPr>
            <a:picLocks noChangeAspect="1" noChangeArrowheads="1"/>
          </p:cNvPicPr>
          <p:nvPr>
            <p:ph type="body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3663" y="1628775"/>
            <a:ext cx="3236912" cy="48863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57B9B4A-1B23-4D3A-84E5-92A929E1E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Raffael Santi</a:t>
            </a:r>
          </a:p>
        </p:txBody>
      </p:sp>
      <p:sp>
        <p:nvSpPr>
          <p:cNvPr id="31747" name="Rectangle 10">
            <a:extLst>
              <a:ext uri="{FF2B5EF4-FFF2-40B4-BE49-F238E27FC236}">
                <a16:creationId xmlns:a16="http://schemas.microsoft.com/office/drawing/2014/main" id="{A28F4289-5941-4280-9E8D-38725C9807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Hlavní architekt chrámu sv. Petra v Římě</a:t>
            </a:r>
          </a:p>
          <a:p>
            <a:pPr eaLnBrk="1" hangingPunct="1"/>
            <a:r>
              <a:rPr lang="cs-CZ" altLang="cs-CZ" sz="2800"/>
              <a:t>Sixtinská Madona</a:t>
            </a:r>
          </a:p>
        </p:txBody>
      </p:sp>
      <p:sp>
        <p:nvSpPr>
          <p:cNvPr id="31748" name="Rectangle 11">
            <a:extLst>
              <a:ext uri="{FF2B5EF4-FFF2-40B4-BE49-F238E27FC236}">
                <a16:creationId xmlns:a16="http://schemas.microsoft.com/office/drawing/2014/main" id="{8B4E8CF9-CA74-47B3-95EE-65102DF13D52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</p:txBody>
      </p:sp>
      <p:sp>
        <p:nvSpPr>
          <p:cNvPr id="31749" name="Rectangle 12">
            <a:extLst>
              <a:ext uri="{FF2B5EF4-FFF2-40B4-BE49-F238E27FC236}">
                <a16:creationId xmlns:a16="http://schemas.microsoft.com/office/drawing/2014/main" id="{60BCEF6F-5B0B-4E3E-81F8-348AB8F5BC42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</p:txBody>
      </p:sp>
      <p:pic>
        <p:nvPicPr>
          <p:cNvPr id="31750" name="Picture 5" descr="Soubor:Raffael 051.jpg">
            <a:hlinkClick r:id="rId3"/>
            <a:extLst>
              <a:ext uri="{FF2B5EF4-FFF2-40B4-BE49-F238E27FC236}">
                <a16:creationId xmlns:a16="http://schemas.microsoft.com/office/drawing/2014/main" id="{7FC77449-8579-4B9C-BE84-482803750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49275"/>
            <a:ext cx="434975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AF9D796-1ECD-4BC5-BA2C-70B8FAA69A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Renesance a humanismus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6A9752C-5BC5-472D-9DA3-A206D76BF6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A2D63DB-16B4-48F1-BAED-FC466297C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Michelangelo Buonarroti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CE9646FF-0B21-4C85-97E6-5424490ED70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28775"/>
            <a:ext cx="4038600" cy="4238625"/>
          </a:xfrm>
        </p:spPr>
        <p:txBody>
          <a:bodyPr/>
          <a:lstStyle/>
          <a:p>
            <a:pPr eaLnBrk="1" hangingPunct="1"/>
            <a:r>
              <a:rPr lang="cs-CZ" altLang="cs-CZ"/>
              <a:t>Architekt ústředního prostoru a kopule chrámu sv. Petra v Římě</a:t>
            </a:r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1AAE2700-7708-46DF-8A8E-3167CFB33DA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28775"/>
            <a:ext cx="4038600" cy="42386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Mramorová socha Davida ve Florencii</a:t>
            </a:r>
          </a:p>
        </p:txBody>
      </p:sp>
      <p:pic>
        <p:nvPicPr>
          <p:cNvPr id="33797" name="Picture 7" descr="Michelangelos David.jpg">
            <a:hlinkClick r:id="rId3"/>
            <a:extLst>
              <a:ext uri="{FF2B5EF4-FFF2-40B4-BE49-F238E27FC236}">
                <a16:creationId xmlns:a16="http://schemas.microsoft.com/office/drawing/2014/main" id="{9F0C2125-1441-4508-AC2D-DC6481F91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636838"/>
            <a:ext cx="273526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9C9AE73-1B57-402D-BA4A-46F7CCE95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Albrecht Dürer - autoportrét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19D72B7D-5C99-457B-AE81-F1118841265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5844" name="Rectangle 5">
            <a:extLst>
              <a:ext uri="{FF2B5EF4-FFF2-40B4-BE49-F238E27FC236}">
                <a16:creationId xmlns:a16="http://schemas.microsoft.com/office/drawing/2014/main" id="{95447F70-5041-413A-ADD1-9BDCABE043F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35845" name="Picture 7" descr="200px-D%C3%BCrer_self_portrait_28">
            <a:hlinkClick r:id="rId3"/>
            <a:extLst>
              <a:ext uri="{FF2B5EF4-FFF2-40B4-BE49-F238E27FC236}">
                <a16:creationId xmlns:a16="http://schemas.microsoft.com/office/drawing/2014/main" id="{84C3C808-C5DE-489F-9856-60DD94FE8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584325"/>
            <a:ext cx="345598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03BEA8C-4EAD-4738-B450-FB24031DA0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Děkuji za pozornost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75C40C8-AAA4-4691-9580-8DD54BC67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Vytvořila: Mgr. Vanda Malurová</a:t>
            </a:r>
          </a:p>
          <a:p>
            <a:pPr eaLnBrk="1" hangingPunct="1"/>
            <a:r>
              <a:rPr lang="cs-CZ" altLang="cs-CZ"/>
              <a:t>4. srpna 2012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 sz="2400"/>
              <a:t>Zdroje:</a:t>
            </a:r>
          </a:p>
          <a:p>
            <a:pPr eaLnBrk="1" hangingPunct="1"/>
            <a:r>
              <a:rPr lang="cs-CZ" altLang="cs-CZ" sz="2400"/>
              <a:t>ČORNEJ, P. a kol: Dějepis pro střední odborné školy. SPN, 2002. ISBN 80-7235164.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http://commons.wikimedia.org </a:t>
            </a:r>
            <a:r>
              <a:rPr lang="en-US" altLang="cs-CZ" sz="2400">
                <a:cs typeface="Arial" panose="020B0604020202020204" pitchFamily="34" charset="0"/>
              </a:rPr>
              <a:t>[</a:t>
            </a:r>
            <a:r>
              <a:rPr lang="cs-CZ" altLang="cs-CZ" sz="2400">
                <a:cs typeface="Arial" panose="020B0604020202020204" pitchFamily="34" charset="0"/>
              </a:rPr>
              <a:t>cit 2012-08-04</a:t>
            </a:r>
            <a:r>
              <a:rPr lang="en-US" altLang="cs-CZ" sz="2400">
                <a:cs typeface="Arial" panose="020B0604020202020204" pitchFamily="34" charset="0"/>
              </a:rPr>
              <a:t>]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400"/>
          </a:p>
          <a:p>
            <a:pPr eaLnBrk="1" hangingPunct="1"/>
            <a:endParaRPr lang="cs-CZ" altLang="cs-CZ" sz="240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i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EF848E94-C017-46EC-A353-5C2AC6F48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r>
              <a:rPr lang="cs-CZ" altLang="cs-CZ"/>
              <a:t>Zdroje obrázků</a:t>
            </a:r>
          </a:p>
        </p:txBody>
      </p:sp>
      <p:sp>
        <p:nvSpPr>
          <p:cNvPr id="38915" name="Zástupný symbol pro obsah 2">
            <a:extLst>
              <a:ext uri="{FF2B5EF4-FFF2-40B4-BE49-F238E27FC236}">
                <a16:creationId xmlns:a16="http://schemas.microsoft.com/office/drawing/2014/main" id="{651E8AFA-3A89-4567-930B-89009E751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4454525"/>
          </a:xfrm>
        </p:spPr>
        <p:txBody>
          <a:bodyPr/>
          <a:lstStyle/>
          <a:p>
            <a:r>
              <a:rPr lang="en-US" altLang="cs-CZ" sz="1400">
                <a:cs typeface="Arial" panose="020B0604020202020204" pitchFamily="34" charset="0"/>
                <a:hlinkClick r:id="rId2"/>
              </a:rPr>
              <a:t>http://www.zamky-hrady.cz/1/litomysl.htm</a:t>
            </a:r>
            <a:r>
              <a:rPr lang="cs-CZ" altLang="cs-CZ" sz="1400">
                <a:cs typeface="Arial" panose="020B0604020202020204" pitchFamily="34" charset="0"/>
              </a:rPr>
              <a:t> </a:t>
            </a:r>
            <a:r>
              <a:rPr lang="en-US" altLang="cs-CZ" sz="1400">
                <a:cs typeface="Arial" panose="020B0604020202020204" pitchFamily="34" charset="0"/>
              </a:rPr>
              <a:t>[</a:t>
            </a:r>
            <a:r>
              <a:rPr lang="cs-CZ" altLang="cs-CZ" sz="1400">
                <a:cs typeface="Arial" panose="020B0604020202020204" pitchFamily="34" charset="0"/>
              </a:rPr>
              <a:t>cit 2012-08-04</a:t>
            </a:r>
            <a:r>
              <a:rPr lang="en-US" altLang="cs-CZ" sz="1400">
                <a:cs typeface="Arial" panose="020B0604020202020204" pitchFamily="34" charset="0"/>
              </a:rPr>
              <a:t>]</a:t>
            </a:r>
          </a:p>
          <a:p>
            <a:r>
              <a:rPr lang="cs-CZ" altLang="cs-CZ" sz="1400">
                <a:hlinkClick r:id="rId3"/>
              </a:rPr>
              <a:t>http://commons.wikimedia.org/wiki/File:Velke_Losiny_chateau_arcades_1.jpg</a:t>
            </a:r>
            <a:r>
              <a:rPr lang="cs-CZ" altLang="cs-CZ" sz="1400"/>
              <a:t> Karel Jára </a:t>
            </a:r>
            <a:r>
              <a:rPr lang="en-US" altLang="cs-CZ" sz="1400">
                <a:cs typeface="Arial" panose="020B0604020202020204" pitchFamily="34" charset="0"/>
              </a:rPr>
              <a:t>[</a:t>
            </a:r>
            <a:r>
              <a:rPr lang="cs-CZ" altLang="cs-CZ" sz="1400">
                <a:cs typeface="Arial" panose="020B0604020202020204" pitchFamily="34" charset="0"/>
              </a:rPr>
              <a:t>cit 2012-08-04</a:t>
            </a:r>
            <a:r>
              <a:rPr lang="en-US" altLang="cs-CZ" sz="1400">
                <a:cs typeface="Arial" panose="020B0604020202020204" pitchFamily="34" charset="0"/>
              </a:rPr>
              <a:t>]</a:t>
            </a:r>
          </a:p>
          <a:p>
            <a:r>
              <a:rPr lang="cs-CZ" altLang="cs-CZ" sz="1400">
                <a:hlinkClick r:id="rId4"/>
              </a:rPr>
              <a:t>http://commons.wikimedia.org/wiki/Opo%C4%8Dno</a:t>
            </a:r>
            <a:r>
              <a:rPr lang="cs-CZ" altLang="cs-CZ" sz="1400"/>
              <a:t> Manka </a:t>
            </a:r>
            <a:r>
              <a:rPr lang="en-US" altLang="cs-CZ" sz="1400">
                <a:cs typeface="Arial" panose="020B0604020202020204" pitchFamily="34" charset="0"/>
              </a:rPr>
              <a:t>[</a:t>
            </a:r>
            <a:r>
              <a:rPr lang="cs-CZ" altLang="cs-CZ" sz="1400">
                <a:cs typeface="Arial" panose="020B0604020202020204" pitchFamily="34" charset="0"/>
              </a:rPr>
              <a:t>cit 2012-08-04</a:t>
            </a:r>
            <a:r>
              <a:rPr lang="en-US" altLang="cs-CZ" sz="1400">
                <a:cs typeface="Arial" panose="020B0604020202020204" pitchFamily="34" charset="0"/>
              </a:rPr>
              <a:t>]</a:t>
            </a:r>
          </a:p>
          <a:p>
            <a:r>
              <a:rPr lang="cs-CZ" altLang="cs-CZ" sz="1400">
                <a:hlinkClick r:id="rId5"/>
              </a:rPr>
              <a:t>http://commons.wikimedia.org/wiki/File:Stara_Ves_nad_Ondrejnici_CZ_chateau_038.jpg</a:t>
            </a:r>
            <a:r>
              <a:rPr lang="cs-CZ" altLang="cs-CZ" sz="1400"/>
              <a:t> eL Ka </a:t>
            </a:r>
            <a:r>
              <a:rPr lang="en-US" altLang="cs-CZ" sz="1400">
                <a:cs typeface="Arial" panose="020B0604020202020204" pitchFamily="34" charset="0"/>
              </a:rPr>
              <a:t>[</a:t>
            </a:r>
            <a:r>
              <a:rPr lang="cs-CZ" altLang="cs-CZ" sz="1400">
                <a:cs typeface="Arial" panose="020B0604020202020204" pitchFamily="34" charset="0"/>
              </a:rPr>
              <a:t>cit 2012-08-04</a:t>
            </a:r>
            <a:r>
              <a:rPr lang="en-US" altLang="cs-CZ" sz="1400">
                <a:cs typeface="Arial" panose="020B0604020202020204" pitchFamily="34" charset="0"/>
              </a:rPr>
              <a:t>]</a:t>
            </a:r>
          </a:p>
          <a:p>
            <a:r>
              <a:rPr lang="en-US" altLang="cs-CZ" sz="1400">
                <a:cs typeface="Arial" panose="020B0604020202020204" pitchFamily="34" charset="0"/>
                <a:hlinkClick r:id="rId6"/>
              </a:rPr>
              <a:t>https://commons.wikimedia.org/wiki/File:Pra%C5%BEsk%C3%BD_hrad,_Letohr%C3%A1dek_kr%C3%A1lovny_Anny_02.jpg</a:t>
            </a:r>
            <a:r>
              <a:rPr lang="cs-CZ" altLang="cs-CZ" sz="1400">
                <a:cs typeface="Arial" panose="020B0604020202020204" pitchFamily="34" charset="0"/>
              </a:rPr>
              <a:t> Karel Bláha </a:t>
            </a:r>
            <a:r>
              <a:rPr lang="en-US" altLang="cs-CZ" sz="1400">
                <a:cs typeface="Arial" panose="020B0604020202020204" pitchFamily="34" charset="0"/>
              </a:rPr>
              <a:t>[</a:t>
            </a:r>
            <a:r>
              <a:rPr lang="cs-CZ" altLang="cs-CZ" sz="1400">
                <a:cs typeface="Arial" panose="020B0604020202020204" pitchFamily="34" charset="0"/>
              </a:rPr>
              <a:t>cit 2012-08-04</a:t>
            </a:r>
            <a:r>
              <a:rPr lang="en-US" altLang="cs-CZ" sz="1400">
                <a:cs typeface="Arial" panose="020B0604020202020204" pitchFamily="34" charset="0"/>
              </a:rPr>
              <a:t>]</a:t>
            </a:r>
          </a:p>
          <a:p>
            <a:r>
              <a:rPr lang="cs-CZ" altLang="cs-CZ" sz="1400">
                <a:hlinkClick r:id="rId7"/>
              </a:rPr>
              <a:t>http://commons.wikimedia.org/wiki/File:Praha,_Liboc,_Obora_Hv%C4%9Bzda,_letohr%C3%A1dek_Hv%C4%9Bzda.JPG</a:t>
            </a:r>
            <a:r>
              <a:rPr lang="cs-CZ" altLang="cs-CZ" sz="1400"/>
              <a:t> Aktron </a:t>
            </a:r>
            <a:r>
              <a:rPr lang="en-US" altLang="cs-CZ" sz="1400">
                <a:cs typeface="Arial" panose="020B0604020202020204" pitchFamily="34" charset="0"/>
              </a:rPr>
              <a:t>[</a:t>
            </a:r>
            <a:r>
              <a:rPr lang="cs-CZ" altLang="cs-CZ" sz="1400">
                <a:cs typeface="Arial" panose="020B0604020202020204" pitchFamily="34" charset="0"/>
              </a:rPr>
              <a:t>cit 2012-08-04</a:t>
            </a:r>
            <a:r>
              <a:rPr lang="en-US" altLang="cs-CZ" sz="1400">
                <a:cs typeface="Arial" panose="020B0604020202020204" pitchFamily="34" charset="0"/>
              </a:rPr>
              <a:t>]</a:t>
            </a:r>
          </a:p>
          <a:p>
            <a:r>
              <a:rPr lang="cs-CZ" altLang="cs-CZ" sz="1400">
                <a:hlinkClick r:id="rId8"/>
              </a:rPr>
              <a:t>http://upload.wikimedia.org/wikipedia/commons/5/5d/Houses_in_Tel%C4%8D.jpg</a:t>
            </a:r>
            <a:r>
              <a:rPr lang="cs-CZ" altLang="cs-CZ" sz="1400"/>
              <a:t> Palickap </a:t>
            </a:r>
            <a:r>
              <a:rPr lang="en-US" altLang="cs-CZ" sz="1400">
                <a:cs typeface="Arial" panose="020B0604020202020204" pitchFamily="34" charset="0"/>
              </a:rPr>
              <a:t>[</a:t>
            </a:r>
            <a:r>
              <a:rPr lang="cs-CZ" altLang="cs-CZ" sz="1400">
                <a:cs typeface="Arial" panose="020B0604020202020204" pitchFamily="34" charset="0"/>
              </a:rPr>
              <a:t>cit 2012-08-04</a:t>
            </a:r>
            <a:r>
              <a:rPr lang="en-US" altLang="cs-CZ" sz="1400">
                <a:cs typeface="Arial" panose="020B0604020202020204" pitchFamily="34" charset="0"/>
              </a:rPr>
              <a:t>]</a:t>
            </a:r>
          </a:p>
          <a:p>
            <a:r>
              <a:rPr lang="cs-CZ" altLang="cs-CZ" sz="1400">
                <a:hlinkClick r:id="rId9"/>
              </a:rPr>
              <a:t>http://commons.wikimedia.org/wiki/File:La_nascita_di_Venere_(Botticelli).jpg</a:t>
            </a:r>
            <a:r>
              <a:rPr lang="cs-CZ" altLang="cs-CZ" sz="1400"/>
              <a:t> </a:t>
            </a:r>
            <a:r>
              <a:rPr lang="en-US" altLang="cs-CZ" sz="1400">
                <a:cs typeface="Arial" panose="020B0604020202020204" pitchFamily="34" charset="0"/>
              </a:rPr>
              <a:t>[</a:t>
            </a:r>
            <a:r>
              <a:rPr lang="cs-CZ" altLang="cs-CZ" sz="1400">
                <a:cs typeface="Arial" panose="020B0604020202020204" pitchFamily="34" charset="0"/>
              </a:rPr>
              <a:t>cit 2012-08-04</a:t>
            </a:r>
            <a:r>
              <a:rPr lang="en-US" altLang="cs-CZ" sz="1400">
                <a:cs typeface="Arial" panose="020B0604020202020204" pitchFamily="34" charset="0"/>
              </a:rPr>
              <a:t>]</a:t>
            </a:r>
          </a:p>
          <a:p>
            <a:r>
              <a:rPr lang="cs-CZ" altLang="cs-CZ" sz="1400">
                <a:hlinkClick r:id="rId10"/>
              </a:rPr>
              <a:t>http://commons.wikimedia.org/wiki/Mona_Lisa</a:t>
            </a:r>
            <a:r>
              <a:rPr lang="cs-CZ" altLang="cs-CZ" sz="1400"/>
              <a:t> </a:t>
            </a:r>
            <a:r>
              <a:rPr lang="en-US" altLang="cs-CZ" sz="1400">
                <a:cs typeface="Arial" panose="020B0604020202020204" pitchFamily="34" charset="0"/>
              </a:rPr>
              <a:t>[</a:t>
            </a:r>
            <a:r>
              <a:rPr lang="cs-CZ" altLang="cs-CZ" sz="1400">
                <a:cs typeface="Arial" panose="020B0604020202020204" pitchFamily="34" charset="0"/>
              </a:rPr>
              <a:t>cit 2012-08-04</a:t>
            </a:r>
            <a:r>
              <a:rPr lang="en-US" altLang="cs-CZ" sz="1400">
                <a:cs typeface="Arial" panose="020B0604020202020204" pitchFamily="34" charset="0"/>
              </a:rPr>
              <a:t>]</a:t>
            </a:r>
          </a:p>
          <a:p>
            <a:r>
              <a:rPr lang="cs-CZ" altLang="cs-CZ" sz="1400">
                <a:hlinkClick r:id="rId11"/>
              </a:rPr>
              <a:t>http://commons.wikimedia.org/w/index.php?search=Sixtinsk%C3%A1+madona</a:t>
            </a:r>
            <a:r>
              <a:rPr lang="cs-CZ" altLang="cs-CZ" sz="1400"/>
              <a:t> </a:t>
            </a:r>
            <a:r>
              <a:rPr lang="en-US" altLang="cs-CZ" sz="1400">
                <a:cs typeface="Arial" panose="020B0604020202020204" pitchFamily="34" charset="0"/>
              </a:rPr>
              <a:t>[</a:t>
            </a:r>
            <a:r>
              <a:rPr lang="cs-CZ" altLang="cs-CZ" sz="1400">
                <a:cs typeface="Arial" panose="020B0604020202020204" pitchFamily="34" charset="0"/>
              </a:rPr>
              <a:t>cit 2012-08-04</a:t>
            </a:r>
            <a:r>
              <a:rPr lang="en-US" altLang="cs-CZ" sz="1400">
                <a:cs typeface="Arial" panose="020B0604020202020204" pitchFamily="34" charset="0"/>
              </a:rPr>
              <a:t>]</a:t>
            </a:r>
            <a:endParaRPr lang="cs-CZ" altLang="cs-CZ" sz="1400">
              <a:cs typeface="Arial" panose="020B0604020202020204" pitchFamily="34" charset="0"/>
            </a:endParaRPr>
          </a:p>
          <a:p>
            <a:r>
              <a:rPr lang="cs-CZ" altLang="cs-CZ" sz="1400">
                <a:hlinkClick r:id="rId12"/>
              </a:rPr>
              <a:t>https://commons.wikimedia.org/wiki/File:Michelangelos_David.jpg</a:t>
            </a:r>
            <a:r>
              <a:rPr lang="cs-CZ" altLang="cs-CZ" sz="1400"/>
              <a:t> David Gaya </a:t>
            </a:r>
            <a:r>
              <a:rPr lang="en-US" altLang="cs-CZ" sz="1400">
                <a:cs typeface="Arial" panose="020B0604020202020204" pitchFamily="34" charset="0"/>
              </a:rPr>
              <a:t>[</a:t>
            </a:r>
            <a:r>
              <a:rPr lang="cs-CZ" altLang="cs-CZ" sz="1400">
                <a:cs typeface="Arial" panose="020B0604020202020204" pitchFamily="34" charset="0"/>
              </a:rPr>
              <a:t>cit 2012-08-04</a:t>
            </a:r>
            <a:r>
              <a:rPr lang="en-US" altLang="cs-CZ" sz="1400">
                <a:cs typeface="Arial" panose="020B0604020202020204" pitchFamily="34" charset="0"/>
              </a:rPr>
              <a:t>]</a:t>
            </a:r>
          </a:p>
          <a:p>
            <a:r>
              <a:rPr lang="cs-CZ" altLang="cs-CZ" sz="1400">
                <a:hlinkClick r:id="rId13"/>
              </a:rPr>
              <a:t>http://commons.wikimedia.org/wiki/File:Duerer01.jpg</a:t>
            </a:r>
            <a:r>
              <a:rPr lang="cs-CZ" altLang="cs-CZ" sz="1400"/>
              <a:t>, </a:t>
            </a:r>
            <a:r>
              <a:rPr lang="en-US" altLang="cs-CZ" sz="1400">
                <a:cs typeface="Arial" panose="020B0604020202020204" pitchFamily="34" charset="0"/>
              </a:rPr>
              <a:t>[</a:t>
            </a:r>
            <a:r>
              <a:rPr lang="cs-CZ" altLang="cs-CZ" sz="1400">
                <a:cs typeface="Arial" panose="020B0604020202020204" pitchFamily="34" charset="0"/>
              </a:rPr>
              <a:t>cit 2012-08-04</a:t>
            </a:r>
            <a:r>
              <a:rPr lang="en-US" altLang="cs-CZ" sz="1400">
                <a:cs typeface="Arial" panose="020B0604020202020204" pitchFamily="34" charset="0"/>
              </a:rPr>
              <a:t>]</a:t>
            </a:r>
          </a:p>
          <a:p>
            <a:endParaRPr lang="cs-CZ" altLang="cs-CZ" sz="1400"/>
          </a:p>
          <a:p>
            <a:endParaRPr lang="cs-CZ" altLang="cs-CZ" sz="1400"/>
          </a:p>
          <a:p>
            <a:endParaRPr lang="cs-CZ" altLang="cs-CZ" sz="1400"/>
          </a:p>
          <a:p>
            <a:endParaRPr lang="cs-CZ" altLang="cs-CZ" sz="1400"/>
          </a:p>
          <a:p>
            <a:endParaRPr lang="cs-CZ" altLang="cs-CZ" sz="1400"/>
          </a:p>
          <a:p>
            <a:endParaRPr lang="cs-CZ" altLang="cs-CZ" sz="1600"/>
          </a:p>
          <a:p>
            <a:endParaRPr lang="cs-CZ" altLang="cs-CZ" sz="1600"/>
          </a:p>
          <a:p>
            <a:endParaRPr lang="cs-CZ" altLang="cs-CZ" sz="1600"/>
          </a:p>
          <a:p>
            <a:endParaRPr lang="cs-CZ" altLang="cs-CZ" sz="1600"/>
          </a:p>
          <a:p>
            <a:endParaRPr lang="cs-CZ" altLang="cs-CZ" sz="1600"/>
          </a:p>
          <a:p>
            <a:endParaRPr lang="cs-CZ" altLang="cs-CZ" sz="1600"/>
          </a:p>
          <a:p>
            <a:endParaRPr lang="cs-CZ" alt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FF8076A-0A44-4B13-AE7A-930AAA65F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Renesanční sloh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63C9009-4504-4FD7-AADF-60AA5428F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Vzniká v </a:t>
            </a:r>
            <a:r>
              <a:rPr lang="cs-CZ" altLang="cs-CZ" b="1"/>
              <a:t>Itálii</a:t>
            </a:r>
          </a:p>
          <a:p>
            <a:pPr eaLnBrk="1" hangingPunct="1"/>
            <a:r>
              <a:rPr lang="cs-CZ" altLang="cs-CZ"/>
              <a:t>XV. – XVII. století</a:t>
            </a:r>
          </a:p>
          <a:p>
            <a:pPr eaLnBrk="1" hangingPunct="1"/>
            <a:r>
              <a:rPr lang="cs-CZ" altLang="cs-CZ"/>
              <a:t>Název renaissance znamená </a:t>
            </a:r>
            <a:r>
              <a:rPr lang="cs-CZ" altLang="cs-CZ" b="1"/>
              <a:t>znovuzrození</a:t>
            </a:r>
            <a:r>
              <a:rPr lang="cs-CZ" altLang="cs-CZ"/>
              <a:t> (antického umění).</a:t>
            </a:r>
          </a:p>
          <a:p>
            <a:pPr eaLnBrk="1" hangingPunct="1"/>
            <a:r>
              <a:rPr lang="cs-CZ" altLang="cs-CZ"/>
              <a:t>Umělecký a životní styl obrozující antické ideály a hodnoty, důraz je kladen na </a:t>
            </a:r>
            <a:r>
              <a:rPr lang="cs-CZ" altLang="cs-CZ" b="1"/>
              <a:t>člověka</a:t>
            </a:r>
            <a:r>
              <a:rPr lang="cs-CZ" altLang="cs-CZ"/>
              <a:t> a jeho pozemský život.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4F310C6-B628-4D05-A8B9-9189ACB440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Humanismus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9FDB5B3-3717-4BC8-8C46-FDC12CA0D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Myšlenkový směr, jehož zájmem je poznání člověka (ne Boha). </a:t>
            </a:r>
          </a:p>
          <a:p>
            <a:pPr eaLnBrk="1" hangingPunct="1"/>
            <a:r>
              <a:rPr lang="cs-CZ" altLang="cs-CZ"/>
              <a:t>Zdůrazňuje lidskou důstojnost a svobodný rozvoj osobnosti.</a:t>
            </a:r>
          </a:p>
          <a:p>
            <a:pPr eaLnBrk="1" hangingPunct="1"/>
            <a:r>
              <a:rPr lang="cs-CZ" altLang="cs-CZ"/>
              <a:t>Studium antických spisů.</a:t>
            </a:r>
          </a:p>
          <a:p>
            <a:pPr eaLnBrk="1" hangingPunct="1"/>
            <a:r>
              <a:rPr lang="cs-CZ" altLang="cs-CZ"/>
              <a:t>Spojuje se nejen s renesancí.</a:t>
            </a:r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A8D5AE9-3B59-4907-9C6D-927F515579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Znaky renesance v architektuře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0B188AF-A695-4D84-A08C-354E71E66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b="1"/>
              <a:t>horizontalita</a:t>
            </a:r>
            <a:r>
              <a:rPr lang="cs-CZ" altLang="cs-CZ" sz="2400"/>
              <a:t> – vrstvení vodorovných pruhů a pater, rovné linie</a:t>
            </a:r>
          </a:p>
          <a:p>
            <a:pPr eaLnBrk="1" hangingPunct="1"/>
            <a:r>
              <a:rPr lang="cs-CZ" altLang="cs-CZ" sz="2400"/>
              <a:t>čtvercový půdorys staveb</a:t>
            </a:r>
          </a:p>
          <a:p>
            <a:pPr eaLnBrk="1" hangingPunct="1"/>
            <a:r>
              <a:rPr lang="cs-CZ" altLang="cs-CZ" sz="2400" b="1"/>
              <a:t>okna obdélníková</a:t>
            </a:r>
            <a:r>
              <a:rPr lang="cs-CZ" altLang="cs-CZ" sz="2400"/>
              <a:t> sdružovaná po dvou v ostění</a:t>
            </a:r>
          </a:p>
          <a:p>
            <a:pPr eaLnBrk="1" hangingPunct="1"/>
            <a:r>
              <a:rPr lang="cs-CZ" altLang="cs-CZ" sz="2400" b="1"/>
              <a:t>krenelování</a:t>
            </a:r>
            <a:r>
              <a:rPr lang="cs-CZ" altLang="cs-CZ" sz="2400"/>
              <a:t> – zubatá cimbuří, věžičky, střílny, falešné štíty</a:t>
            </a:r>
          </a:p>
          <a:p>
            <a:pPr eaLnBrk="1" hangingPunct="1"/>
            <a:r>
              <a:rPr lang="cs-CZ" altLang="cs-CZ" sz="2400" b="1"/>
              <a:t>arkády</a:t>
            </a:r>
            <a:r>
              <a:rPr lang="cs-CZ" altLang="cs-CZ" sz="2400"/>
              <a:t> – řady oblouků na štíhlých sloupech</a:t>
            </a:r>
          </a:p>
          <a:p>
            <a:pPr eaLnBrk="1" hangingPunct="1"/>
            <a:r>
              <a:rPr lang="cs-CZ" altLang="cs-CZ" sz="2400"/>
              <a:t>fasády omítané zdobené </a:t>
            </a:r>
            <a:r>
              <a:rPr lang="cs-CZ" altLang="cs-CZ" sz="2400" b="1"/>
              <a:t>sgrafity</a:t>
            </a:r>
          </a:p>
          <a:p>
            <a:pPr eaLnBrk="1" hangingPunct="1"/>
            <a:r>
              <a:rPr lang="cs-CZ" altLang="cs-CZ" sz="2400"/>
              <a:t>stavební materiál</a:t>
            </a:r>
            <a:r>
              <a:rPr lang="cs-CZ" altLang="cs-CZ" sz="2400" b="1"/>
              <a:t> </a:t>
            </a:r>
            <a:r>
              <a:rPr lang="cs-CZ" altLang="cs-CZ" sz="2400"/>
              <a:t>- </a:t>
            </a:r>
            <a:r>
              <a:rPr lang="cs-CZ" altLang="cs-CZ" sz="2400" b="1"/>
              <a:t>cihly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A4604C0-9FF5-4B7D-90B2-F8F2B414C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Sgrafita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26298B5-2B7A-4652-9BC4-3E01ECE451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Zdivo se omítalo dvěma vrstvami omítky – spodní barevná, svrchní bílá. </a:t>
            </a:r>
          </a:p>
          <a:p>
            <a:pPr eaLnBrk="1" hangingPunct="1"/>
            <a:r>
              <a:rPr lang="cs-CZ" altLang="cs-CZ" sz="2800"/>
              <a:t>Sgrafita vznikala proškrabováním do vlhké omítky.</a:t>
            </a:r>
          </a:p>
          <a:p>
            <a:pPr eaLnBrk="1" hangingPunct="1"/>
            <a:r>
              <a:rPr lang="cs-CZ" altLang="cs-CZ" sz="2800"/>
              <a:t>Měla podobu psaníček, rostlinných ornamentů nebo výjevů s postavami</a:t>
            </a:r>
          </a:p>
          <a:p>
            <a:pPr eaLnBrk="1" hangingPunct="1"/>
            <a:endParaRPr lang="cs-CZ" altLang="cs-CZ" sz="280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                      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litomysl_let">
            <a:extLst>
              <a:ext uri="{FF2B5EF4-FFF2-40B4-BE49-F238E27FC236}">
                <a16:creationId xmlns:a16="http://schemas.microsoft.com/office/drawing/2014/main" id="{E49CC397-1049-4726-A193-4DE6C631B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84313"/>
            <a:ext cx="57610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Line 6">
            <a:extLst>
              <a:ext uri="{FF2B5EF4-FFF2-40B4-BE49-F238E27FC236}">
                <a16:creationId xmlns:a16="http://schemas.microsoft.com/office/drawing/2014/main" id="{91AA9B00-08E4-4DFD-90AD-8AC4F1BBDB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24525" y="1989138"/>
            <a:ext cx="2376488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4" name="Line 7">
            <a:extLst>
              <a:ext uri="{FF2B5EF4-FFF2-40B4-BE49-F238E27FC236}">
                <a16:creationId xmlns:a16="http://schemas.microsoft.com/office/drawing/2014/main" id="{02D0CF09-E1CB-4C67-BAAA-DBF21E2D34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58888" y="4149725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5" name="Line 8">
            <a:extLst>
              <a:ext uri="{FF2B5EF4-FFF2-40B4-BE49-F238E27FC236}">
                <a16:creationId xmlns:a16="http://schemas.microsoft.com/office/drawing/2014/main" id="{4E9711A5-9BA4-4326-8460-6E8E6D3D959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58888" y="2852738"/>
            <a:ext cx="13684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6" name="Line 9">
            <a:extLst>
              <a:ext uri="{FF2B5EF4-FFF2-40B4-BE49-F238E27FC236}">
                <a16:creationId xmlns:a16="http://schemas.microsoft.com/office/drawing/2014/main" id="{1166AEEC-EED7-411D-ACB3-BCEEF61BC7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6825" y="1268413"/>
            <a:ext cx="1439863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7" name="Line 10">
            <a:extLst>
              <a:ext uri="{FF2B5EF4-FFF2-40B4-BE49-F238E27FC236}">
                <a16:creationId xmlns:a16="http://schemas.microsoft.com/office/drawing/2014/main" id="{56F0ECA5-ADBC-429C-9038-D09B504EF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0" y="4437063"/>
            <a:ext cx="20161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8" name="Line 11">
            <a:extLst>
              <a:ext uri="{FF2B5EF4-FFF2-40B4-BE49-F238E27FC236}">
                <a16:creationId xmlns:a16="http://schemas.microsoft.com/office/drawing/2014/main" id="{6E0B471C-76A9-44EF-893C-3FCB33238A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31913" y="3716338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9" name="Text Box 13">
            <a:extLst>
              <a:ext uri="{FF2B5EF4-FFF2-40B4-BE49-F238E27FC236}">
                <a16:creationId xmlns:a16="http://schemas.microsoft.com/office/drawing/2014/main" id="{026427AF-073E-4C66-9EFF-4A045429A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8" y="92868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/>
              <a:t>nádvoří</a:t>
            </a:r>
          </a:p>
        </p:txBody>
      </p:sp>
      <p:sp>
        <p:nvSpPr>
          <p:cNvPr id="10250" name="Text Box 14">
            <a:extLst>
              <a:ext uri="{FF2B5EF4-FFF2-40B4-BE49-F238E27FC236}">
                <a16:creationId xmlns:a16="http://schemas.microsoft.com/office/drawing/2014/main" id="{C3EB887E-43C8-4523-8944-5E187B732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550" y="1720850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/>
              <a:t>arkády</a:t>
            </a:r>
          </a:p>
        </p:txBody>
      </p:sp>
      <p:sp>
        <p:nvSpPr>
          <p:cNvPr id="10251" name="Text Box 15">
            <a:extLst>
              <a:ext uri="{FF2B5EF4-FFF2-40B4-BE49-F238E27FC236}">
                <a16:creationId xmlns:a16="http://schemas.microsoft.com/office/drawing/2014/main" id="{749AC23A-64A9-420B-B2EA-CF034F158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4816475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/>
              <a:t>sgrafita</a:t>
            </a:r>
          </a:p>
        </p:txBody>
      </p:sp>
      <p:sp>
        <p:nvSpPr>
          <p:cNvPr id="10252" name="Text Box 16">
            <a:extLst>
              <a:ext uri="{FF2B5EF4-FFF2-40B4-BE49-F238E27FC236}">
                <a16:creationId xmlns:a16="http://schemas.microsoft.com/office/drawing/2014/main" id="{B0D03657-8233-49CE-A10F-01A996B80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075" y="3521075"/>
            <a:ext cx="136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/>
              <a:t>krenelování</a:t>
            </a:r>
          </a:p>
        </p:txBody>
      </p:sp>
      <p:sp>
        <p:nvSpPr>
          <p:cNvPr id="10253" name="Text Box 17">
            <a:extLst>
              <a:ext uri="{FF2B5EF4-FFF2-40B4-BE49-F238E27FC236}">
                <a16:creationId xmlns:a16="http://schemas.microsoft.com/office/drawing/2014/main" id="{17A18CC6-4BFC-4292-86BF-2A5A3D635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075" y="3952875"/>
            <a:ext cx="197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/>
              <a:t>sdružené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/>
              <a:t>obdélníkové okno</a:t>
            </a:r>
          </a:p>
        </p:txBody>
      </p:sp>
      <p:sp>
        <p:nvSpPr>
          <p:cNvPr id="10254" name="Text Box 18">
            <a:extLst>
              <a:ext uri="{FF2B5EF4-FFF2-40B4-BE49-F238E27FC236}">
                <a16:creationId xmlns:a16="http://schemas.microsoft.com/office/drawing/2014/main" id="{C8813FF0-B829-4CB4-939C-AEF2BE9E0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075" y="215265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/>
              <a:t> </a:t>
            </a:r>
          </a:p>
        </p:txBody>
      </p:sp>
      <p:sp>
        <p:nvSpPr>
          <p:cNvPr id="10255" name="Text Box 19">
            <a:extLst>
              <a:ext uri="{FF2B5EF4-FFF2-40B4-BE49-F238E27FC236}">
                <a16:creationId xmlns:a16="http://schemas.microsoft.com/office/drawing/2014/main" id="{B825BE28-82F9-4A65-ABFB-47C4056E7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075" y="2439988"/>
            <a:ext cx="202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/>
              <a:t>čtvercový půdorys</a:t>
            </a:r>
          </a:p>
        </p:txBody>
      </p:sp>
      <p:sp>
        <p:nvSpPr>
          <p:cNvPr id="10256" name="Line 20">
            <a:extLst>
              <a:ext uri="{FF2B5EF4-FFF2-40B4-BE49-F238E27FC236}">
                <a16:creationId xmlns:a16="http://schemas.microsoft.com/office/drawing/2014/main" id="{019AE4D8-5159-4E24-B920-F48CD96666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1268413"/>
            <a:ext cx="194310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7" name="Text Box 21">
            <a:extLst>
              <a:ext uri="{FF2B5EF4-FFF2-40B4-BE49-F238E27FC236}">
                <a16:creationId xmlns:a16="http://schemas.microsoft.com/office/drawing/2014/main" id="{139BBB99-D5D3-430B-BFE3-1410D3109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639763"/>
            <a:ext cx="197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/>
              <a:t>věž s renesanční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/>
              <a:t>helmicí</a:t>
            </a:r>
          </a:p>
        </p:txBody>
      </p:sp>
      <p:sp>
        <p:nvSpPr>
          <p:cNvPr id="10258" name="Text Box 22">
            <a:extLst>
              <a:ext uri="{FF2B5EF4-FFF2-40B4-BE49-F238E27FC236}">
                <a16:creationId xmlns:a16="http://schemas.microsoft.com/office/drawing/2014/main" id="{456B53AD-F817-411A-94F8-98540E1ED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6397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/>
              <a:t>ZÁMEK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3F5B5C6-0D40-4D17-857A-24641B969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Stavby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220FC05-C06E-4135-8EF6-4EFA245C4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převládají </a:t>
            </a:r>
            <a:r>
              <a:rPr lang="cs-CZ" altLang="cs-CZ" b="1"/>
              <a:t>světské stavby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zámky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paláce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městské domy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náměstí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radnice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městské věže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5537A46-B091-4D19-A0AC-1109771A5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Zámek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B375940-7FC0-4624-A132-A388F9DCC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nový typ šlechtického sídla</a:t>
            </a:r>
          </a:p>
          <a:p>
            <a:pPr eaLnBrk="1" hangingPunct="1"/>
            <a:r>
              <a:rPr lang="cs-CZ" altLang="cs-CZ" sz="2800"/>
              <a:t>důraz je kladen na pohodlí, komfort, reprezentaci, ne obranyschopnost</a:t>
            </a:r>
          </a:p>
          <a:p>
            <a:pPr eaLnBrk="1" hangingPunct="1"/>
            <a:r>
              <a:rPr lang="cs-CZ" altLang="cs-CZ" sz="2800"/>
              <a:t>4 křídla, nádvoří s arkádami</a:t>
            </a:r>
          </a:p>
          <a:p>
            <a:pPr eaLnBrk="1" hangingPunct="1"/>
            <a:r>
              <a:rPr lang="cs-CZ" altLang="cs-CZ" sz="2800"/>
              <a:t>obklopen zahradou s letohrádkem, míčovnou, jízdárnou, oranžérií, kašnou</a:t>
            </a:r>
          </a:p>
          <a:p>
            <a:pPr eaLnBrk="1" hangingPunct="1"/>
            <a:r>
              <a:rPr lang="cs-CZ" altLang="cs-CZ" sz="2800"/>
              <a:t>stěny jsou zdobeny obrazy, tapetami, koberci, trámové a kazetové stropy</a:t>
            </a:r>
          </a:p>
          <a:p>
            <a:pPr eaLnBrk="1" hangingPunct="1"/>
            <a:endParaRPr lang="cs-CZ" altLang="cs-CZ" sz="280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1129</Words>
  <Application>Microsoft Office PowerPoint</Application>
  <PresentationFormat>Předvádění na obrazovce (4:3)</PresentationFormat>
  <Paragraphs>141</Paragraphs>
  <Slides>23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Wingdings</vt:lpstr>
      <vt:lpstr>Arial Black</vt:lpstr>
      <vt:lpstr>Times New Roman</vt:lpstr>
      <vt:lpstr>Pixel</vt:lpstr>
      <vt:lpstr>Prezentace aplikace PowerPoint</vt:lpstr>
      <vt:lpstr>Renesance a humanismus</vt:lpstr>
      <vt:lpstr>Renesanční sloh </vt:lpstr>
      <vt:lpstr>Humanismus</vt:lpstr>
      <vt:lpstr>Znaky renesance v architektuře</vt:lpstr>
      <vt:lpstr>Sgrafita</vt:lpstr>
      <vt:lpstr>Prezentace aplikace PowerPoint</vt:lpstr>
      <vt:lpstr>Stavby</vt:lpstr>
      <vt:lpstr>Zámek</vt:lpstr>
      <vt:lpstr>Velké Losiny</vt:lpstr>
      <vt:lpstr>Opočno</vt:lpstr>
      <vt:lpstr>Stará Ves nad Ondřejnicí</vt:lpstr>
      <vt:lpstr>Letohrádek Belveder (královny Anny)</vt:lpstr>
      <vt:lpstr>Letohrádek Hvězda na Bílé hoře</vt:lpstr>
      <vt:lpstr>Telč (UNESCO)</vt:lpstr>
      <vt:lpstr>Malířství</vt:lpstr>
      <vt:lpstr>Sandro Botticelli – Zrození Venuše</vt:lpstr>
      <vt:lpstr>Leonardo da Vinci – Mona Lisa</vt:lpstr>
      <vt:lpstr>Raffael Santi</vt:lpstr>
      <vt:lpstr>Michelangelo Buonarroti</vt:lpstr>
      <vt:lpstr>Albrecht Dürer - autoportrét</vt:lpstr>
      <vt:lpstr>Děkuji za pozornost</vt:lpstr>
      <vt:lpstr>Zdroje obrázků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Renesance</dc:title>
  <dc:creator>JM</dc:creator>
  <cp:lastModifiedBy>Hečko Aleš</cp:lastModifiedBy>
  <cp:revision>14</cp:revision>
  <dcterms:created xsi:type="dcterms:W3CDTF">2010-12-13T18:59:59Z</dcterms:created>
  <dcterms:modified xsi:type="dcterms:W3CDTF">2020-04-21T07:12:02Z</dcterms:modified>
</cp:coreProperties>
</file>