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290" r:id="rId2"/>
    <p:sldId id="291" r:id="rId3"/>
    <p:sldId id="257" r:id="rId4"/>
    <p:sldId id="258" r:id="rId5"/>
    <p:sldId id="264" r:id="rId6"/>
    <p:sldId id="259" r:id="rId7"/>
    <p:sldId id="289" r:id="rId8"/>
    <p:sldId id="267" r:id="rId9"/>
    <p:sldId id="260" r:id="rId10"/>
    <p:sldId id="270" r:id="rId11"/>
    <p:sldId id="273" r:id="rId12"/>
    <p:sldId id="275" r:id="rId13"/>
    <p:sldId id="283" r:id="rId14"/>
    <p:sldId id="286" r:id="rId15"/>
    <p:sldId id="261" r:id="rId16"/>
    <p:sldId id="287" r:id="rId17"/>
    <p:sldId id="262" r:id="rId18"/>
    <p:sldId id="288" r:id="rId19"/>
    <p:sldId id="292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2" d="100"/>
          <a:sy n="72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7942903-E6A1-4582-8920-C0385484DA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F7D0C94-8276-487D-AE46-6A68705D9E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E81D8F-038E-4659-9E0C-01208A3A260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2A21F208-34DB-4B32-AC32-67B12FE460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25F178A9-D181-4685-90EC-A219BD0C5C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5730AA1-E494-46A3-ADEC-17E30F0491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6679840-F026-4BFC-836E-F92591B7DFF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64C7DC4-280E-41C4-B02C-B898407F2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3418F-1B2C-4117-88A6-0AC50948B039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1996014-351F-4DB5-9580-70F62344D6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731460B-1F1E-4940-B9E9-F1C885A95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07B284B-1C1B-49FE-8F47-C0446B738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5E9D5F-1819-40D1-AC0E-7E25024A6E1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FCC66C0-FD58-4E16-B365-73086F1940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E947179-ED92-4EEC-A896-1E65655D3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http://upload.wikimedia.org/wikipedia/commons/2/25/Kutn%C3%A1_Hora%2C_Vnit%C5%99n%C3%AD_M%C4%9Bsto%2C_Chr%C3%A1m_sv._Barbory%2C_Z_op%C4%9Bry%2C_02.jpg, autor D. Baranek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EC6E65E-FAEC-4713-B7ED-F32CF45B5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21A7A3-D933-436B-85DB-4D906D868919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996EFAE-6B7D-4A69-84D9-4E50331884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BDA8EE1-30B2-4A52-9FC7-3D3C74796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B1F2003-70B6-4AC0-9D21-79D8D8BCF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5C374F-138D-4562-8928-E9BD023BEC1E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F08CF48-2193-4048-86E1-B0F98428E8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DA9C2CF-BDE0-4E2F-862E-8993DFDD1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DFD45D2-A183-4072-9F84-CAB342899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620190-6840-4F42-9562-811A10647129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E183F32-13AC-4088-A20E-6019B5A565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FAAF74-A15C-4919-AA3F-D45CB1657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D2AC605-C8BC-4D80-B185-E9B90C09B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34E7D-1DB6-4D10-800B-98AE8BB7B958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7C2C032-1854-4F8E-85A3-332E893EB3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DA5DD18-5EFA-46B2-86D7-DF3ABFA1C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853F949-B0A1-4614-8994-DEFB0C8F7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B1E3B-6DF7-46A2-939B-41AE622D2584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12CF039-B017-42CD-82C1-1706C40309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C00BC55-EA72-4422-ACB0-B7CCF4898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D120F1E-B8F8-46A1-8BB6-B6B1E5D7C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5F5F-875D-4580-B485-F361B8837EBD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39E094A-DA8D-42D9-858D-7E30F5A631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F47218B-4D1F-4EE4-BD69-8B083279B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6CEFC6E-CE48-4A51-8315-505E11407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77700-2DE9-4332-A180-C60C6371DB2D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EE49B3-0D0F-4989-B7BC-99A66301D8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0250AFD-CB3A-4362-87AD-B68C0FAAB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724536-88B4-4C1C-B45F-23CF925C5CE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9E98CE5-6C0F-4ABD-9540-E7F3C84ADB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B94AD42-C9DA-4782-9C9A-A0A6A8C45A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79AD5CB-1AE7-40B8-B983-E444149104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0C6233C-B75D-44D8-B2C5-BA4BCBDB099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15EC112-A019-4BEE-990C-C54F9D751E9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9E1F421-181D-45B7-8365-13BF4F5F70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0ED5481-5324-4EE6-8BD2-C559AECF28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428F58C-63DC-4B0F-920F-74AEDA99E0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5FD7A46-3ED1-4011-AABC-7D558C1DC93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D8B14FC-F407-44AD-8C59-5A8E5C919D4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D56ECF8-C16D-4DB0-913C-D9A6792231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65C2B42-1558-4186-BDC0-4437203C95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E436B34-B13E-4242-849F-28C8108745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B9E66B1-9FDE-4AF6-A162-FA0D2F8359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3C132B5-CACB-4E47-A077-740AC42FAB4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2357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357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1F8C250-3CA2-4311-9B3D-262A9733187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CA3DF852-AA2A-4F99-953C-B4F8F3250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BB1CDA27-75E2-4BEA-84D0-0D4E0E229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17549-7206-429D-9C73-9FF7CAEBDC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71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ADF4210-FAA2-46A8-B48D-FD28C2ECB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DEFDF9E-D3A5-4874-891C-D4519B534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2601020-A32D-44E9-BE7B-94D591818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F61AF-03BF-472D-BFF6-19270FF135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28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4746748-A8C0-4491-9B64-6A8AD52FC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33528AF-9B16-4C4D-B992-E89A64D03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1CE4458-0646-4B0D-8235-38BBB192E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5D2F-C6DA-4B5D-8DC4-AEEDFDABA3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07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14202DB-1784-42CE-A88B-B40329CC1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27CD6B57-93BD-4F8C-8C49-454AEFC62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FF333D53-D23E-494F-8465-665828745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2821A-893D-49D5-8998-F5634D2B7D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408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F6A666E-F4EE-4E1C-992E-C80A9CFE1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51F030E-968D-4888-9582-7EBCCE6F5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9AB7EB1-672E-4AF4-9E82-EC49EAA3B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14016-D0BA-436F-B48B-BF2EFB6047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274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52A5A4A-1A56-4CC1-ACC7-B4B53FFC2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C8423B6-6635-4646-A4FC-437274E58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1564BD5-FE1A-4C07-9D78-596951D3C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A93DA-15E4-40D1-A99B-C5E250E7FB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8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0D4CD2C-CA13-4606-B9BD-22964885E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9C86910-725D-4DEC-A3C9-BE047E0CE6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B619EF6-22D6-4AAC-A3D4-45BD4A3AF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1D39E-7814-4CB8-A5BA-5D7C21FF00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66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F5B7C53-63CF-4E63-A858-489F336B7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EB4AEEB9-0D1D-43A0-8672-4E2B4250D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5DFBF10-9462-4B4A-91AD-C524E7B14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18362-21D5-4E4B-B8BC-CB66B451C0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21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FAE4FE22-AA10-4606-BF7A-4448AA919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A1DF1EB1-8B30-48A2-ADA6-4F2304A14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DB727DB-21E2-4F57-9746-C95BF6BB9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F7DE8-815C-47D9-8CC6-75B73EA18B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422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DA12D207-436D-4426-AE3A-98D52979C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2F04534-A510-4730-A165-82DC57AE9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50A8255-AA67-4EA1-A8A3-74F2DE9D4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20EF2-D878-46B0-8671-7554630FC8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688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B5E46F8-4AC7-4FD5-AC9E-9F5DDA109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32E71FD-4688-4763-864A-937C1A628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8FA0EBA9-1D08-45CB-81A6-60D9A49F6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E781F-FB9B-4FCD-814A-E272C2C7BC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33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772F791-D052-477A-9B0E-7B9AEFE35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FAB342D-5ABB-4B67-A640-ECEB884E5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7351BF0-1160-46C7-A1F9-60E15443B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CFFF2-37C7-45D7-A5DF-6AB0CC4938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63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87AD542-905C-4411-830B-0BC178DF3A9D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DE524CB2-7841-4BB6-A264-29F3D2C27F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32" name="Freeform 4">
              <a:extLst>
                <a:ext uri="{FF2B5EF4-FFF2-40B4-BE49-F238E27FC236}">
                  <a16:creationId xmlns:a16="http://schemas.microsoft.com/office/drawing/2014/main" id="{AF9886B8-27A2-497E-9C7C-9F3DACE4D6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3" name="Freeform 5">
              <a:extLst>
                <a:ext uri="{FF2B5EF4-FFF2-40B4-BE49-F238E27FC236}">
                  <a16:creationId xmlns:a16="http://schemas.microsoft.com/office/drawing/2014/main" id="{02234AA5-58CC-44A8-9C4C-297C0DBC315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4" name="Freeform 6">
              <a:extLst>
                <a:ext uri="{FF2B5EF4-FFF2-40B4-BE49-F238E27FC236}">
                  <a16:creationId xmlns:a16="http://schemas.microsoft.com/office/drawing/2014/main" id="{4CE3242E-5B70-419E-81C2-4EB4C405163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5" name="Freeform 7">
              <a:extLst>
                <a:ext uri="{FF2B5EF4-FFF2-40B4-BE49-F238E27FC236}">
                  <a16:creationId xmlns:a16="http://schemas.microsoft.com/office/drawing/2014/main" id="{DE0AFD81-9375-4B45-B405-6F79510A17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6" name="Freeform 8">
              <a:extLst>
                <a:ext uri="{FF2B5EF4-FFF2-40B4-BE49-F238E27FC236}">
                  <a16:creationId xmlns:a16="http://schemas.microsoft.com/office/drawing/2014/main" id="{CD2B1237-5521-4B40-A2E6-D117BD035B6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7" name="Freeform 9">
              <a:extLst>
                <a:ext uri="{FF2B5EF4-FFF2-40B4-BE49-F238E27FC236}">
                  <a16:creationId xmlns:a16="http://schemas.microsoft.com/office/drawing/2014/main" id="{6D125C52-2245-4740-B035-D9C901948D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8" name="Freeform 10">
              <a:extLst>
                <a:ext uri="{FF2B5EF4-FFF2-40B4-BE49-F238E27FC236}">
                  <a16:creationId xmlns:a16="http://schemas.microsoft.com/office/drawing/2014/main" id="{8F99A4FF-C6B9-47BE-A9AE-4E44CF54DA8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39" name="Freeform 11">
              <a:extLst>
                <a:ext uri="{FF2B5EF4-FFF2-40B4-BE49-F238E27FC236}">
                  <a16:creationId xmlns:a16="http://schemas.microsoft.com/office/drawing/2014/main" id="{81898C55-1EE7-454B-A92D-32E1DB0E51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40" name="Freeform 12">
              <a:extLst>
                <a:ext uri="{FF2B5EF4-FFF2-40B4-BE49-F238E27FC236}">
                  <a16:creationId xmlns:a16="http://schemas.microsoft.com/office/drawing/2014/main" id="{04670A44-50DF-48B4-9751-15A8EE0FA5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41" name="Freeform 13">
              <a:extLst>
                <a:ext uri="{FF2B5EF4-FFF2-40B4-BE49-F238E27FC236}">
                  <a16:creationId xmlns:a16="http://schemas.microsoft.com/office/drawing/2014/main" id="{C2EE0971-8E41-42E5-B2B7-C8B3FF172E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42" name="Freeform 14">
              <a:extLst>
                <a:ext uri="{FF2B5EF4-FFF2-40B4-BE49-F238E27FC236}">
                  <a16:creationId xmlns:a16="http://schemas.microsoft.com/office/drawing/2014/main" id="{4255ACE9-7F31-4FC9-83AC-DE9E5EE055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43" name="Freeform 15">
              <a:extLst>
                <a:ext uri="{FF2B5EF4-FFF2-40B4-BE49-F238E27FC236}">
                  <a16:creationId xmlns:a16="http://schemas.microsoft.com/office/drawing/2014/main" id="{44639236-4338-4C4B-B72C-206F4B7014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44" name="Freeform 16">
              <a:extLst>
                <a:ext uri="{FF2B5EF4-FFF2-40B4-BE49-F238E27FC236}">
                  <a16:creationId xmlns:a16="http://schemas.microsoft.com/office/drawing/2014/main" id="{51C96297-DC29-4F9D-9091-02C7CC0B409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22545" name="Freeform 17">
              <a:extLst>
                <a:ext uri="{FF2B5EF4-FFF2-40B4-BE49-F238E27FC236}">
                  <a16:creationId xmlns:a16="http://schemas.microsoft.com/office/drawing/2014/main" id="{EE9CC5E1-64B0-4D7F-A983-167841B857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22546" name="Rectangle 18">
            <a:extLst>
              <a:ext uri="{FF2B5EF4-FFF2-40B4-BE49-F238E27FC236}">
                <a16:creationId xmlns:a16="http://schemas.microsoft.com/office/drawing/2014/main" id="{812BBD5D-EC9C-4D0A-B5EC-6D2793CBC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2547" name="Rectangle 19">
            <a:extLst>
              <a:ext uri="{FF2B5EF4-FFF2-40B4-BE49-F238E27FC236}">
                <a16:creationId xmlns:a16="http://schemas.microsoft.com/office/drawing/2014/main" id="{888E5876-4586-4947-AA67-05CC0D629C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4A2DEF54-C627-4264-A4AC-7CD2F21096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49" name="Rectangle 21">
            <a:extLst>
              <a:ext uri="{FF2B5EF4-FFF2-40B4-BE49-F238E27FC236}">
                <a16:creationId xmlns:a16="http://schemas.microsoft.com/office/drawing/2014/main" id="{431A5EFB-34CF-4E0D-AF9F-0CD1664BC4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D01F3E7-4193-481D-B590-3CFD630D36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550" name="Rectangle 22">
            <a:extLst>
              <a:ext uri="{FF2B5EF4-FFF2-40B4-BE49-F238E27FC236}">
                <a16:creationId xmlns:a16="http://schemas.microsoft.com/office/drawing/2014/main" id="{FF06F13E-C47F-4371-A3D5-BD53DCDCA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0/Katedrala_svateho_Vit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1/Zvikov_%28js%29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//upload.wikimedia.org/wikipedia/commons/4/46/Zv%C3%ADkov-benskala2009zj.jpg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%C5%AFm_u_Kamenn%C3%A9ho_zvonu_1.jpg" TargetMode="External"/><Relationship Id="rId3" Type="http://schemas.openxmlformats.org/officeDocument/2006/relationships/hyperlink" Target="https://upload.wikimedia.org/wikipedia/commons/f/fc/Kutn%C3%A1_Hora_-_Chr%C3%A1m_svat%C3%A9_Barbory_-_View_ENE.jpg" TargetMode="External"/><Relationship Id="rId7" Type="http://schemas.openxmlformats.org/officeDocument/2006/relationships/hyperlink" Target="https://cs.wikipedia.org/wiki/Soubor:Karlstejn.jpg" TargetMode="External"/><Relationship Id="rId2" Type="http://schemas.openxmlformats.org/officeDocument/2006/relationships/hyperlink" Target="http://upload.wikimedia.org/wikipedia/commons/f/ff/Police_nad_Metuj%C3%AD_-_port%C3%A1l_kostela.jpg;au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Zvikov_(js).jpg" TargetMode="External"/><Relationship Id="rId5" Type="http://schemas.openxmlformats.org/officeDocument/2006/relationships/hyperlink" Target="http://commons.wikimedia.org/wiki/File:Katedrala_svateho_Vita.jpg" TargetMode="External"/><Relationship Id="rId10" Type="http://schemas.openxmlformats.org/officeDocument/2006/relationships/hyperlink" Target="https://cs.m.wikipedia.org/wiki/Soubor:Saint_Wenceslas_Chapel,_St._Vitus_Cathedral,_Prague_20160809_1.jpg" TargetMode="External"/><Relationship Id="rId4" Type="http://schemas.openxmlformats.org/officeDocument/2006/relationships/hyperlink" Target="http://commons.wikimedia.org/wiki/File:Karolinum_ark_DSCN2206.JPGautor" TargetMode="External"/><Relationship Id="rId9" Type="http://schemas.openxmlformats.org/officeDocument/2006/relationships/hyperlink" Target="https://commons.wikimedia.org/wiki/File:Rejskova_(Kamenn%C3%A1)_ka%C5%A1na_(Kutn%C3%A1_Hora)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5/Kutn%C3%A1_Hora%2C_Vnit%C5%99n%C3%AD_M%C4%9Bsto%2C_Chr%C3%A1m_sv._Barbory%2C_Z_op%C4%9Bry%2C_0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mapy.cz/original?id=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02D00D3-BAA2-4B8C-A347-32D0D9381B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cs-CZ" sz="1700">
              <a:solidFill>
                <a:srgbClr val="898989"/>
              </a:solidFill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Název školy:</a:t>
            </a:r>
            <a:r>
              <a:rPr lang="cs-CZ" sz="1800">
                <a:latin typeface="Times New Roman" pitchFamily="18" charset="0"/>
                <a:cs typeface="Arial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800" b="1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Autor:</a:t>
            </a:r>
            <a:r>
              <a:rPr lang="cs-CZ" sz="1800">
                <a:latin typeface="Times New Roman" pitchFamily="18" charset="0"/>
                <a:cs typeface="Arial" charset="0"/>
              </a:rPr>
              <a:t> 		Mgr. Vanda Malurová</a:t>
            </a:r>
            <a:endParaRPr lang="cs-CZ" sz="1800" b="1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Datum:</a:t>
            </a:r>
            <a:r>
              <a:rPr lang="cs-CZ" sz="1800">
                <a:latin typeface="Times New Roman" pitchFamily="18" charset="0"/>
                <a:cs typeface="Arial" charset="0"/>
              </a:rPr>
              <a:t> 		3. srpna 2012</a:t>
            </a:r>
            <a:endParaRPr lang="cs-CZ" sz="1800" b="1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Název:</a:t>
            </a:r>
            <a:r>
              <a:rPr lang="cs-CZ" sz="1800">
                <a:latin typeface="Times New Roman" pitchFamily="18" charset="0"/>
                <a:cs typeface="Arial" charset="0"/>
              </a:rPr>
              <a:t> 		VY_32_INOVACE_6.1.3</a:t>
            </a:r>
            <a:endParaRPr lang="cs-CZ" sz="1800" b="1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Číslo projektu:</a:t>
            </a:r>
            <a:r>
              <a:rPr lang="cs-CZ" sz="1800">
                <a:latin typeface="Times New Roman" pitchFamily="18" charset="0"/>
                <a:cs typeface="Arial" charset="0"/>
              </a:rPr>
              <a:t> 	CZ.1.07/1.5.00/34.0125</a:t>
            </a:r>
            <a:endParaRPr lang="cs-CZ" sz="1800" b="1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Téma:</a:t>
            </a:r>
            <a:r>
              <a:rPr lang="cs-CZ" sz="1800">
                <a:latin typeface="Times New Roman" pitchFamily="18" charset="0"/>
                <a:cs typeface="Arial" charset="0"/>
              </a:rPr>
              <a:t>  		Gotická kultura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800" b="1"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800" b="1">
                <a:latin typeface="Times New Roman" pitchFamily="18" charset="0"/>
                <a:cs typeface="Arial" charset="0"/>
              </a:rPr>
              <a:t>Anotace: </a:t>
            </a:r>
            <a:r>
              <a:rPr lang="cs-CZ" sz="1800">
                <a:latin typeface="Times New Roman" pitchFamily="18" charset="0"/>
                <a:cs typeface="Arial" charset="0"/>
              </a:rPr>
              <a:t>Prezentace byla vytvořena pro vyučujícího jako vizualizace výkladu o gotické kultuře. Obsahuje text i obrázky, její části mohou sloužit jako zápis do sešitu.</a:t>
            </a:r>
            <a:endParaRPr lang="cs-CZ" sz="1800">
              <a:latin typeface="Times New Roman" pitchFamily="18" charset="0"/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C76E15DA-F0C9-4091-8E47-A46684F65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AB0806C-FA27-4932-8B75-00E36AC1C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Katedrála sv. Víta na Hradě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20BC93B-8337-4CF8-80BB-4EFB6D53EC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800">
                <a:solidFill>
                  <a:schemeClr val="tx2"/>
                </a:solidFill>
              </a:rPr>
              <a:t>21.11.1344 položili základní kámen  Karel IV., Jan Lucemburský, Jan Jindřich a Arnošt z Pardubic</a:t>
            </a:r>
          </a:p>
          <a:p>
            <a:pPr eaLnBrk="1" hangingPunct="1">
              <a:defRPr/>
            </a:pPr>
            <a:r>
              <a:rPr lang="cs-CZ" sz="1800">
                <a:solidFill>
                  <a:schemeClr val="tx2"/>
                </a:solidFill>
              </a:rPr>
              <a:t>Hlavní architekt </a:t>
            </a:r>
            <a:r>
              <a:rPr lang="cs-CZ" sz="1800" b="1">
                <a:solidFill>
                  <a:schemeClr val="tx2"/>
                </a:solidFill>
              </a:rPr>
              <a:t>Matyáš z</a:t>
            </a:r>
            <a:r>
              <a:rPr lang="cs-CZ" sz="1800">
                <a:solidFill>
                  <a:schemeClr val="tx2"/>
                </a:solidFill>
              </a:rPr>
              <a:t> </a:t>
            </a:r>
            <a:r>
              <a:rPr lang="cs-CZ" sz="1800" b="1">
                <a:solidFill>
                  <a:schemeClr val="tx2"/>
                </a:solidFill>
              </a:rPr>
              <a:t>Arrasu</a:t>
            </a:r>
          </a:p>
          <a:p>
            <a:pPr eaLnBrk="1" hangingPunct="1">
              <a:defRPr/>
            </a:pPr>
            <a:r>
              <a:rPr lang="cs-CZ" sz="1800">
                <a:solidFill>
                  <a:schemeClr val="tx2"/>
                </a:solidFill>
              </a:rPr>
              <a:t>Po jeho smrti </a:t>
            </a:r>
            <a:r>
              <a:rPr lang="cs-CZ" sz="1800" b="1">
                <a:solidFill>
                  <a:schemeClr val="tx2"/>
                </a:solidFill>
              </a:rPr>
              <a:t>Petr Parléř</a:t>
            </a:r>
          </a:p>
          <a:p>
            <a:pPr eaLnBrk="1" hangingPunct="1">
              <a:defRPr/>
            </a:pPr>
            <a:r>
              <a:rPr lang="cs-CZ" sz="1800">
                <a:solidFill>
                  <a:schemeClr val="tx2"/>
                </a:solidFill>
              </a:rPr>
              <a:t>Západní část – průčelí s osmdesátimetrovými věžemi bylo přistavěno v 19. a 20. st podle projektu </a:t>
            </a:r>
            <a:r>
              <a:rPr lang="cs-CZ" sz="1800" b="1">
                <a:solidFill>
                  <a:schemeClr val="tx2"/>
                </a:solidFill>
              </a:rPr>
              <a:t>Josefa Mockera</a:t>
            </a:r>
          </a:p>
          <a:p>
            <a:pPr eaLnBrk="1" hangingPunct="1">
              <a:defRPr/>
            </a:pPr>
            <a:r>
              <a:rPr lang="cs-CZ" sz="1800">
                <a:solidFill>
                  <a:schemeClr val="tx2"/>
                </a:solidFill>
              </a:rPr>
              <a:t>1899 se stavby ujal Josef Hilbert</a:t>
            </a:r>
          </a:p>
          <a:p>
            <a:pPr eaLnBrk="1" hangingPunct="1">
              <a:defRPr/>
            </a:pPr>
            <a:r>
              <a:rPr lang="cs-CZ" sz="1800">
                <a:solidFill>
                  <a:schemeClr val="tx2"/>
                </a:solidFill>
              </a:rPr>
              <a:t>Chrám byl dokončen </a:t>
            </a:r>
            <a:r>
              <a:rPr lang="cs-CZ" sz="1800" b="1">
                <a:solidFill>
                  <a:schemeClr val="tx2"/>
                </a:solidFill>
              </a:rPr>
              <a:t>1929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5E803A8-7214-423B-AAAA-3A910543D6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6389" name="Picture 11" descr="File:Katedrala svateho Vita.jpg">
            <a:hlinkClick r:id="rId3"/>
            <a:extLst>
              <a:ext uri="{FF2B5EF4-FFF2-40B4-BE49-F238E27FC236}">
                <a16:creationId xmlns:a16="http://schemas.microsoft.com/office/drawing/2014/main" id="{32134CCB-40EB-42F2-97B1-18B92271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4421187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D6C1D49-1079-4DEE-BDF0-9A1A303E2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Zvíkov</a:t>
            </a:r>
          </a:p>
        </p:txBody>
      </p:sp>
      <p:pic>
        <p:nvPicPr>
          <p:cNvPr id="18435" name="Picture 17" descr="File:Zvikov (js).jpg">
            <a:hlinkClick r:id="rId3"/>
            <a:extLst>
              <a:ext uri="{FF2B5EF4-FFF2-40B4-BE49-F238E27FC236}">
                <a16:creationId xmlns:a16="http://schemas.microsoft.com/office/drawing/2014/main" id="{1944D922-FA91-467F-A241-9C70FB2B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36322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8" descr="File:Zvíkov-benskala2009zj.jpg">
            <a:hlinkClick r:id="rId5"/>
            <a:extLst>
              <a:ext uri="{FF2B5EF4-FFF2-40B4-BE49-F238E27FC236}">
                <a16:creationId xmlns:a16="http://schemas.microsoft.com/office/drawing/2014/main" id="{6BA21B12-2ED6-4676-9649-ED69732A6B40}"/>
              </a:ext>
            </a:extLst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20938"/>
            <a:ext cx="3960812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16763DD-CA5A-4415-8964-E7D463623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Karlštejn</a:t>
            </a:r>
          </a:p>
        </p:txBody>
      </p:sp>
      <p:pic>
        <p:nvPicPr>
          <p:cNvPr id="20483" name="Obrázek 1">
            <a:extLst>
              <a:ext uri="{FF2B5EF4-FFF2-40B4-BE49-F238E27FC236}">
                <a16:creationId xmlns:a16="http://schemas.microsoft.com/office/drawing/2014/main" id="{8FB4411E-4927-4501-B254-379152B11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14438"/>
            <a:ext cx="631348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F4F2AC6-8BFF-413B-AF8D-6B2957039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Dům U Kamenného zvonu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F1DA0AE-2FE1-4980-84A4-8594819781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Praha</a:t>
            </a:r>
          </a:p>
          <a:p>
            <a:pPr eaLnBrk="1" hangingPunct="1">
              <a:defRPr/>
            </a:pPr>
            <a:r>
              <a:rPr lang="cs-CZ"/>
              <a:t>Staroměstské náměstí</a:t>
            </a:r>
          </a:p>
        </p:txBody>
      </p:sp>
      <p:pic>
        <p:nvPicPr>
          <p:cNvPr id="22532" name="Obrázek 1">
            <a:extLst>
              <a:ext uri="{FF2B5EF4-FFF2-40B4-BE49-F238E27FC236}">
                <a16:creationId xmlns:a16="http://schemas.microsoft.com/office/drawing/2014/main" id="{731AF0D3-5119-4BA4-8BF8-8CEA5BF8F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70038"/>
            <a:ext cx="3627438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F4AED5E7-3FB6-4528-A20F-E0D326FEFF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>
            <a:extLst>
              <a:ext uri="{FF2B5EF4-FFF2-40B4-BE49-F238E27FC236}">
                <a16:creationId xmlns:a16="http://schemas.microsoft.com/office/drawing/2014/main" id="{9B23D378-96C7-411E-AD34-895DAD636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Gotická kašna v Kutné Hoře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815CA33-BBB8-498C-B8AA-E767767524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postavená Matějem Rejskem, stavitelem Chrámu sv. Barbory</a:t>
            </a:r>
          </a:p>
        </p:txBody>
      </p:sp>
      <p:pic>
        <p:nvPicPr>
          <p:cNvPr id="24580" name="Obrázek 1">
            <a:extLst>
              <a:ext uri="{FF2B5EF4-FFF2-40B4-BE49-F238E27FC236}">
                <a16:creationId xmlns:a16="http://schemas.microsoft.com/office/drawing/2014/main" id="{75EF5C47-38C8-4F02-AA05-9CD7C04C6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59125"/>
            <a:ext cx="41703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>
            <a:extLst>
              <a:ext uri="{FF2B5EF4-FFF2-40B4-BE49-F238E27FC236}">
                <a16:creationId xmlns:a16="http://schemas.microsoft.com/office/drawing/2014/main" id="{5A26A635-6814-47A3-B71F-C9553CBD4F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6764905-DC45-4677-9350-D8ED9BEA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Malířství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3B0DB6-DE80-487F-ABA2-129DF0FFA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Nástěnné – fresky, výjevy z Bible, životy svatých…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Deskové – Madony, obrazy svatých</a:t>
            </a:r>
          </a:p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Knižní – iluminované rukopisy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33C92099-7BBC-471D-A6E1-5AE51BBDD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Kaple sv. Václava v Chrámu sv. Víta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112DB7E-8493-4311-A981-5C0AB0F2B9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>v centru hrob knížete Václava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výzdobu tvoří nástěnné malby s tematikou pašijí a s výjevy z Václavova života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stěny jsou obloženy 1357 polodrahokamy</a:t>
            </a:r>
          </a:p>
        </p:txBody>
      </p:sp>
      <p:pic>
        <p:nvPicPr>
          <p:cNvPr id="27652" name="Obrázek 1">
            <a:extLst>
              <a:ext uri="{FF2B5EF4-FFF2-40B4-BE49-F238E27FC236}">
                <a16:creationId xmlns:a16="http://schemas.microsoft.com/office/drawing/2014/main" id="{F8892F35-8058-4D2F-86A4-8359D854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565400"/>
            <a:ext cx="45847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>
            <a:extLst>
              <a:ext uri="{FF2B5EF4-FFF2-40B4-BE49-F238E27FC236}">
                <a16:creationId xmlns:a16="http://schemas.microsoft.com/office/drawing/2014/main" id="{27B8CBBC-3D19-4044-8F86-7A54CB9071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525C510-AF71-4EC5-AF0F-F178B5F61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Sochařství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98C6D7F-B52E-4592-A699-D1F7F2834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/>
              <a:t>HUTĚ </a:t>
            </a:r>
            <a:r>
              <a:rPr lang="cs-CZ" sz="2800"/>
              <a:t>– stavební a kamenické dílny</a:t>
            </a:r>
          </a:p>
          <a:p>
            <a:pPr eaLnBrk="1" hangingPunct="1">
              <a:defRPr/>
            </a:pPr>
            <a:r>
              <a:rPr lang="cs-CZ" sz="2800" b="1"/>
              <a:t>Petr Parléř</a:t>
            </a:r>
          </a:p>
          <a:p>
            <a:pPr eaLnBrk="1" hangingPunct="1">
              <a:defRPr/>
            </a:pPr>
            <a:r>
              <a:rPr lang="cs-CZ" sz="2800"/>
              <a:t>Reliéfy na portálech</a:t>
            </a:r>
          </a:p>
          <a:p>
            <a:pPr eaLnBrk="1" hangingPunct="1">
              <a:defRPr/>
            </a:pPr>
            <a:r>
              <a:rPr lang="cs-CZ" sz="2800"/>
              <a:t>Náhrobky</a:t>
            </a:r>
          </a:p>
          <a:p>
            <a:pPr eaLnBrk="1" hangingPunct="1">
              <a:defRPr/>
            </a:pPr>
            <a:r>
              <a:rPr lang="cs-CZ" sz="2800"/>
              <a:t>Oltáře</a:t>
            </a:r>
          </a:p>
          <a:p>
            <a:pPr eaLnBrk="1" hangingPunct="1">
              <a:defRPr/>
            </a:pPr>
            <a:r>
              <a:rPr lang="cs-CZ" sz="2800" b="1"/>
              <a:t>Madony </a:t>
            </a:r>
            <a:r>
              <a:rPr lang="cs-CZ" sz="2800"/>
              <a:t>– sochy Panny Marie s Ježíškem v náručí</a:t>
            </a:r>
          </a:p>
          <a:p>
            <a:pPr eaLnBrk="1" hangingPunct="1">
              <a:defRPr/>
            </a:pPr>
            <a:r>
              <a:rPr lang="cs-CZ" sz="2800" b="1"/>
              <a:t>Piety </a:t>
            </a:r>
            <a:r>
              <a:rPr lang="cs-CZ" sz="2800"/>
              <a:t>– sochy P. Marie s mrtvým Ježíšem sňatým z kříže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A5FEBA5-C7F4-40D4-8B5E-936B0E4A7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Děkuji za pozornost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222F074-7CA1-481C-A6D8-E35AD9A5A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Vytvořila Mgr. Vanda </a:t>
            </a:r>
            <a:r>
              <a:rPr lang="cs-CZ" dirty="0" err="1"/>
              <a:t>Malurová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3. srpna 2012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sz="2400" dirty="0"/>
              <a:t>Zdroje:</a:t>
            </a:r>
          </a:p>
          <a:p>
            <a:pPr eaLnBrk="1" hangingPunct="1">
              <a:defRPr/>
            </a:pPr>
            <a:r>
              <a:rPr lang="cs-CZ" sz="2400" dirty="0"/>
              <a:t>ČORNEJ P. a kol: Dějepis pro střední odborné školy. SPN, 2002. ISBN 80-7235164.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/>
              <a:t> http://commons.wikimedia.org </a:t>
            </a:r>
            <a:r>
              <a:rPr lang="en-US" sz="2400" dirty="0"/>
              <a:t>[</a:t>
            </a:r>
            <a:r>
              <a:rPr lang="cs-CZ" sz="2400" dirty="0"/>
              <a:t>cit 12-08-03</a:t>
            </a:r>
            <a:r>
              <a:rPr lang="en-US" sz="2400" dirty="0"/>
              <a:t>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32AE1-D6AB-46AB-B4D0-D972EF79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FC1C9F-4CA9-4259-A5DD-B77AA6C12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defRPr/>
            </a:pPr>
            <a:r>
              <a:rPr lang="cs-CZ" altLang="cs-CZ" sz="1400" dirty="0">
                <a:hlinkClick r:id="rId2"/>
              </a:rPr>
              <a:t>http://upload.wikimedia.org/wikipedia/commons/f/ff/Police_nad_Metuj%C3%AD_-_port%C3%A1l_kostela.jpg;autor</a:t>
            </a:r>
            <a:r>
              <a:rPr lang="cs-CZ" altLang="cs-CZ" sz="1400" dirty="0"/>
              <a:t> Petr 1868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</a:p>
          <a:p>
            <a:pPr>
              <a:defRPr/>
            </a:pPr>
            <a:r>
              <a:rPr lang="cs-CZ" altLang="cs-CZ" sz="1400" dirty="0">
                <a:hlinkClick r:id="rId3"/>
              </a:rPr>
              <a:t>https://upload.wikimedia.org/wikipedia/commons/f/fc/Kutn%C3%A1_Hora_-_Chr%C3%A1m_svat%C3%A9_Barbory_-_View_ENE.jpg</a:t>
            </a:r>
            <a:r>
              <a:rPr lang="cs-CZ" altLang="cs-CZ" sz="1400" dirty="0"/>
              <a:t> autor </a:t>
            </a:r>
            <a:r>
              <a:rPr lang="cs-CZ" altLang="cs-CZ" sz="1400" dirty="0" err="1"/>
              <a:t>TxllxT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TxllxT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</a:p>
          <a:p>
            <a:pPr>
              <a:defRPr/>
            </a:pPr>
            <a:r>
              <a:rPr lang="cs-CZ" altLang="cs-CZ" sz="1400" dirty="0"/>
              <a:t>http://upload.wikimedia.org/</a:t>
            </a:r>
            <a:r>
              <a:rPr lang="cs-CZ" altLang="cs-CZ" sz="1400" dirty="0" err="1"/>
              <a:t>wikipedia</a:t>
            </a:r>
            <a:r>
              <a:rPr lang="cs-CZ" altLang="cs-CZ" sz="1400" dirty="0"/>
              <a:t>/</a:t>
            </a:r>
            <a:r>
              <a:rPr lang="cs-CZ" altLang="cs-CZ" sz="1400" dirty="0" err="1"/>
              <a:t>commons</a:t>
            </a:r>
            <a:r>
              <a:rPr lang="cs-CZ" altLang="cs-CZ" sz="1400" dirty="0"/>
              <a:t>/2/25/Kutn%C3%A1_Hora%2C_Vnit%C5%99n%C3%AD_M%C4%9Bsto%2C_Chr%C3%A1m_sv._Barbory%2C_Z_op%C4%9Bry%2C_02.jpg, autor D. </a:t>
            </a:r>
            <a:r>
              <a:rPr lang="cs-CZ" altLang="cs-CZ" sz="1400" dirty="0" err="1"/>
              <a:t>Baranek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</a:p>
          <a:p>
            <a:pPr>
              <a:defRPr/>
            </a:pPr>
            <a:r>
              <a:rPr lang="cs-CZ" altLang="cs-CZ" sz="1400" dirty="0">
                <a:hlinkClick r:id="rId4"/>
              </a:rPr>
              <a:t>https://cs.m.wikipedia.org/wiki/Soubor:Prague_Praha_2014_Holmstad_Karolinum_karnappvindu_bay_window_2.jpg autor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Oyvind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Holmstad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</a:p>
          <a:p>
            <a:pPr>
              <a:defRPr/>
            </a:pPr>
            <a:r>
              <a:rPr lang="cs-CZ" altLang="cs-CZ" sz="1400" dirty="0">
                <a:hlinkClick r:id="rId5"/>
              </a:rPr>
              <a:t>http://commons.wikimedia.org/wiki/File:Katedrala_svateho_Vita.jpg</a:t>
            </a:r>
            <a:r>
              <a:rPr lang="cs-CZ" altLang="cs-CZ" sz="1400" dirty="0"/>
              <a:t> autor </a:t>
            </a:r>
            <a:r>
              <a:rPr lang="cs-CZ" altLang="cs-CZ" sz="1400" dirty="0" err="1"/>
              <a:t>Ludek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</a:p>
          <a:p>
            <a:pPr>
              <a:defRPr/>
            </a:pPr>
            <a:r>
              <a:rPr lang="cs-CZ" altLang="cs-CZ" sz="1400" dirty="0">
                <a:hlinkClick r:id="rId6"/>
              </a:rPr>
              <a:t>https://commons.wikimedia.org/wiki/File:Hrad_Zv%C3%ADkov_-_J_br%C3%A1na.JPG autor </a:t>
            </a:r>
            <a:r>
              <a:rPr lang="cs-CZ" altLang="cs-CZ" sz="1400" dirty="0" err="1">
                <a:hlinkClick r:id="rId6"/>
              </a:rPr>
              <a:t>Vector</a:t>
            </a:r>
            <a:r>
              <a:rPr lang="cs-CZ" altLang="cs-CZ" sz="1400" dirty="0">
                <a:hlinkClick r:id="rId6"/>
              </a:rPr>
              <a:t> </a:t>
            </a:r>
            <a:r>
              <a:rPr lang="cs-CZ" altLang="cs-CZ" sz="1400" dirty="0" err="1">
                <a:hlinkClick r:id="rId6"/>
              </a:rPr>
              <a:t>sector</a:t>
            </a:r>
            <a:r>
              <a:rPr lang="cs-CZ" altLang="cs-CZ" sz="1400" dirty="0">
                <a:hlinkClick r:id="rId6"/>
              </a:rPr>
              <a:t>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</a:p>
          <a:p>
            <a:pPr>
              <a:defRPr/>
            </a:pPr>
            <a:r>
              <a:rPr lang="cs-CZ" altLang="cs-CZ" sz="1400" dirty="0">
                <a:hlinkClick r:id="rId6"/>
              </a:rPr>
              <a:t>https://commons.wikimedia.org/wiki/File:Hrad_Zv%C3%ADkov_(Zv%C3%ADkovsk%C3%A9_Podhrad%C3%AD)_3.JPG autor </a:t>
            </a:r>
            <a:r>
              <a:rPr lang="cs-CZ" altLang="cs-CZ" sz="1400" dirty="0" err="1">
                <a:hlinkClick r:id="rId6"/>
              </a:rPr>
              <a:t>Bjalek</a:t>
            </a:r>
            <a:r>
              <a:rPr lang="cs-CZ" altLang="cs-CZ" sz="1400" dirty="0">
                <a:hlinkClick r:id="rId6"/>
              </a:rPr>
              <a:t> Michal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  <a:endParaRPr lang="cs-CZ" sz="1400" dirty="0"/>
          </a:p>
          <a:p>
            <a:pPr>
              <a:defRPr/>
            </a:pPr>
            <a:r>
              <a:rPr lang="cs-CZ" altLang="cs-CZ" sz="1400" dirty="0">
                <a:hlinkClick r:id="rId7"/>
              </a:rPr>
              <a:t>https://cs.wikipedia.org/wiki/Soubor:Karlstejn.jpg</a:t>
            </a:r>
            <a:r>
              <a:rPr lang="cs-CZ" altLang="cs-CZ" sz="1400" dirty="0"/>
              <a:t> 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  <a:endParaRPr lang="cs-CZ" sz="1400" dirty="0"/>
          </a:p>
          <a:p>
            <a:pPr>
              <a:defRPr/>
            </a:pPr>
            <a:r>
              <a:rPr lang="en-US" sz="1400" dirty="0">
                <a:hlinkClick r:id="rId8"/>
              </a:rPr>
              <a:t>https://commons.wikimedia.org/wiki/File:D%C5%AFm_u_Kamenn%C3%A9ho_zvonu_1.jpg</a:t>
            </a:r>
            <a:r>
              <a:rPr lang="cs-CZ" sz="1400" dirty="0"/>
              <a:t> autor Vit </a:t>
            </a:r>
            <a:r>
              <a:rPr lang="cs-CZ" sz="1400" dirty="0" err="1"/>
              <a:t>Vit</a:t>
            </a:r>
            <a:r>
              <a:rPr 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  <a:endParaRPr lang="cs-CZ" sz="1400" dirty="0"/>
          </a:p>
          <a:p>
            <a:pPr>
              <a:defRPr/>
            </a:pPr>
            <a:r>
              <a:rPr lang="cs-CZ" sz="1400" dirty="0">
                <a:hlinkClick r:id="rId9"/>
              </a:rPr>
              <a:t>https://commons.wikimedia.org/wiki/File:Rejskova_(Kamenn%C3%A1)_ka%C5%A1na_(Kutn%C3%A1_Hora).JPG</a:t>
            </a:r>
            <a:r>
              <a:rPr lang="cs-CZ" sz="1400" dirty="0"/>
              <a:t> autor </a:t>
            </a:r>
            <a:r>
              <a:rPr lang="cs-CZ" sz="1400" dirty="0" err="1"/>
              <a:t>Lehotsky</a:t>
            </a:r>
            <a:r>
              <a:rPr 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  <a:endParaRPr lang="cs-CZ" sz="1400" dirty="0"/>
          </a:p>
          <a:p>
            <a:pPr>
              <a:defRPr/>
            </a:pPr>
            <a:r>
              <a:rPr lang="cs-CZ" sz="1400" dirty="0">
                <a:hlinkClick r:id="rId10"/>
              </a:rPr>
              <a:t>https://cs.m.wikipedia.org/wiki/Soubor:Saint_Wenceslas_Chapel,_St._Vitus_Cathedral,_Prague_20160809_1.jpg</a:t>
            </a:r>
            <a:r>
              <a:rPr lang="cs-CZ" sz="1400" dirty="0"/>
              <a:t> autor DXR </a:t>
            </a:r>
            <a:r>
              <a:rPr lang="en-US" sz="1400" dirty="0"/>
              <a:t>[</a:t>
            </a:r>
            <a:r>
              <a:rPr lang="cs-CZ" sz="1400" dirty="0"/>
              <a:t>cit 12-08-03</a:t>
            </a:r>
            <a:r>
              <a:rPr lang="en-US" sz="1400" dirty="0"/>
              <a:t>]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B2E7C4FF-6514-46C6-BC8E-53369D775B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Gotická kultura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70EE5F0-7C30-410C-BB39-DD4123D01C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D427EF-16C5-48E2-ADF8-9C8BF2D27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Gotická kultura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6453260-317B-423A-A7B4-BB5C45C00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/>
              <a:t>Vznikla ve Francii v polovině 12. st., trvá do 16. st.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Název podle Gótů – gótské umění znamenalo hanlivě barbarské, primitivní.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Nejlépe vyjadřuje středověkou filozofii směřování k Bohu.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8CE55A-EA55-47AE-B238-75FB3046F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Základní znaky v architektuře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D7EAA77-630A-4918-80A3-3879F57BE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Vertikalita</a:t>
            </a:r>
            <a:r>
              <a:rPr lang="cs-CZ"/>
              <a:t> – stavby jsou vysoké, štíhlé, směřují k Bohu</a:t>
            </a:r>
          </a:p>
          <a:p>
            <a:pPr eaLnBrk="1" hangingPunct="1">
              <a:defRPr/>
            </a:pPr>
            <a:r>
              <a:rPr lang="cs-CZ" b="1"/>
              <a:t>Lomený oblouk</a:t>
            </a:r>
            <a:r>
              <a:rPr lang="cs-CZ"/>
              <a:t> v oknech a portálech – symbolizuje ruce sepjaté k modlitbě</a:t>
            </a:r>
          </a:p>
          <a:p>
            <a:pPr eaLnBrk="1" hangingPunct="1">
              <a:defRPr/>
            </a:pPr>
            <a:r>
              <a:rPr lang="cs-CZ" b="1"/>
              <a:t>Žebrová klenba</a:t>
            </a:r>
          </a:p>
          <a:p>
            <a:pPr eaLnBrk="1" hangingPunct="1">
              <a:defRPr/>
            </a:pPr>
            <a:r>
              <a:rPr lang="cs-CZ"/>
              <a:t>Vnější </a:t>
            </a:r>
            <a:r>
              <a:rPr lang="cs-CZ" b="1"/>
              <a:t>opěrný systém</a:t>
            </a:r>
            <a:r>
              <a:rPr lang="cs-CZ"/>
              <a:t> pilířů spojených oblouky</a:t>
            </a:r>
          </a:p>
          <a:p>
            <a:pPr eaLnBrk="1" hangingPunct="1">
              <a:defRPr/>
            </a:pPr>
            <a:r>
              <a:rPr lang="cs-CZ" b="1"/>
              <a:t>Rosety</a:t>
            </a:r>
            <a:r>
              <a:rPr lang="cs-CZ"/>
              <a:t> – kruhová okna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F80C733E-AB98-44B6-819D-FD5C7B20E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8959554-0328-4F6D-9482-CE00513A13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/>
              <a:t>vnější opěrný systém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656EDBA-2F3D-470E-8F60-DEA90B5566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/>
              <a:t>gotický portál</a:t>
            </a:r>
          </a:p>
        </p:txBody>
      </p:sp>
      <p:pic>
        <p:nvPicPr>
          <p:cNvPr id="8197" name="Picture 17" descr="Police_nad_Metuj%C3%AD_-_port%C3%A1l_kostela">
            <a:extLst>
              <a:ext uri="{FF2B5EF4-FFF2-40B4-BE49-F238E27FC236}">
                <a16:creationId xmlns:a16="http://schemas.microsoft.com/office/drawing/2014/main" id="{1549A261-DBA1-4711-86D8-54C58BF2D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18135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1">
            <a:extLst>
              <a:ext uri="{FF2B5EF4-FFF2-40B4-BE49-F238E27FC236}">
                <a16:creationId xmlns:a16="http://schemas.microsoft.com/office/drawing/2014/main" id="{9458092A-B233-44DA-9AF8-13CAC3084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205038"/>
            <a:ext cx="28432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A36ABAF-F8A8-40EC-9662-5EA7E4C07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Zdobné prvky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2E4CF74-1B0A-424A-A527-0A40CF96A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Fiály </a:t>
            </a:r>
            <a:r>
              <a:rPr lang="cs-CZ"/>
              <a:t>– dlouhé štíhlé věžičky s výstupky (kraby)</a:t>
            </a:r>
          </a:p>
          <a:p>
            <a:pPr eaLnBrk="1" hangingPunct="1">
              <a:defRPr/>
            </a:pPr>
            <a:r>
              <a:rPr lang="cs-CZ" b="1"/>
              <a:t>Chrliče</a:t>
            </a:r>
          </a:p>
          <a:p>
            <a:pPr eaLnBrk="1" hangingPunct="1">
              <a:defRPr/>
            </a:pPr>
            <a:r>
              <a:rPr lang="cs-CZ" b="1"/>
              <a:t>Sochy </a:t>
            </a:r>
            <a:r>
              <a:rPr lang="cs-CZ"/>
              <a:t>na konzolách pod baldachýnem</a:t>
            </a:r>
          </a:p>
          <a:p>
            <a:pPr eaLnBrk="1" hangingPunct="1">
              <a:defRPr/>
            </a:pPr>
            <a:r>
              <a:rPr lang="cs-CZ" b="1"/>
              <a:t>Arkýře</a:t>
            </a:r>
          </a:p>
          <a:p>
            <a:pPr eaLnBrk="1" hangingPunct="1">
              <a:defRPr/>
            </a:pPr>
            <a:r>
              <a:rPr lang="cs-CZ"/>
              <a:t>Okna dělená pruty, zdobená </a:t>
            </a:r>
            <a:r>
              <a:rPr lang="cs-CZ" b="1"/>
              <a:t>vitrážemi </a:t>
            </a:r>
            <a:r>
              <a:rPr lang="cs-CZ"/>
              <a:t>– barevné skleněné mozaiky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ile:Kutná Hora, Vnitřní Město, Chrám sv. Barbory, Z opěry, 02.jpg">
            <a:hlinkClick r:id="rId3"/>
            <a:extLst>
              <a:ext uri="{FF2B5EF4-FFF2-40B4-BE49-F238E27FC236}">
                <a16:creationId xmlns:a16="http://schemas.microsoft.com/office/drawing/2014/main" id="{2AEDD579-C330-4CEF-998D-A18DA7F8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464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7">
            <a:extLst>
              <a:ext uri="{FF2B5EF4-FFF2-40B4-BE49-F238E27FC236}">
                <a16:creationId xmlns:a16="http://schemas.microsoft.com/office/drawing/2014/main" id="{51E98344-1B6F-46F4-BDDC-2C1535CF55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9113" y="765175"/>
            <a:ext cx="482600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8" name="Line 8">
            <a:extLst>
              <a:ext uri="{FF2B5EF4-FFF2-40B4-BE49-F238E27FC236}">
                <a16:creationId xmlns:a16="http://schemas.microsoft.com/office/drawing/2014/main" id="{5B95D2CD-1DEF-4670-91EA-1632CA6B2D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7675" y="3213100"/>
            <a:ext cx="2447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9">
            <a:extLst>
              <a:ext uri="{FF2B5EF4-FFF2-40B4-BE49-F238E27FC236}">
                <a16:creationId xmlns:a16="http://schemas.microsoft.com/office/drawing/2014/main" id="{A97E0D2A-3D46-4DCF-B059-4A92E7BDAE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7675" y="2420938"/>
            <a:ext cx="25923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Line 10">
            <a:extLst>
              <a:ext uri="{FF2B5EF4-FFF2-40B4-BE49-F238E27FC236}">
                <a16:creationId xmlns:a16="http://schemas.microsoft.com/office/drawing/2014/main" id="{8140348B-9F72-46CA-A3FA-8B6C8A2D2C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9113" y="5373688"/>
            <a:ext cx="17287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1" name="Line 11">
            <a:extLst>
              <a:ext uri="{FF2B5EF4-FFF2-40B4-BE49-F238E27FC236}">
                <a16:creationId xmlns:a16="http://schemas.microsoft.com/office/drawing/2014/main" id="{ED3E2C7E-8C64-48F2-89E0-338E732B8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2138" y="58054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2" name="Line 12">
            <a:extLst>
              <a:ext uri="{FF2B5EF4-FFF2-40B4-BE49-F238E27FC236}">
                <a16:creationId xmlns:a16="http://schemas.microsoft.com/office/drawing/2014/main" id="{65F7E992-A4CD-4959-ABEA-D446C5A9E0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32138" y="5013325"/>
            <a:ext cx="17272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3" name="Text Box 13">
            <a:extLst>
              <a:ext uri="{FF2B5EF4-FFF2-40B4-BE49-F238E27FC236}">
                <a16:creationId xmlns:a16="http://schemas.microsoft.com/office/drawing/2014/main" id="{986BB0CD-2847-4535-94DC-CC8C72E9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625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gotické okno</a:t>
            </a:r>
          </a:p>
        </p:txBody>
      </p:sp>
      <p:sp>
        <p:nvSpPr>
          <p:cNvPr id="11274" name="Text Box 14">
            <a:extLst>
              <a:ext uri="{FF2B5EF4-FFF2-40B4-BE49-F238E27FC236}">
                <a16:creationId xmlns:a16="http://schemas.microsoft.com/office/drawing/2014/main" id="{767AFDB0-E5D2-4DF6-ACB9-C542ECC1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336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fiála s kraby</a:t>
            </a:r>
          </a:p>
        </p:txBody>
      </p:sp>
      <p:sp>
        <p:nvSpPr>
          <p:cNvPr id="11275" name="Text Box 16">
            <a:extLst>
              <a:ext uri="{FF2B5EF4-FFF2-40B4-BE49-F238E27FC236}">
                <a16:creationId xmlns:a16="http://schemas.microsoft.com/office/drawing/2014/main" id="{87AE337C-793A-4829-96AC-1F301B8F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94005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pilíř</a:t>
            </a:r>
          </a:p>
        </p:txBody>
      </p:sp>
      <p:sp>
        <p:nvSpPr>
          <p:cNvPr id="11276" name="Text Box 17">
            <a:extLst>
              <a:ext uri="{FF2B5EF4-FFF2-40B4-BE49-F238E27FC236}">
                <a16:creationId xmlns:a16="http://schemas.microsoft.com/office/drawing/2014/main" id="{622DF60B-2FE6-4140-8161-9B0CA195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4668838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baldachýn</a:t>
            </a:r>
          </a:p>
        </p:txBody>
      </p:sp>
      <p:sp>
        <p:nvSpPr>
          <p:cNvPr id="11277" name="Text Box 24">
            <a:extLst>
              <a:ext uri="{FF2B5EF4-FFF2-40B4-BE49-F238E27FC236}">
                <a16:creationId xmlns:a16="http://schemas.microsoft.com/office/drawing/2014/main" id="{AE494E9F-DAE1-4C96-9CB0-E00ADF317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0276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socha</a:t>
            </a:r>
          </a:p>
        </p:txBody>
      </p:sp>
      <p:sp>
        <p:nvSpPr>
          <p:cNvPr id="11278" name="Text Box 26">
            <a:extLst>
              <a:ext uri="{FF2B5EF4-FFF2-40B4-BE49-F238E27FC236}">
                <a16:creationId xmlns:a16="http://schemas.microsoft.com/office/drawing/2014/main" id="{0A6B6004-617B-4A28-B99B-C662E107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58958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konzola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854E1ED-C9A8-40CC-8936-F8A8F3223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Arkýř na budově Karlovy univerzity</a:t>
            </a:r>
          </a:p>
        </p:txBody>
      </p:sp>
      <p:pic>
        <p:nvPicPr>
          <p:cNvPr id="13315" name="Picture 5" descr="Arkýř">
            <a:hlinkClick r:id="rId3"/>
            <a:extLst>
              <a:ext uri="{FF2B5EF4-FFF2-40B4-BE49-F238E27FC236}">
                <a16:creationId xmlns:a16="http://schemas.microsoft.com/office/drawing/2014/main" id="{10C2F5B1-4542-458F-83BE-C25AC00C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2962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1DB6F9-FED6-4952-BA64-1153109DC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Stavby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02179AC-19CC-4DDC-BE51-69789E436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Církevní: kostely, katedrály, kláštery</a:t>
            </a:r>
          </a:p>
          <a:p>
            <a:pPr eaLnBrk="1" hangingPunct="1">
              <a:defRPr/>
            </a:pPr>
            <a:r>
              <a:rPr lang="cs-CZ" dirty="0"/>
              <a:t>Světské:hrady, tvrze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            městské opevnění, brány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            radnice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            kamenné domy, kašny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Útes">
  <a:themeElements>
    <a:clrScheme name="Útes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Úte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tes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tes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974</Words>
  <Application>Microsoft Office PowerPoint</Application>
  <PresentationFormat>Předvádění na obrazovce (4:3)</PresentationFormat>
  <Paragraphs>120</Paragraphs>
  <Slides>19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Verdana</vt:lpstr>
      <vt:lpstr>Arial</vt:lpstr>
      <vt:lpstr>Wingdings</vt:lpstr>
      <vt:lpstr>Times New Roman</vt:lpstr>
      <vt:lpstr>Útes</vt:lpstr>
      <vt:lpstr>Prezentace aplikace PowerPoint</vt:lpstr>
      <vt:lpstr>Gotická kultura</vt:lpstr>
      <vt:lpstr>Gotická kultura</vt:lpstr>
      <vt:lpstr>Základní znaky v architektuře</vt:lpstr>
      <vt:lpstr>Prezentace aplikace PowerPoint</vt:lpstr>
      <vt:lpstr>Zdobné prvky</vt:lpstr>
      <vt:lpstr>Prezentace aplikace PowerPoint</vt:lpstr>
      <vt:lpstr>Arkýř na budově Karlovy univerzity</vt:lpstr>
      <vt:lpstr>Stavby</vt:lpstr>
      <vt:lpstr>Katedrála sv. Víta na Hradě</vt:lpstr>
      <vt:lpstr>Zvíkov</vt:lpstr>
      <vt:lpstr>Karlštejn</vt:lpstr>
      <vt:lpstr>Dům U Kamenného zvonu</vt:lpstr>
      <vt:lpstr>Gotická kašna v Kutné Hoře</vt:lpstr>
      <vt:lpstr>Malířství</vt:lpstr>
      <vt:lpstr>Kaple sv. Václava v Chrámu sv. Víta</vt:lpstr>
      <vt:lpstr>Sochařství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Gotika</dc:title>
  <dc:creator>JM</dc:creator>
  <cp:lastModifiedBy>Hečko Aleš</cp:lastModifiedBy>
  <cp:revision>26</cp:revision>
  <dcterms:created xsi:type="dcterms:W3CDTF">2010-10-31T18:56:34Z</dcterms:created>
  <dcterms:modified xsi:type="dcterms:W3CDTF">2020-04-21T07:10:57Z</dcterms:modified>
</cp:coreProperties>
</file>