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7" r:id="rId3"/>
    <p:sldId id="273" r:id="rId4"/>
    <p:sldId id="268" r:id="rId5"/>
    <p:sldId id="274" r:id="rId6"/>
    <p:sldId id="269" r:id="rId7"/>
    <p:sldId id="270" r:id="rId8"/>
    <p:sldId id="271" r:id="rId9"/>
    <p:sldId id="275" r:id="rId10"/>
    <p:sldId id="272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1. 8.  2012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_6.1.19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Vrcholné období </a:t>
            </a:r>
            <a:r>
              <a:rPr lang="cs-CZ" dirty="0" smtClean="0">
                <a:solidFill>
                  <a:schemeClr val="tx1"/>
                </a:solidFill>
              </a:rPr>
              <a:t>za Karla IV.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Karlu IV. 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Negativa vlády Karla IV.: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Byl velmi zbožný, církev všemožně podporoval – stala se nejbohatší společenskou vrstvou v zemi.</a:t>
            </a:r>
          </a:p>
          <a:p>
            <a:endParaRPr lang="cs-CZ" dirty="0" smtClean="0"/>
          </a:p>
          <a:p>
            <a:r>
              <a:rPr lang="cs-CZ" dirty="0" smtClean="0"/>
              <a:t>Již </a:t>
            </a:r>
            <a:r>
              <a:rPr lang="cs-CZ" smtClean="0"/>
              <a:t>na konci </a:t>
            </a:r>
            <a:r>
              <a:rPr lang="cs-CZ" dirty="0" smtClean="0"/>
              <a:t>jeho vlády vystupují kritici tzv. zlořádů v církvi – tzv. </a:t>
            </a:r>
            <a:r>
              <a:rPr lang="cs-CZ" dirty="0" err="1" smtClean="0"/>
              <a:t>husovi</a:t>
            </a:r>
            <a:r>
              <a:rPr lang="cs-CZ" dirty="0" smtClean="0"/>
              <a:t> předchůdci:</a:t>
            </a:r>
          </a:p>
          <a:p>
            <a:pPr>
              <a:buNone/>
            </a:pPr>
            <a:r>
              <a:rPr lang="cs-CZ" dirty="0" smtClean="0"/>
              <a:t>   Jan </a:t>
            </a:r>
            <a:r>
              <a:rPr lang="cs-CZ" dirty="0" err="1" smtClean="0"/>
              <a:t>Milíč</a:t>
            </a:r>
            <a:r>
              <a:rPr lang="cs-CZ" dirty="0" smtClean="0"/>
              <a:t> z Kroměříže,</a:t>
            </a:r>
          </a:p>
          <a:p>
            <a:pPr>
              <a:buNone/>
            </a:pPr>
            <a:r>
              <a:rPr lang="cs-CZ" dirty="0" smtClean="0"/>
              <a:t>   Mistr Matěj z Janova,</a:t>
            </a:r>
          </a:p>
          <a:p>
            <a:pPr>
              <a:buNone/>
            </a:pPr>
            <a:r>
              <a:rPr lang="cs-CZ" dirty="0" smtClean="0"/>
              <a:t>   Konrád </a:t>
            </a:r>
            <a:r>
              <a:rPr lang="cs-CZ" dirty="0" err="1" smtClean="0"/>
              <a:t>Waldhauser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Tomáš Štítný ze Štítného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: [cit. 2012-08-02]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IV. (1346 – 1378)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Otec – Jan Lucemburský, matka Eliška Přemyslovna.</a:t>
            </a:r>
          </a:p>
          <a:p>
            <a:endParaRPr lang="cs-CZ" dirty="0" smtClean="0"/>
          </a:p>
          <a:p>
            <a:r>
              <a:rPr lang="cs-CZ" dirty="0" smtClean="0"/>
              <a:t>Pokřtěn jako Václav, jméno Karel získal po svém kmotrovi ve Francii, kde byl vychováván.</a:t>
            </a:r>
          </a:p>
          <a:p>
            <a:endParaRPr lang="cs-CZ" dirty="0" smtClean="0"/>
          </a:p>
          <a:p>
            <a:r>
              <a:rPr lang="cs-CZ" dirty="0" smtClean="0"/>
              <a:t>Jeden z nejvzdělanějších panovníků své doby, mluvil francouzsky, italsky, latinsky, německy, česky.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IV. – OTEC VLASTI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600200"/>
            <a:ext cx="6624736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8" name="Picture 4" descr="C:\Documents and Settings\Lenka\Plocha\Kar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669674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1334 titul markrabě moravský.</a:t>
            </a:r>
          </a:p>
          <a:p>
            <a:r>
              <a:rPr lang="cs-CZ" dirty="0" smtClean="0"/>
              <a:t>1341 mladším králem.</a:t>
            </a:r>
          </a:p>
          <a:p>
            <a:r>
              <a:rPr lang="cs-CZ" dirty="0" smtClean="0"/>
              <a:t>1344 povýšení pražského biskupství na arcibiskupství, na místě románské baziliky sv. Víta započata stavba katedrály podle projektu Matyáše z </a:t>
            </a:r>
            <a:r>
              <a:rPr lang="cs-CZ" dirty="0" err="1" smtClean="0"/>
              <a:t>Arasu</a:t>
            </a:r>
            <a:r>
              <a:rPr lang="cs-CZ" dirty="0" smtClean="0"/>
              <a:t> a posléze Petra </a:t>
            </a:r>
            <a:r>
              <a:rPr lang="cs-CZ" dirty="0" err="1" smtClean="0"/>
              <a:t>Parléře</a:t>
            </a:r>
            <a:r>
              <a:rPr lang="cs-CZ" dirty="0" smtClean="0"/>
              <a:t>.</a:t>
            </a:r>
          </a:p>
          <a:p>
            <a:r>
              <a:rPr lang="cs-CZ" dirty="0" smtClean="0"/>
              <a:t>1346 zvolen králem Svaté říše římské.</a:t>
            </a:r>
          </a:p>
          <a:p>
            <a:r>
              <a:rPr lang="cs-CZ" dirty="0" smtClean="0"/>
              <a:t>1346 bitva u Kresčaku – smrt Jana Lucemburského – Karel zvolen českým králem.</a:t>
            </a:r>
          </a:p>
          <a:p>
            <a:r>
              <a:rPr lang="cs-CZ" dirty="0" smtClean="0"/>
              <a:t>1355 zisk císařské koruny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ÚZEMÍ ZEMÍ KORUNY ČESKÉ ZA KARLA IV.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6984776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Koruna_ceska_Karel_I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056784" cy="4832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Manželky Karla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Blanka z </a:t>
            </a:r>
            <a:r>
              <a:rPr lang="cs-CZ" dirty="0" err="1" smtClean="0"/>
              <a:t>Valois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Anna Falcká</a:t>
            </a:r>
          </a:p>
          <a:p>
            <a:endParaRPr lang="cs-CZ" dirty="0" smtClean="0"/>
          </a:p>
          <a:p>
            <a:r>
              <a:rPr lang="cs-CZ" dirty="0" smtClean="0"/>
              <a:t>Anna </a:t>
            </a:r>
            <a:r>
              <a:rPr lang="cs-CZ" dirty="0" err="1" smtClean="0"/>
              <a:t>Svídnická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Alžběta Pomořanská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stavby vzniklé za Karla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1348 Karlova univerzita</a:t>
            </a:r>
          </a:p>
          <a:p>
            <a:endParaRPr lang="cs-CZ" dirty="0" smtClean="0"/>
          </a:p>
          <a:p>
            <a:r>
              <a:rPr lang="cs-CZ" dirty="0" smtClean="0"/>
              <a:t>Nové město pražské</a:t>
            </a:r>
          </a:p>
          <a:p>
            <a:endParaRPr lang="cs-CZ" dirty="0" smtClean="0"/>
          </a:p>
          <a:p>
            <a:r>
              <a:rPr lang="cs-CZ" dirty="0" smtClean="0"/>
              <a:t>Karlštejn</a:t>
            </a:r>
          </a:p>
          <a:p>
            <a:endParaRPr lang="cs-CZ" dirty="0" smtClean="0"/>
          </a:p>
          <a:p>
            <a:r>
              <a:rPr lang="cs-CZ" dirty="0" smtClean="0"/>
              <a:t>Karlův most</a:t>
            </a:r>
          </a:p>
          <a:p>
            <a:endParaRPr lang="cs-CZ" dirty="0" smtClean="0"/>
          </a:p>
          <a:p>
            <a:r>
              <a:rPr lang="cs-CZ" dirty="0" smtClean="0"/>
              <a:t>Klášter Na Slovanech</a:t>
            </a:r>
          </a:p>
          <a:p>
            <a:endParaRPr lang="cs-CZ" dirty="0" smtClean="0"/>
          </a:p>
          <a:p>
            <a:r>
              <a:rPr lang="cs-CZ" dirty="0" smtClean="0"/>
              <a:t>Hladová zeď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Zákoníky Karla IV.: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Maiestas</a:t>
            </a:r>
            <a:r>
              <a:rPr lang="cs-CZ" dirty="0" smtClean="0"/>
              <a:t> </a:t>
            </a:r>
            <a:r>
              <a:rPr lang="cs-CZ" dirty="0" err="1" smtClean="0"/>
              <a:t>Carolina</a:t>
            </a:r>
            <a:r>
              <a:rPr lang="cs-CZ" dirty="0" smtClean="0"/>
              <a:t> – pro země Koruny české, pro odpor  české šlechty prohlášen za zničený.</a:t>
            </a:r>
          </a:p>
          <a:p>
            <a:endParaRPr lang="cs-CZ" dirty="0" smtClean="0"/>
          </a:p>
          <a:p>
            <a:r>
              <a:rPr lang="cs-CZ" dirty="0" smtClean="0"/>
              <a:t>Zlatá bula – zákoník pro říši,</a:t>
            </a:r>
          </a:p>
          <a:p>
            <a:pPr>
              <a:buNone/>
            </a:pPr>
            <a:r>
              <a:rPr lang="cs-CZ" dirty="0" smtClean="0"/>
              <a:t>                        platil až do 19. století.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Vita </a:t>
            </a:r>
            <a:r>
              <a:rPr lang="cs-CZ" dirty="0" err="1" smtClean="0"/>
              <a:t>Caroli</a:t>
            </a:r>
            <a:r>
              <a:rPr lang="cs-CZ" dirty="0" smtClean="0"/>
              <a:t> – Vlastní životopis Karla IV.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Karel </a:t>
            </a:r>
            <a:r>
              <a:rPr lang="cs-CZ" sz="2400" dirty="0" err="1" smtClean="0"/>
              <a:t>iv</a:t>
            </a:r>
            <a:r>
              <a:rPr lang="cs-CZ" sz="2400" dirty="0" smtClean="0"/>
              <a:t>. – římský a český král vyhlašuje markrabství moravské, vévodství opavské a biskupství olomoucké za léna české koruny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5" name="Picture 3" descr="C:\Documents and Settings\Lenka\Plocha\Karel_IV_26_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" y="1556792"/>
            <a:ext cx="7714059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460</TotalTime>
  <Words>340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Karel IV. (1346 – 1378)</vt:lpstr>
      <vt:lpstr>KAREL IV. – OTEC VLASTI</vt:lpstr>
      <vt:lpstr>Karel IV.</vt:lpstr>
      <vt:lpstr>ÚZEMÍ ZEMÍ KORUNY ČESKÉ ZA KARLA IV.</vt:lpstr>
      <vt:lpstr>Manželky Karla IV.</vt:lpstr>
      <vt:lpstr>Významné stavby vzniklé za Karla IV.</vt:lpstr>
      <vt:lpstr>Zákoníky Karla IV.:</vt:lpstr>
      <vt:lpstr>Karel iv. – římský a český král vyhlašuje markrabství moravské, vévodství opavské a biskupství olomoucké za léna české koruny</vt:lpstr>
      <vt:lpstr>Negativa vlády Karla IV.: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49</cp:revision>
  <dcterms:created xsi:type="dcterms:W3CDTF">2012-04-12T06:14:10Z</dcterms:created>
  <dcterms:modified xsi:type="dcterms:W3CDTF">2012-08-29T19:41:46Z</dcterms:modified>
</cp:coreProperties>
</file>