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7" r:id="rId3"/>
    <p:sldId id="272" r:id="rId4"/>
    <p:sldId id="273" r:id="rId5"/>
    <p:sldId id="268" r:id="rId6"/>
    <p:sldId id="269" r:id="rId7"/>
    <p:sldId id="274" r:id="rId8"/>
    <p:sldId id="270" r:id="rId9"/>
    <p:sldId id="271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2. 8.  2012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_6.1.17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Územní expanze Přemysla II. a Václava  II.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posledních Přemyslovcích.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2012-08-02]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Mapa: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Mozzan</a:t>
            </a: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         [cit. 2012-08-02]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Přemysl Otakar II. (1253 – 1278)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Král železný a zlatý – nová území připojena sňatkovou politikou i vojenskými výboji.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Sňatkem se škaredou Markétou Babenberskou získal Rakousy, později se s ní rozvedl, ale to už měl 3 levobočky s Anežkou z </a:t>
            </a:r>
            <a:r>
              <a:rPr lang="cs-CZ" dirty="0" err="1" smtClean="0"/>
              <a:t>Kuenringu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Získal Uhry (území dnešního Maďarska):</a:t>
            </a:r>
          </a:p>
          <a:p>
            <a:pPr>
              <a:buNone/>
            </a:pPr>
            <a:r>
              <a:rPr lang="cs-CZ" dirty="0" smtClean="0"/>
              <a:t>   1260 bitva u </a:t>
            </a:r>
            <a:r>
              <a:rPr lang="cs-CZ" dirty="0" err="1" smtClean="0"/>
              <a:t>Kresenbrunnu</a:t>
            </a:r>
            <a:r>
              <a:rPr lang="cs-CZ" dirty="0" smtClean="0"/>
              <a:t> – vítězství nad vojsky Bély IV. – zisk Štýrska, sňatek s vnučkou uherského panovníka Kunhutou.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Premyslovci_premyslov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7344816" cy="55446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599px-Otakar_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9262" y="114300"/>
            <a:ext cx="5084985" cy="6267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Přemysl Otakar II. (1253 – 1278)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Území Českého státu za jeho vlády: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Země české a rakouské</a:t>
            </a:r>
          </a:p>
          <a:p>
            <a:pPr>
              <a:buNone/>
            </a:pPr>
            <a:r>
              <a:rPr lang="cs-CZ" dirty="0" smtClean="0"/>
              <a:t>Štýrsko</a:t>
            </a:r>
          </a:p>
          <a:p>
            <a:pPr>
              <a:buNone/>
            </a:pPr>
            <a:r>
              <a:rPr lang="cs-CZ" dirty="0" smtClean="0"/>
              <a:t>Korutany</a:t>
            </a:r>
          </a:p>
          <a:p>
            <a:pPr>
              <a:buNone/>
            </a:pPr>
            <a:r>
              <a:rPr lang="cs-CZ" dirty="0" smtClean="0"/>
              <a:t>Kraňsko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Na vrcholu jeho moci dosahovalo jeho území až k Jaderskému moři.</a:t>
            </a:r>
          </a:p>
          <a:p>
            <a:pPr>
              <a:buNone/>
            </a:pPr>
            <a:r>
              <a:rPr lang="cs-CZ" dirty="0" smtClean="0"/>
              <a:t>Snaha získat císařskou korunu – narazil na silnějšího protivníka Rudolfa Habsburského – </a:t>
            </a:r>
            <a:r>
              <a:rPr lang="cs-CZ" b="1" dirty="0" smtClean="0"/>
              <a:t>1278 bitva na Moravském poli </a:t>
            </a:r>
            <a:r>
              <a:rPr lang="cs-CZ" dirty="0" smtClean="0"/>
              <a:t>– smrt Přemysla Otakara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Václav II. (1283 – 1305)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Syn Přemysla Otakara II. a Kunhuty.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době smrti svého otce sedmiletý. Jeho </a:t>
            </a:r>
            <a:r>
              <a:rPr lang="cs-CZ" dirty="0" err="1" smtClean="0"/>
              <a:t>poručníkem</a:t>
            </a:r>
            <a:r>
              <a:rPr lang="cs-CZ" dirty="0" smtClean="0"/>
              <a:t> se stal Ota Braniborský – Václav internován na hradě Bezděz. Pod tlakem české šlechty po 5 letech propuštěn a dosazen na český trůn.</a:t>
            </a:r>
          </a:p>
          <a:p>
            <a:endParaRPr lang="cs-CZ" dirty="0" smtClean="0"/>
          </a:p>
          <a:p>
            <a:r>
              <a:rPr lang="cs-CZ" dirty="0" smtClean="0"/>
              <a:t>Zpočátku ovlivňoval jeho rozhodnutí mocný jihočeský šlechtic Záviš z </a:t>
            </a:r>
            <a:r>
              <a:rPr lang="cs-CZ" dirty="0" err="1" smtClean="0"/>
              <a:t>Falkenštejna</a:t>
            </a:r>
            <a:r>
              <a:rPr lang="cs-CZ" dirty="0" smtClean="0"/>
              <a:t> – 2. manžel Kunhuty, později ho nechává Václav II. popravit.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Míšeňsko</a:t>
            </a:r>
            <a:r>
              <a:rPr lang="cs-CZ" sz="2000" dirty="0" smtClean="0"/>
              <a:t>, Horní </a:t>
            </a:r>
            <a:r>
              <a:rPr lang="cs-CZ" sz="2000" dirty="0" err="1" smtClean="0"/>
              <a:t>slezsko</a:t>
            </a:r>
            <a:r>
              <a:rPr lang="cs-CZ" sz="2000" dirty="0" smtClean="0"/>
              <a:t>, </a:t>
            </a:r>
            <a:r>
              <a:rPr lang="cs-CZ" sz="2000" dirty="0" err="1" smtClean="0"/>
              <a:t>kujavsko</a:t>
            </a:r>
            <a:r>
              <a:rPr lang="cs-CZ" sz="2000" dirty="0" smtClean="0"/>
              <a:t> v lenní </a:t>
            </a:r>
            <a:r>
              <a:rPr lang="cs-CZ" sz="2000" dirty="0" err="1" smtClean="0"/>
              <a:t>závisloslti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Documents and Settings\Lenka\Plocha\590px-WenceslausIImap-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200800" cy="5373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Václav II. (1283 – 1305)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Sňatek s Gutou Habsburskou, po její smrti manželství s polskou princeznou Eliškou </a:t>
            </a:r>
            <a:r>
              <a:rPr lang="cs-CZ" dirty="0" err="1" smtClean="0"/>
              <a:t>Rejčkou</a:t>
            </a:r>
            <a:r>
              <a:rPr lang="cs-CZ" dirty="0" smtClean="0"/>
              <a:t> – roku 1300 </a:t>
            </a:r>
            <a:r>
              <a:rPr lang="cs-CZ" b="1" dirty="0" smtClean="0"/>
              <a:t>zisk polské koruny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Roku 1300 mincovní reforma – zavedení </a:t>
            </a:r>
            <a:r>
              <a:rPr lang="cs-CZ" b="1" dirty="0" smtClean="0"/>
              <a:t>pražského groše </a:t>
            </a:r>
            <a:r>
              <a:rPr lang="cs-CZ" dirty="0" smtClean="0"/>
              <a:t>– obrovské bohatství pramenící z nalezišť stříbra v Kutné Hoře.</a:t>
            </a:r>
          </a:p>
          <a:p>
            <a:endParaRPr lang="cs-CZ" dirty="0" smtClean="0"/>
          </a:p>
          <a:p>
            <a:r>
              <a:rPr lang="cs-CZ" dirty="0" smtClean="0"/>
              <a:t>Umírá na tuberkulózu, pochován ve Zbraslavském klášteře.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Václav III. (1305 – 1306)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Vlády se ujímá ve svých 16 letech.</a:t>
            </a:r>
          </a:p>
          <a:p>
            <a:endParaRPr lang="cs-CZ" dirty="0" smtClean="0"/>
          </a:p>
          <a:p>
            <a:r>
              <a:rPr lang="cs-CZ" dirty="0" smtClean="0"/>
              <a:t>Více než vládě se věnoval radovánkám.</a:t>
            </a:r>
          </a:p>
          <a:p>
            <a:endParaRPr lang="cs-CZ" dirty="0" smtClean="0"/>
          </a:p>
          <a:p>
            <a:r>
              <a:rPr lang="cs-CZ" dirty="0" smtClean="0"/>
              <a:t>Ztrácí uherskou korunu.</a:t>
            </a:r>
          </a:p>
          <a:p>
            <a:endParaRPr lang="cs-CZ" dirty="0" smtClean="0"/>
          </a:p>
          <a:p>
            <a:r>
              <a:rPr lang="cs-CZ" dirty="0" smtClean="0"/>
              <a:t>Ve snaze zabránit ztrátě polské koruny uskutečnil vojenské tažení – v Olomouci zavražděn – příčiny ani vrahy se nepodařilo odhalit.</a:t>
            </a:r>
          </a:p>
          <a:p>
            <a:pPr>
              <a:buNone/>
            </a:pPr>
            <a:r>
              <a:rPr lang="cs-CZ" dirty="0" smtClean="0"/>
              <a:t>   1306 – vymření rodu Přemyslovců po meči.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559</TotalTime>
  <Words>397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Přemysl Otakar II. (1253 – 1278)</vt:lpstr>
      <vt:lpstr>Snímek 3</vt:lpstr>
      <vt:lpstr>Snímek 4</vt:lpstr>
      <vt:lpstr>Přemysl Otakar II. (1253 – 1278)</vt:lpstr>
      <vt:lpstr>Václav II. (1283 – 1305)</vt:lpstr>
      <vt:lpstr>Míšeňsko, Horní slezsko, kujavsko v lenní závisloslti</vt:lpstr>
      <vt:lpstr>Václav II. (1283 – 1305)</vt:lpstr>
      <vt:lpstr>Václav III. (1305 – 1306)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61</cp:revision>
  <dcterms:created xsi:type="dcterms:W3CDTF">2012-04-12T06:14:10Z</dcterms:created>
  <dcterms:modified xsi:type="dcterms:W3CDTF">2012-08-29T19:17:47Z</dcterms:modified>
</cp:coreProperties>
</file>