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67" r:id="rId3"/>
    <p:sldId id="278" r:id="rId4"/>
    <p:sldId id="268" r:id="rId5"/>
    <p:sldId id="269" r:id="rId6"/>
    <p:sldId id="270" r:id="rId7"/>
    <p:sldId id="273" r:id="rId8"/>
    <p:sldId id="275" r:id="rId9"/>
    <p:sldId id="271" r:id="rId10"/>
    <p:sldId id="277" r:id="rId11"/>
    <p:sldId id="272" r:id="rId12"/>
    <p:sldId id="274" r:id="rId13"/>
    <p:sldId id="266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75" autoAdjust="0"/>
  </p:normalViewPr>
  <p:slideViewPr>
    <p:cSldViewPr>
      <p:cViewPr varScale="1">
        <p:scale>
          <a:sx n="67" d="100"/>
          <a:sy n="67" d="100"/>
        </p:scale>
        <p:origin x="-4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1B809D-1ADA-420F-A07A-26A271A4932F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76DC42-8E8F-4D7F-9636-01516FB6881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29.8.2012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On&#345;ej" TargetMode="External"/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1. 8.  2012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_6.1.11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Velkomoravská říše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Prezentace slouží k zopakování probraného učiva. Studenti si písemně i ústně procvičí poznatky o knížatech Velkomoravské říše, její roli v utváření naší státnosti a kultury.</a:t>
            </a:r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050" name="Picture 2" descr="C:\Documents and Settings\Lenka\Plocha\velka_morava-_map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3" y="260648"/>
            <a:ext cx="7776865" cy="62646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Mojmír II. (894 – 906)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Za jeho vlády se stupňují vnitřní i vnější nepokoje.</a:t>
            </a:r>
          </a:p>
          <a:p>
            <a:r>
              <a:rPr lang="cs-CZ" dirty="0" smtClean="0"/>
              <a:t>Z jihu útočí maďarské kočovné kmeny –</a:t>
            </a:r>
          </a:p>
          <a:p>
            <a:pPr>
              <a:buNone/>
            </a:pPr>
            <a:r>
              <a:rPr lang="cs-CZ" dirty="0" smtClean="0"/>
              <a:t>   r. 906 zánik Velkomoravské říše.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Význam:</a:t>
            </a:r>
          </a:p>
          <a:p>
            <a:pPr>
              <a:buFontTx/>
              <a:buChar char="-"/>
            </a:pPr>
            <a:r>
              <a:rPr lang="cs-CZ" dirty="0" smtClean="0"/>
              <a:t>Středoevropská velmoc na našem území.</a:t>
            </a:r>
          </a:p>
          <a:p>
            <a:pPr>
              <a:buFontTx/>
              <a:buChar char="-"/>
            </a:pPr>
            <a:r>
              <a:rPr lang="cs-CZ" dirty="0" smtClean="0"/>
              <a:t>Položeny základy vzdělanosti na našem území.</a:t>
            </a:r>
          </a:p>
          <a:p>
            <a:pPr>
              <a:buFontTx/>
              <a:buChar char="-"/>
            </a:pPr>
            <a:r>
              <a:rPr lang="cs-CZ" smtClean="0"/>
              <a:t>Šíření křesťanství.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Jediný zachovalý kostel z doby </a:t>
            </a:r>
            <a:r>
              <a:rPr lang="cs-CZ" smtClean="0"/>
              <a:t>VM v </a:t>
            </a:r>
            <a:r>
              <a:rPr lang="cs-CZ" dirty="0" err="1" smtClean="0"/>
              <a:t>kopčanoch</a:t>
            </a:r>
            <a:r>
              <a:rPr lang="cs-CZ" dirty="0" smtClean="0"/>
              <a:t> na </a:t>
            </a:r>
            <a:r>
              <a:rPr lang="cs-CZ" dirty="0" err="1" smtClean="0"/>
              <a:t>slovensku</a:t>
            </a:r>
            <a:endParaRPr lang="cs-CZ" dirty="0"/>
          </a:p>
        </p:txBody>
      </p:sp>
      <p:pic>
        <p:nvPicPr>
          <p:cNvPr id="8" name="Zástupný symbol pro obsah 7" descr="Kopčany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051720" y="1916832"/>
            <a:ext cx="4248472" cy="396044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Vypracovala Mgr. Lenka Hrušková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556792"/>
            <a:ext cx="7467600" cy="4873752"/>
          </a:xfrm>
        </p:spPr>
        <p:txBody>
          <a:bodyPr/>
          <a:lstStyle/>
          <a:p>
            <a:r>
              <a:rPr lang="cs-CZ" dirty="0" smtClean="0">
                <a:latin typeface="Calibri" pitchFamily="34" charset="0"/>
              </a:rPr>
              <a:t>Seznam zdrojů: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hlinkClick r:id="rId2"/>
              </a:rPr>
              <a:t>http://commons.wikimedia.org/wiki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hlinkClick r:id="rId2"/>
              </a:rPr>
              <a:t>/</a:t>
            </a: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Foto sousoší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Cytila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 a 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Metoděje: </a:t>
            </a:r>
          </a:p>
          <a:p>
            <a:pPr>
              <a:buNone/>
            </a:pPr>
            <a:r>
              <a:rPr lang="cs-CZ" sz="16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hlinkClick r:id="rId3"/>
              </a:rPr>
              <a:t>http://</a:t>
            </a:r>
            <a:r>
              <a:rPr lang="cs-CZ" sz="16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hlinkClick r:id="rId3"/>
              </a:rPr>
              <a:t>commons.wikimedia.org/wiki/Onřej</a:t>
            </a:r>
            <a:r>
              <a:rPr lang="cs-CZ" sz="16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 </a:t>
            </a:r>
            <a:r>
              <a:rPr lang="cs-CZ" sz="1600" dirty="0" err="1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Žváček</a:t>
            </a:r>
            <a:r>
              <a:rPr lang="cs-CZ" sz="160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/Česko/moravskoslezský kraj.</a:t>
            </a:r>
            <a:endParaRPr lang="cs-CZ" sz="1600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[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cit. 2012-08-01]</a:t>
            </a: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Foto kostela v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Kopčanoch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:</a:t>
            </a:r>
            <a:endParaRPr lang="cs-CZ" sz="2000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r>
              <a:rPr lang="cs-CZ" sz="18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hlinkClick r:id="rId2"/>
              </a:rPr>
              <a:t>http://commons.wikimedia.org/wiki</a:t>
            </a:r>
            <a:r>
              <a:rPr lang="cs-CZ" sz="18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hlinkClick r:id="rId2"/>
              </a:rPr>
              <a:t>/</a:t>
            </a:r>
            <a:r>
              <a:rPr lang="cs-CZ" sz="18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 </a:t>
            </a:r>
            <a:r>
              <a:rPr lang="cs-CZ" sz="1800" dirty="0" err="1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Bubamara</a:t>
            </a:r>
            <a:r>
              <a:rPr lang="cs-CZ" sz="18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/</a:t>
            </a:r>
            <a:r>
              <a:rPr lang="cs-CZ" sz="1800" dirty="0" err="1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gallery</a:t>
            </a:r>
            <a:r>
              <a:rPr lang="cs-CZ" sz="1800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. [cit. 2012-08-01]</a:t>
            </a: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  <a:latin typeface="Calibri"/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MAREK,Jaroslav a kol. České a československé dějiny. 1.vyd. Praha. Fortuna, 1991. ISBN 80 – 85298-29-5.</a:t>
            </a: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Velká </a:t>
            </a:r>
            <a:r>
              <a:rPr lang="cs-CZ" dirty="0" err="1" smtClean="0"/>
              <a:t>morava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Dějiny VM jsou úzce spojeny s šířením křesťanství a dějinami Franské říše, která se pod vládou </a:t>
            </a:r>
            <a:r>
              <a:rPr lang="cs-CZ" dirty="0" err="1" smtClean="0"/>
              <a:t>Karlovců</a:t>
            </a:r>
            <a:r>
              <a:rPr lang="cs-CZ" dirty="0" smtClean="0"/>
              <a:t> stává v 8. stol. nejmocnější říší Evropy.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R. 843 je </a:t>
            </a:r>
            <a:r>
              <a:rPr lang="cs-CZ" dirty="0" err="1" smtClean="0"/>
              <a:t>verdunskou</a:t>
            </a:r>
            <a:r>
              <a:rPr lang="cs-CZ" dirty="0" smtClean="0"/>
              <a:t> smlouvou rozdělena na 3 státní celky:</a:t>
            </a:r>
          </a:p>
          <a:p>
            <a:pPr>
              <a:buFontTx/>
              <a:buChar char="-"/>
            </a:pPr>
            <a:r>
              <a:rPr lang="cs-CZ" dirty="0" smtClean="0"/>
              <a:t>Západofranská  - pozdější Francie,</a:t>
            </a:r>
          </a:p>
          <a:p>
            <a:pPr>
              <a:buFontTx/>
              <a:buChar char="-"/>
            </a:pPr>
            <a:r>
              <a:rPr lang="cs-CZ" dirty="0" smtClean="0"/>
              <a:t>Východofranská – základ pozdější Německa</a:t>
            </a:r>
          </a:p>
          <a:p>
            <a:pPr>
              <a:buFontTx/>
              <a:buChar char="-"/>
            </a:pPr>
            <a:r>
              <a:rPr lang="cs-CZ" dirty="0" smtClean="0"/>
              <a:t>Jižní část – Itálie a část středního Německa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Lenka\Plocha\mapa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32656"/>
            <a:ext cx="7272808" cy="61926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Velká </a:t>
            </a:r>
            <a:r>
              <a:rPr lang="cs-CZ" dirty="0" err="1" smtClean="0"/>
              <a:t>morava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Centrem šíření křesťanství byla Východofranská říše, k nám směřovaly misie z:</a:t>
            </a:r>
          </a:p>
          <a:p>
            <a:pPr>
              <a:buFontTx/>
              <a:buChar char="-"/>
            </a:pPr>
            <a:r>
              <a:rPr lang="cs-CZ" dirty="0" smtClean="0"/>
              <a:t>Řezna – do Čech,</a:t>
            </a:r>
          </a:p>
          <a:p>
            <a:pPr>
              <a:buFontTx/>
              <a:buChar char="-"/>
            </a:pPr>
            <a:r>
              <a:rPr lang="cs-CZ" dirty="0" smtClean="0"/>
              <a:t>Pasova – na Moravu</a:t>
            </a:r>
          </a:p>
          <a:p>
            <a:pPr>
              <a:buFontTx/>
              <a:buChar char="-"/>
            </a:pPr>
            <a:r>
              <a:rPr lang="cs-CZ" dirty="0" smtClean="0"/>
              <a:t>Salcburku – od již. Slovenska po Korutany.</a:t>
            </a:r>
          </a:p>
          <a:p>
            <a:pPr>
              <a:buFontTx/>
              <a:buChar char="-"/>
            </a:pPr>
            <a:endParaRPr lang="cs-CZ" dirty="0" smtClean="0"/>
          </a:p>
          <a:p>
            <a:r>
              <a:rPr lang="cs-CZ" dirty="0" smtClean="0"/>
              <a:t>I první doložený kníže VM přijal křest z Pasova:</a:t>
            </a:r>
          </a:p>
          <a:p>
            <a:pPr>
              <a:buNone/>
            </a:pPr>
            <a:r>
              <a:rPr lang="cs-CZ" dirty="0" smtClean="0"/>
              <a:t>MOJMÍR I. (830 – 846) – porazil knížete </a:t>
            </a:r>
            <a:r>
              <a:rPr lang="cs-CZ" dirty="0" err="1" smtClean="0"/>
              <a:t>Pribinu</a:t>
            </a:r>
            <a:r>
              <a:rPr lang="cs-CZ" dirty="0" smtClean="0"/>
              <a:t> z Nitranského knížectví, čímž došlo ke sjednocení kmenů VM.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Rastislav (846 – 870)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Dosazen na trůn východofranským vládcem Ludvíkem Němcem – očekával vděk a loajalitu, avšak Rastislav se snažil z jeho vlivu vymanit s pomocí Byzantské říše.</a:t>
            </a:r>
          </a:p>
          <a:p>
            <a:r>
              <a:rPr lang="cs-CZ" dirty="0" smtClean="0"/>
              <a:t>Vyhnal franské kněží a na jejich místo nechává povolat misii z východu:</a:t>
            </a:r>
          </a:p>
          <a:p>
            <a:r>
              <a:rPr lang="cs-CZ" dirty="0" smtClean="0"/>
              <a:t>863 příchod Konstantina a Metoděje ze Soluně, ovládali makedonské nářečí podobné našemu tehdejšímu jazyku – vznik prvního spisovného jazyka na našem území – STAROSLOVĚNŠTINA, písmo HLAHOLICE.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CYRILOMETODĚJSKÁ MISE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šíření křesťanství mnohem úspěšnější než franští kněží.</a:t>
            </a:r>
          </a:p>
          <a:p>
            <a:r>
              <a:rPr lang="cs-CZ" dirty="0" smtClean="0"/>
              <a:t>Vznik prvních literárních památek na našem území – např. </a:t>
            </a:r>
            <a:r>
              <a:rPr lang="cs-CZ" dirty="0" err="1" smtClean="0"/>
              <a:t>Proglas</a:t>
            </a:r>
            <a:r>
              <a:rPr lang="cs-CZ" dirty="0" smtClean="0"/>
              <a:t>, Život sv. Konstantina a Život sv. Metoděje = tzv. Moravsko-panonské legendy.</a:t>
            </a:r>
          </a:p>
          <a:p>
            <a:r>
              <a:rPr lang="cs-CZ" dirty="0" smtClean="0"/>
              <a:t>R. 867 odchází oba bratři do Říma, aby obhájili slovanskou liturgii, Konstantin zde vstupuje do kláštera a přijímá jméno Cyril, umírá zde ve svých 42 letech.</a:t>
            </a:r>
          </a:p>
          <a:p>
            <a:r>
              <a:rPr lang="cs-CZ" dirty="0" smtClean="0"/>
              <a:t>Metoděj se vrací na Moravu, vysvěcen na arcibiskupa, umírá v roce 885.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Cyrilometodějská mise</a:t>
            </a:r>
            <a:endParaRPr lang="cs-CZ" dirty="0"/>
          </a:p>
        </p:txBody>
      </p:sp>
      <p:pic>
        <p:nvPicPr>
          <p:cNvPr id="4" name="Zástupný symbol pro obsah 3" descr="800PX-~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41916" y="1600200"/>
            <a:ext cx="6498167" cy="4873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Hlaholice</a:t>
            </a:r>
            <a:endParaRPr lang="cs-CZ" dirty="0"/>
          </a:p>
        </p:txBody>
      </p:sp>
      <p:pic>
        <p:nvPicPr>
          <p:cNvPr id="4" name="Zástupný symbol pro obsah 3" descr="hlaholice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907704" y="1600200"/>
            <a:ext cx="5040560" cy="4873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Svatopluk (871 – 894)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Nejmocnější velkomoravský panovník.</a:t>
            </a:r>
          </a:p>
          <a:p>
            <a:r>
              <a:rPr lang="cs-CZ" dirty="0" smtClean="0"/>
              <a:t>Za jeho vlády největší územní zisky – Velká Morava se stává Velkomoravskou říši.</a:t>
            </a:r>
          </a:p>
          <a:p>
            <a:r>
              <a:rPr lang="cs-CZ" dirty="0" smtClean="0"/>
              <a:t>Na trůn se dostal zradou – svého strýce Rastislava vydal Frankům – R. měl být popraven, nakonec oslepen a uvězněn.</a:t>
            </a:r>
          </a:p>
          <a:p>
            <a:r>
              <a:rPr lang="cs-CZ" dirty="0" smtClean="0"/>
              <a:t>Svatopluk vazalem Ludvíka Němce, nakonec obviněn ze zrady a také zajat – na Moravě moc přebírají Němci Vilém a </a:t>
            </a:r>
            <a:r>
              <a:rPr lang="cs-CZ" dirty="0" err="1" smtClean="0"/>
              <a:t>Engelšak</a:t>
            </a:r>
            <a:r>
              <a:rPr lang="cs-CZ" dirty="0" smtClean="0"/>
              <a:t> – slovanské obyvatelstvo se proti nim vzbouřilo – Svatopluk vyslán, aby sjednal smír, přeběhl ke svým a Franky porazil.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452</TotalTime>
  <Words>516</Words>
  <Application>Microsoft Office PowerPoint</Application>
  <PresentationFormat>Předvádění na obrazovce (4:3)</PresentationFormat>
  <Paragraphs>62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Arkýř</vt:lpstr>
      <vt:lpstr>Snímek 1</vt:lpstr>
      <vt:lpstr>Velká morava</vt:lpstr>
      <vt:lpstr>Snímek 3</vt:lpstr>
      <vt:lpstr>Velká morava</vt:lpstr>
      <vt:lpstr>Rastislav (846 – 870)</vt:lpstr>
      <vt:lpstr>CYRILOMETODĚJSKÁ MISE</vt:lpstr>
      <vt:lpstr>Cyrilometodějská mise</vt:lpstr>
      <vt:lpstr>Hlaholice</vt:lpstr>
      <vt:lpstr>Svatopluk (871 – 894)</vt:lpstr>
      <vt:lpstr>Snímek 10</vt:lpstr>
      <vt:lpstr>Mojmír II. (894 – 906)</vt:lpstr>
      <vt:lpstr>Jediný zachovalý kostel z doby VM v kopčanoch na slovensku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Lenka</cp:lastModifiedBy>
  <cp:revision>47</cp:revision>
  <dcterms:created xsi:type="dcterms:W3CDTF">2012-04-12T06:14:10Z</dcterms:created>
  <dcterms:modified xsi:type="dcterms:W3CDTF">2012-08-29T19:16:50Z</dcterms:modified>
</cp:coreProperties>
</file>