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27"/>
  </p:notesMasterIdLst>
  <p:sldIdLst>
    <p:sldId id="304" r:id="rId2"/>
    <p:sldId id="305" r:id="rId3"/>
    <p:sldId id="275" r:id="rId4"/>
    <p:sldId id="257" r:id="rId5"/>
    <p:sldId id="286" r:id="rId6"/>
    <p:sldId id="298" r:id="rId7"/>
    <p:sldId id="260" r:id="rId8"/>
    <p:sldId id="258" r:id="rId9"/>
    <p:sldId id="290" r:id="rId10"/>
    <p:sldId id="292" r:id="rId11"/>
    <p:sldId id="277" r:id="rId12"/>
    <p:sldId id="302" r:id="rId13"/>
    <p:sldId id="303" r:id="rId14"/>
    <p:sldId id="278" r:id="rId15"/>
    <p:sldId id="287" r:id="rId16"/>
    <p:sldId id="289" r:id="rId17"/>
    <p:sldId id="297" r:id="rId18"/>
    <p:sldId id="293" r:id="rId19"/>
    <p:sldId id="288" r:id="rId20"/>
    <p:sldId id="296" r:id="rId21"/>
    <p:sldId id="301" r:id="rId22"/>
    <p:sldId id="261" r:id="rId23"/>
    <p:sldId id="272" r:id="rId24"/>
    <p:sldId id="276" r:id="rId25"/>
    <p:sldId id="306" r:id="rId2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3851" autoAdjust="0"/>
  </p:normalViewPr>
  <p:slideViewPr>
    <p:cSldViewPr>
      <p:cViewPr varScale="1">
        <p:scale>
          <a:sx n="71" d="100"/>
          <a:sy n="71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299A8C04-9E2E-4256-B8C6-B3F1378270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BEE099A5-3485-47D2-9FE4-8A68BCD7BA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AC5FD4C-12EF-44A2-A96C-4FC9A6364D2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8533" name="Rectangle 5">
            <a:extLst>
              <a:ext uri="{FF2B5EF4-FFF2-40B4-BE49-F238E27FC236}">
                <a16:creationId xmlns:a16="http://schemas.microsoft.com/office/drawing/2014/main" id="{EA2AE9E6-9A35-405D-A2B3-57B576872A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78534" name="Rectangle 6">
            <a:extLst>
              <a:ext uri="{FF2B5EF4-FFF2-40B4-BE49-F238E27FC236}">
                <a16:creationId xmlns:a16="http://schemas.microsoft.com/office/drawing/2014/main" id="{B3CDD2FF-4D40-47AC-828A-ECC158F7608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8535" name="Rectangle 7">
            <a:extLst>
              <a:ext uri="{FF2B5EF4-FFF2-40B4-BE49-F238E27FC236}">
                <a16:creationId xmlns:a16="http://schemas.microsoft.com/office/drawing/2014/main" id="{CEF74629-0757-45A7-9889-13537F011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AA05E97-AE92-4C98-9CB3-9F88472A40D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1F0D0F6-E4E5-45D3-8DC4-73D2E4142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C37FE2-0DA8-4786-AB7B-ECD06E320746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CDE7DB1-058F-4C30-A249-8AE941FA1C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18E475A-1F0E-40B4-874B-DC9AF86EE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http://commons.wikimedia.org/wiki/File:Vratislav1_Znojmo.jpg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57E5EE7-1357-471B-A070-386019921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2533FB-73E3-41F5-842A-49FB17DB173C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1085AAE-A307-40FE-B293-CC995A3D0D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945FE57-84CF-4C6A-8BBC-A492615EA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http://upload.wikimedia.org/wikipedia/commons/5/5c/Cheb_hrad_4.jpg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8A21959-2D13-4297-90A3-FD75E312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37CB7-3966-43BC-BDB9-3437D96BE569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2C98C6B-4C73-4396-8307-80F40E5364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943021F-6F62-4750-AAD8-0BFEFF71C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 http://commons.wikimedia.org/wiki/File:Kodex_vy%C5%A1ehradsk%C3%BD1.jpg; http://commons.wikimedia.org/wiki/File:Bazilika_svat%C3%A9ho_Prokopa_v_T%C5%99eb%C3%AD%C4%8D,_Opatsk%C3%A1_kaple,_v%C3%BDzdoba_3.jpg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6540545-2021-4749-A3BA-968220258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9706D-0F03-41E6-936B-FBA447A83195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3E0B7E2-121A-4506-B18A-B64EA560BA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F6285DF-9613-4C91-A380-6EF3CD625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http://commons.wikimedia.org/wiki/File:Kodex_vy%C5%A1ehradsk%C3%BD.jpg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3E9906A-A45D-440C-A35E-452357E1E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FBAD7D-243E-4478-A032-A48EE484C3A3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69D5E66-DDDF-4F5C-98E9-C3C52EC617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F9D1979-2300-4322-841D-41AA27DA0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http://commons.wikimedia.org/wiki/File:Hrusice_CZ_St_Wenceslas_church_Romanesque_portal.148.jpg; http://commons.wikimedia.org/wiki/File:Z%C3%A1bo%C5%99%C3%AD_nad_Labem_-_rom%C3%A1nsk%C3%BD_port%C3%A1l.jpg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F8D276F-85D7-449B-85F9-28C0BB190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DDA2ED-37DF-4C1B-A2D5-6F5CECD9D624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CD263B4-4721-4153-99FC-BA5439963F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E8F9A06-A225-4748-99F2-DCD8C0C8B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http://commons.wikimedia.org/wiki/File:Rotunda-of-the-Holy-Cross-Prague2011c.jpg; http://commons.wikimedia.org/wiki/File:Rotunda_Svat%C3%A9_Kate%C5%99iny_v_P%C5%99edn%C3%AD_Kopanin%C4%9B2.jpg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ED6310C-19FE-42A9-8D7B-B9F89966F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B93B35-4F98-42FD-8E51-3E2DE8E0D883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DF5BE6B-4BDD-41D4-929A-1E011658E0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3CA23BB-C851-43E5-B5BC-F127CE9E5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http://commons.wikimedia.org/w/index.php?search=rotunda+na+Vy%C5%A1ehrad%C4%9B&amp;button=%3CIMG+alt%3DSearch+src%3D%22%2F%2Fbits.wikimedia.org%2Fstatic-1.20wmf5%2Fskins%2Fvector%2Fimages%2Fsearch-ltr.png%3F303-4%22%3E&amp;title=Special%3ASearch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D3E4D73-97E7-4B32-AD7C-6F1459224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BA3143-2996-47A4-8850-79BBDF098777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4FBCE0F-194C-4CFA-B024-A6BB70D2DA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7793056-3F82-42B8-B0F0-69F20752B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http://commons.wikimedia.org/wiki/File:ZnojmoRotundaKateriny.jpg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5C49AD3-3379-456A-A318-BB46EA7F8E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AE9C49-4C28-4856-B53F-7123DE4CF693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2FC9753-8483-468B-A548-9534407C23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BE5560D-3124-4048-9B72-AF97686FB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http://commons.wikimedia.org/wiki/File:Rotunda_sv._Ji%C5%99%C3%AD_a_Vojt%C4%9Bcha.jpg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6136BBA-85B4-470D-BF3A-6804AFBC5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A68BFF-8970-4403-9206-B24A1B9798FB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84C7DFE-511E-4D40-AD6E-0734C57FDC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892AE46-2BFD-4BC5-93D1-2EB815538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http://commons.wikimedia.org/wiki/File:Basilica_of_Saint_Procopius_in_T%C5%99eb%C3%AD%C4%8D.jpg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7BD554A-FF99-4C55-9ADD-B3EB7BAF75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D7A0A8-7D16-4DD1-A7B7-C0AC0C5EF480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60F410B-B0DC-4A6E-B169-81C98AEBD9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AA3432D-55F6-4E05-8269-097C8D0B8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Foto: Vanda Malurová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E65E351-15A8-4D74-81FD-786D442E1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149B0B-99BB-41D3-90E5-732A47F31799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53F9C28-DEE3-4944-AAAB-B01EF9FF2F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3F00C55-410A-4999-841E-47EE813D1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http://commons.wikimedia.org/wiki/File:100822_Sazava_Klaster_0019.JPG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376CB31-C337-4BCB-A124-EA8FF7D2FC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93F2E94-EA41-44FF-A77B-887B52548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F2191A9-752A-40D0-82BD-947A603E7FE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FEA5538D-6B93-4EE0-8B04-93A4BF6154D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9D3A0CDD-DC27-42D0-895F-3BE63DA1AEA3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FFDE7C70-D561-499D-A020-02D61F6AA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1C5E591A-33C5-4367-8E8B-4F40EAD7AED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8C69C8CC-2419-4390-A931-FB22297BE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A2D97802-0219-4BAC-98DB-76DF02D49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334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334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5A4034A-9514-471E-B914-3ADE85FBF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BE266A5-A092-479C-9F9F-FF03677EA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B5DBDEA-2236-4F95-A005-8964928A8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32648-873A-4E48-B0CA-C8E8C9D00D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725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12D60E3-6270-4871-B968-5CB017056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16578E6-C764-4A44-9F49-55C624144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2FE947F-44FB-43A8-B4D8-0F122F45E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B56BA-A310-4F63-938E-CA90DB0402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810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F021012-9008-4914-A171-3EB3A28AA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02C8F24-EB3F-47FF-B592-6F92CFC55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518E5EF-6220-4AC3-BCE2-874B8872B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9E641-1C51-4903-899B-DDCE892221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59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BCF3B07-F296-42B4-BE2C-2A68953F8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819DE29-7614-4C19-A3A5-EE3D1B205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1ED451D-378A-4D12-93E6-B13EFFF9C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D5EC1-93F4-4FB9-AFE1-EDF9DC2A73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406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8F41795-A558-4C34-9C65-B715F528C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AFF610D-8C82-4413-9D36-278CD716F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62A301D-D3C9-483E-A9FC-984E56322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17CB5-5E78-4956-961B-CC3A770BFB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422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647C477-476E-4D6B-8036-1D5FC64CE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8020FE8-1856-4751-99C6-CBAF36E09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6E64565-AA85-4105-94B6-9F79DD2B7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95386-3031-4581-B848-F55AAC01D1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404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E0A6AED-8B2E-47FC-8555-39C8DA4A8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324D51B-4E75-486C-884D-5D299E2EE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00B30A1-3C72-4A03-AD67-00E11C313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B0506-2670-4B8B-9544-50638F8483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126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FADDD39-8795-4382-AAFE-6DB968C1B4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AD74ACB-0735-4043-9DD6-F050F0789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92AF1F7-439D-420B-ABF4-318F4891B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0F65F-266B-49EE-90F0-7FC8AEBF8C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382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F713321-8780-4AA5-A89B-F91A62B49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95CDB26-FFD3-4539-9D3B-C544C4374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9F93EA6-7433-48CF-8814-FBC5B9744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73BC8-D1BB-41B1-B641-ABB0BCC1BE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78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288A6D3-2001-407D-8D4B-911909CDB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2905F6D-52A5-4CC5-A58A-47F7E5A8D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6B5D981-E165-49FA-ACFD-A551ABD0F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C5055-4AE1-462A-9A1F-7D7935A5BD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802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2CC56CF-F4F6-4E8F-B5B1-CC4765389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A9A79D4-A2ED-44EB-99E5-F526A80CF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3DAA62-5325-4A00-99A1-87FDD8F94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A51C7-3CEF-4032-932A-858B812D0C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559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B787964-1E3E-4E44-92AF-1BD37EBF4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763E634-670B-49D0-A878-563E52A40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F935519-E1F7-475E-93FA-70CD0B06E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3819D-20E3-4286-AF95-BC8E04EA80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98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8AF802A-6F44-4CC1-89BC-13F9CED56FE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8143A48C-F7D4-46A2-9813-93759A935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FC6BDC76-B851-4019-8E9E-4531E12A3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D47CBC47-DC0F-4A7B-BAB4-96EF3F924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E71AC7AE-FAE7-4C6D-BD8C-D646D4A87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32455" name="Rectangle 7">
            <a:extLst>
              <a:ext uri="{FF2B5EF4-FFF2-40B4-BE49-F238E27FC236}">
                <a16:creationId xmlns:a16="http://schemas.microsoft.com/office/drawing/2014/main" id="{AF1AFF93-2BFC-4A10-946E-5C1E1CA82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32456" name="Rectangle 8">
            <a:extLst>
              <a:ext uri="{FF2B5EF4-FFF2-40B4-BE49-F238E27FC236}">
                <a16:creationId xmlns:a16="http://schemas.microsoft.com/office/drawing/2014/main" id="{A3C91B4F-E0A9-4B14-918F-613004ACC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32457" name="Rectangle 9">
            <a:extLst>
              <a:ext uri="{FF2B5EF4-FFF2-40B4-BE49-F238E27FC236}">
                <a16:creationId xmlns:a16="http://schemas.microsoft.com/office/drawing/2014/main" id="{DF734694-9680-42C0-BB82-824FB9CE5C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2458" name="Rectangle 10">
            <a:extLst>
              <a:ext uri="{FF2B5EF4-FFF2-40B4-BE49-F238E27FC236}">
                <a16:creationId xmlns:a16="http://schemas.microsoft.com/office/drawing/2014/main" id="{7E7710B2-BBAB-4BF0-88D7-6D57AF080E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2459" name="Rectangle 11">
            <a:extLst>
              <a:ext uri="{FF2B5EF4-FFF2-40B4-BE49-F238E27FC236}">
                <a16:creationId xmlns:a16="http://schemas.microsoft.com/office/drawing/2014/main" id="{5E755AB6-DEA2-468F-9162-BCEFD0340F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DC5BEB2-BFA1-4B4E-8749-AFB438DE5FD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8C5AD897-83A8-4DFA-BD67-759E73578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5" grpId="0"/>
      <p:bldP spid="23245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24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245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24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245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24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245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24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245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24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24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c/Rotunda_sv._Ji%C5%99%C3%AD_a_Vojt%C4%9Bcha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6/62/Basilica_of_Saint_Procopius_in_T%C5%99eb%C3%AD%C4%8D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f.cuni.cz/~moravec/fotky/k117-m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2/Bazilika_svat%C3%A9ho_Prokopa_v_T%C5%99eb%C3%AD%C4%8D%2C_Opatsk%C3%A1_kaple%2C_v%C3%BDzdoba_3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//upload.wikimedia.org/wikipedia/commons/0/09/Kodex_vy%C5%A1ehradsk%C3%BD1.jpg" TargetMode="Externa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5/Kodex_vy%C5%A1ehradsk%C3%BD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ZnojmoRotundaKateriny.jpg" TargetMode="External"/><Relationship Id="rId13" Type="http://schemas.openxmlformats.org/officeDocument/2006/relationships/hyperlink" Target="http://commons.wikimedia.org/wiki/File:Kodex_vy%C5%A1ehradsk%C3%BD1.jpg" TargetMode="External"/><Relationship Id="rId3" Type="http://schemas.openxmlformats.org/officeDocument/2006/relationships/hyperlink" Target="http://commons.wikimedia.org/wiki/File:Hrusice_CZ_St_Wenceslas_church_Romanesque_portal.148.jpg" TargetMode="External"/><Relationship Id="rId7" Type="http://schemas.openxmlformats.org/officeDocument/2006/relationships/hyperlink" Target="http://commons.wikimedia.org/wiki/File:Rotunda_Svat%C3%A9_Kate%C5%99iny_v_P%C5%99edn%C3%AD_Kopanin%C4%9B2.jpg" TargetMode="External"/><Relationship Id="rId12" Type="http://schemas.openxmlformats.org/officeDocument/2006/relationships/hyperlink" Target="http://upload.wikimedia.org/wikipedia/commons/5/5c/Cheb_hrad_4.jpg" TargetMode="External"/><Relationship Id="rId2" Type="http://schemas.openxmlformats.org/officeDocument/2006/relationships/hyperlink" Target="http://commons.wikimedia.org/wiki/File:Vratislav1_Znojm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otunda-of-the-Holy-Cross-Prague2011c.jpg;autor" TargetMode="External"/><Relationship Id="rId11" Type="http://schemas.openxmlformats.org/officeDocument/2006/relationships/hyperlink" Target="http://commons.wikimedia.org/wiki/File:100822_Sazava_Klaster_0019.JPG" TargetMode="External"/><Relationship Id="rId5" Type="http://schemas.openxmlformats.org/officeDocument/2006/relationships/hyperlink" Target="http://commons.wikimedia.org/w/index.php?search=rotunda+na+Vy" TargetMode="External"/><Relationship Id="rId15" Type="http://schemas.openxmlformats.org/officeDocument/2006/relationships/hyperlink" Target="http://commons.wikimedia.org/wiki/File:Kodex_vy%C5%A1ehradsk%C3%BD.jpg" TargetMode="External"/><Relationship Id="rId10" Type="http://schemas.openxmlformats.org/officeDocument/2006/relationships/hyperlink" Target="http://commons.wikimedia.org/wiki/File:Basilica_of_Saint_Procopius_in_T%C5%99eb%C3%AD%C4%8D.jpg" TargetMode="External"/><Relationship Id="rId4" Type="http://schemas.openxmlformats.org/officeDocument/2006/relationships/hyperlink" Target="http://commons.wikimedia.org/wiki/File:Z%C3%A1bo%C5%99%C3%AD_nad_Labem" TargetMode="External"/><Relationship Id="rId9" Type="http://schemas.openxmlformats.org/officeDocument/2006/relationships/hyperlink" Target="http://commons.wikimedia.org/wiki/File:Rotunda_sv._Ji%C5%99%C3%AD_a_Vojt%C4%9Bcha.jpg" TargetMode="External"/><Relationship Id="rId14" Type="http://schemas.openxmlformats.org/officeDocument/2006/relationships/hyperlink" Target="http://commons.wikimedia.org/wiki/File:Bazilika_svat%C3%A9ho_Prokopa_v_T%C5%99eb%C3%AD%C4%8D,_Opatsk%C3%A1_kaple,_v%C3%BDzdoba_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4/Vratislav1_Znojmo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4/Hrusice_CZ_St_Wenceslas_church_Romanesque_portal.148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//upload.wikimedia.org/wikipedia/commons/a/ad/Z%C3%A1bo%C5%99%C3%AD_nad_Labem_-_rom%C3%A1nsk%C3%BD_port%C3%A1l.jpg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//upload.wikimedia.org/wikipedia/commons/7/76/Rotunda-of-the-Holy-Cross-Prague2011c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mapy.cz/original?id=12886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mapy.cz/original?id=1008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2">
            <a:extLst>
              <a:ext uri="{FF2B5EF4-FFF2-40B4-BE49-F238E27FC236}">
                <a16:creationId xmlns:a16="http://schemas.microsoft.com/office/drawing/2014/main" id="{AB4D6A98-5764-46D8-AE57-B907C687D1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cs-CZ" altLang="cs-CZ" sz="130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b="1">
                <a:cs typeface="Arial" panose="020B0604020202020204" pitchFamily="34" charset="0"/>
              </a:rPr>
              <a:t>Název školy:</a:t>
            </a:r>
            <a:r>
              <a:rPr lang="cs-CZ" altLang="cs-CZ" sz="1400">
                <a:cs typeface="Arial" panose="020B0604020202020204" pitchFamily="34" charset="0"/>
              </a:rPr>
              <a:t> Střední průmyslová škola, Ostrava - Vítkovice, příspěvková organizace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14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b="1">
                <a:cs typeface="Arial" panose="020B0604020202020204" pitchFamily="34" charset="0"/>
              </a:rPr>
              <a:t>Autor:</a:t>
            </a:r>
            <a:r>
              <a:rPr lang="cs-CZ" altLang="cs-CZ" sz="1400">
                <a:cs typeface="Arial" panose="020B0604020202020204" pitchFamily="34" charset="0"/>
              </a:rPr>
              <a:t> 		Mgr. Vanda Malurová</a:t>
            </a:r>
            <a:endParaRPr lang="cs-CZ" altLang="cs-CZ" sz="14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b="1">
                <a:cs typeface="Arial" panose="020B0604020202020204" pitchFamily="34" charset="0"/>
              </a:rPr>
              <a:t>Datum:</a:t>
            </a:r>
            <a:r>
              <a:rPr lang="cs-CZ" altLang="cs-CZ" sz="1400">
                <a:cs typeface="Arial" panose="020B0604020202020204" pitchFamily="34" charset="0"/>
              </a:rPr>
              <a:t> 		1. srpna 2012</a:t>
            </a:r>
            <a:endParaRPr lang="cs-CZ" altLang="cs-CZ" sz="14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b="1">
                <a:cs typeface="Arial" panose="020B0604020202020204" pitchFamily="34" charset="0"/>
              </a:rPr>
              <a:t>Název:</a:t>
            </a:r>
            <a:r>
              <a:rPr lang="cs-CZ" altLang="cs-CZ" sz="1400">
                <a:cs typeface="Arial" panose="020B0604020202020204" pitchFamily="34" charset="0"/>
              </a:rPr>
              <a:t> 		VY_32_INOVACE_6.1.1</a:t>
            </a:r>
            <a:endParaRPr lang="cs-CZ" altLang="cs-CZ" sz="14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b="1">
                <a:cs typeface="Arial" panose="020B0604020202020204" pitchFamily="34" charset="0"/>
              </a:rPr>
              <a:t>Číslo projektu:</a:t>
            </a:r>
            <a:r>
              <a:rPr lang="cs-CZ" altLang="cs-CZ" sz="1400">
                <a:cs typeface="Arial" panose="020B0604020202020204" pitchFamily="34" charset="0"/>
              </a:rPr>
              <a:t> 	CZ.1.07/1.5.00/34.0125</a:t>
            </a:r>
            <a:endParaRPr lang="cs-CZ" altLang="cs-CZ" sz="14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b="1">
                <a:cs typeface="Arial" panose="020B0604020202020204" pitchFamily="34" charset="0"/>
              </a:rPr>
              <a:t>Téma:</a:t>
            </a:r>
            <a:r>
              <a:rPr lang="cs-CZ" altLang="cs-CZ" sz="1400">
                <a:cs typeface="Arial" panose="020B0604020202020204" pitchFamily="34" charset="0"/>
              </a:rPr>
              <a:t>  		Románská kultura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 sz="1400" b="1"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1400" b="1">
                <a:cs typeface="Arial" panose="020B0604020202020204" pitchFamily="34" charset="0"/>
              </a:rPr>
              <a:t>Anotace: </a:t>
            </a:r>
            <a:r>
              <a:rPr lang="cs-CZ" altLang="cs-CZ" sz="1400">
                <a:cs typeface="Arial" panose="020B0604020202020204" pitchFamily="34" charset="0"/>
              </a:rPr>
              <a:t>Prezentace byla vytvořena pro vyučujícího jako vizualizace výkladu o románské kultuře v českých zemích. Obsahuje text i obrázky, její části mohou sloužit jako zápis do sešitu.</a:t>
            </a:r>
            <a:endParaRPr lang="cs-CZ" altLang="cs-CZ" sz="1400">
              <a:solidFill>
                <a:srgbClr val="898989"/>
              </a:solidFill>
            </a:endParaRPr>
          </a:p>
        </p:txBody>
      </p:sp>
      <p:pic>
        <p:nvPicPr>
          <p:cNvPr id="4099" name="obrázek 1">
            <a:extLst>
              <a:ext uri="{FF2B5EF4-FFF2-40B4-BE49-F238E27FC236}">
                <a16:creationId xmlns:a16="http://schemas.microsoft.com/office/drawing/2014/main" id="{D4B16D6D-9E5F-490E-97A4-2B05875B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14C01CC-55EC-48AE-9BD0-5EB32AA98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Rotunda sv. Jiří na Řípu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83CDECA-BA7B-4159-AB31-857FB29E3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8436" name="Picture 7" descr="File:Rotunda sv. Jiří a Vojtěcha.jpg">
            <a:hlinkClick r:id="rId3"/>
            <a:extLst>
              <a:ext uri="{FF2B5EF4-FFF2-40B4-BE49-F238E27FC236}">
                <a16:creationId xmlns:a16="http://schemas.microsoft.com/office/drawing/2014/main" id="{BEB9A752-2F33-413C-B4CD-B8543003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2009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8AD6720B-042A-4214-B3C4-F88BF2D5E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Baziliky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1FB46787-B954-4AC1-A932-8B3F4DB860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00200"/>
            <a:ext cx="4321175" cy="4530725"/>
          </a:xfrm>
        </p:spPr>
        <p:txBody>
          <a:bodyPr/>
          <a:lstStyle/>
          <a:p>
            <a:pPr eaLnBrk="1" hangingPunct="1"/>
            <a:r>
              <a:rPr lang="cs-CZ" altLang="cs-CZ" sz="2400"/>
              <a:t>románské vícelodní kostely s podélným půdorysem</a:t>
            </a:r>
          </a:p>
          <a:p>
            <a:pPr eaLnBrk="1" hangingPunct="1"/>
            <a:r>
              <a:rPr lang="cs-CZ" altLang="cs-CZ" sz="2400"/>
              <a:t>stavěly se z neomítaného zdiva</a:t>
            </a:r>
          </a:p>
          <a:p>
            <a:pPr eaLnBrk="1" hangingPunct="1"/>
            <a:r>
              <a:rPr lang="cs-CZ" altLang="cs-CZ" sz="2400"/>
              <a:t>měly malá okna zakončená obloukem,sdružovaná po dvou nebo po třech</a:t>
            </a:r>
          </a:p>
          <a:p>
            <a:pPr eaLnBrk="1" hangingPunct="1"/>
            <a:r>
              <a:rPr lang="cs-CZ" altLang="cs-CZ" sz="2400" b="1"/>
              <a:t>Bazilika sv. Jiří na Pražském hradě</a:t>
            </a:r>
          </a:p>
          <a:p>
            <a:pPr eaLnBrk="1" hangingPunct="1"/>
            <a:endParaRPr lang="cs-CZ" altLang="cs-CZ" sz="2400" b="1"/>
          </a:p>
          <a:p>
            <a:pPr eaLnBrk="1" hangingPunct="1"/>
            <a:endParaRPr lang="cs-CZ" altLang="cs-CZ" sz="2400"/>
          </a:p>
        </p:txBody>
      </p:sp>
      <p:sp>
        <p:nvSpPr>
          <p:cNvPr id="20484" name="Rectangle 8">
            <a:extLst>
              <a:ext uri="{FF2B5EF4-FFF2-40B4-BE49-F238E27FC236}">
                <a16:creationId xmlns:a16="http://schemas.microsoft.com/office/drawing/2014/main" id="{148A1C49-A6A8-4E74-92DD-01114001976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20485" name="Picture 10" descr="Hradcany_sv_Jiri_Praha_3888">
            <a:extLst>
              <a:ext uri="{FF2B5EF4-FFF2-40B4-BE49-F238E27FC236}">
                <a16:creationId xmlns:a16="http://schemas.microsoft.com/office/drawing/2014/main" id="{8C18411E-9D8E-4A22-BA97-2639A722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4032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9B56914-9FEA-4FBC-879F-3726EC555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Bazilika sv. Prokopa v Třebíči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F7AFBEB-340F-47BE-97DE-B57380E02B4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jedna z památek Seznamu světového dědictví UNESCO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31484BF-3D71-4282-9DE0-43E2F60AE2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21509" name="Picture 5" descr="Bazilika sv. Prokopa - apsida">
            <a:extLst>
              <a:ext uri="{FF2B5EF4-FFF2-40B4-BE49-F238E27FC236}">
                <a16:creationId xmlns:a16="http://schemas.microsoft.com/office/drawing/2014/main" id="{E91718F7-7F15-48BA-8182-F3C01369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34544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File:Basilica of Saint Procopius in Třebíč.jpg">
            <a:hlinkClick r:id="rId4"/>
            <a:extLst>
              <a:ext uri="{FF2B5EF4-FFF2-40B4-BE49-F238E27FC236}">
                <a16:creationId xmlns:a16="http://schemas.microsoft.com/office/drawing/2014/main" id="{93AF12B2-622D-470F-A77C-C00AE668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503237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DFFD326-5C9A-4587-BC3C-E5F203380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Kostel sv. Jakuba v Jakubu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67C7F9F-077D-4B64-8610-D0E2531CD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3556" name="Picture 4" descr="Kostel sv. Jakuba - větší formát">
            <a:hlinkClick r:id="rId3"/>
            <a:extLst>
              <a:ext uri="{FF2B5EF4-FFF2-40B4-BE49-F238E27FC236}">
                <a16:creationId xmlns:a16="http://schemas.microsoft.com/office/drawing/2014/main" id="{B3739CFB-CE86-4903-897C-DFB29473B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40655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14A07476-48D1-4119-9D84-07922471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Zopakujeme si</a:t>
            </a:r>
          </a:p>
        </p:txBody>
      </p:sp>
      <p:pic>
        <p:nvPicPr>
          <p:cNvPr id="25603" name="Picture 6" descr="Rot sv">
            <a:extLst>
              <a:ext uri="{FF2B5EF4-FFF2-40B4-BE49-F238E27FC236}">
                <a16:creationId xmlns:a16="http://schemas.microsoft.com/office/drawing/2014/main" id="{62014212-3913-477F-9CE8-1A50DDB4159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989138"/>
            <a:ext cx="3960812" cy="4248150"/>
          </a:xfrm>
          <a:noFill/>
        </p:spPr>
      </p:pic>
      <p:sp>
        <p:nvSpPr>
          <p:cNvPr id="25604" name="Line 7">
            <a:extLst>
              <a:ext uri="{FF2B5EF4-FFF2-40B4-BE49-F238E27FC236}">
                <a16:creationId xmlns:a16="http://schemas.microsoft.com/office/drawing/2014/main" id="{7CD5045D-B022-4437-BF22-0CACD8F3F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2349500"/>
            <a:ext cx="9366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355EE100-1568-4A3C-8CA9-CA079AF8C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2008188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rotunda</a:t>
            </a:r>
          </a:p>
        </p:txBody>
      </p:sp>
      <p:sp>
        <p:nvSpPr>
          <p:cNvPr id="25606" name="Line 9">
            <a:extLst>
              <a:ext uri="{FF2B5EF4-FFF2-40B4-BE49-F238E27FC236}">
                <a16:creationId xmlns:a16="http://schemas.microsoft.com/office/drawing/2014/main" id="{C5F64DCC-AC95-43D0-96CC-FBFAA3F2F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47813" y="5084763"/>
            <a:ext cx="17287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7" name="Text Box 10">
            <a:extLst>
              <a:ext uri="{FF2B5EF4-FFF2-40B4-BE49-F238E27FC236}">
                <a16:creationId xmlns:a16="http://schemas.microsoft.com/office/drawing/2014/main" id="{6A5D9CF8-05B9-4537-901A-C3FA71CE0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465763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apsida</a:t>
            </a:r>
          </a:p>
        </p:txBody>
      </p:sp>
      <p:sp>
        <p:nvSpPr>
          <p:cNvPr id="25608" name="Line 11">
            <a:extLst>
              <a:ext uri="{FF2B5EF4-FFF2-40B4-BE49-F238E27FC236}">
                <a16:creationId xmlns:a16="http://schemas.microsoft.com/office/drawing/2014/main" id="{80607AAF-13CF-42E4-9067-BC5071A60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084763"/>
            <a:ext cx="21605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9" name="Text Box 12">
            <a:extLst>
              <a:ext uri="{FF2B5EF4-FFF2-40B4-BE49-F238E27FC236}">
                <a16:creationId xmlns:a16="http://schemas.microsoft.com/office/drawing/2014/main" id="{D380A12E-4ACA-470D-A762-F5BE0D490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560863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věž</a:t>
            </a:r>
          </a:p>
        </p:txBody>
      </p:sp>
      <p:sp>
        <p:nvSpPr>
          <p:cNvPr id="25610" name="Line 13">
            <a:extLst>
              <a:ext uri="{FF2B5EF4-FFF2-40B4-BE49-F238E27FC236}">
                <a16:creationId xmlns:a16="http://schemas.microsoft.com/office/drawing/2014/main" id="{11EC533F-1193-4C22-8426-8F6EF6877B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4797425"/>
            <a:ext cx="2519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1" name="Text Box 14">
            <a:extLst>
              <a:ext uri="{FF2B5EF4-FFF2-40B4-BE49-F238E27FC236}">
                <a16:creationId xmlns:a16="http://schemas.microsoft.com/office/drawing/2014/main" id="{D4B939EB-FB7C-4DAA-9B46-617AF12A3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4529138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neomítnuté zdivo</a:t>
            </a:r>
          </a:p>
        </p:txBody>
      </p:sp>
      <p:sp>
        <p:nvSpPr>
          <p:cNvPr id="25612" name="Line 15">
            <a:extLst>
              <a:ext uri="{FF2B5EF4-FFF2-40B4-BE49-F238E27FC236}">
                <a16:creationId xmlns:a16="http://schemas.microsoft.com/office/drawing/2014/main" id="{AF4AD54D-5F1C-46D7-A206-8F08D96302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4076700"/>
            <a:ext cx="25209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Text Box 16">
            <a:extLst>
              <a:ext uri="{FF2B5EF4-FFF2-40B4-BE49-F238E27FC236}">
                <a16:creationId xmlns:a16="http://schemas.microsoft.com/office/drawing/2014/main" id="{636F9A3E-6A68-41F9-8DB6-74909B25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3736975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plný oblouk</a:t>
            </a:r>
          </a:p>
        </p:txBody>
      </p:sp>
      <p:sp>
        <p:nvSpPr>
          <p:cNvPr id="25614" name="Line 17">
            <a:extLst>
              <a:ext uri="{FF2B5EF4-FFF2-40B4-BE49-F238E27FC236}">
                <a16:creationId xmlns:a16="http://schemas.microsoft.com/office/drawing/2014/main" id="{BA401A0D-D9D2-4BC7-81F8-55462635DD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525" y="2924175"/>
            <a:ext cx="12954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Text Box 18">
            <a:extLst>
              <a:ext uri="{FF2B5EF4-FFF2-40B4-BE49-F238E27FC236}">
                <a16:creationId xmlns:a16="http://schemas.microsoft.com/office/drawing/2014/main" id="{E211BB00-56B6-4279-9274-1C60116B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513013"/>
            <a:ext cx="168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sdružené okno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54A4B59-1A97-4156-AF13-B583680AE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Klášter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B29F1B8-A02B-4ACB-A6F9-4659E5783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církevní statek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komplex budov: bazilika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                obytná budova – konvent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                jídelna - refektář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                ložnice - dormitář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                křížová chodba - ambit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                nádvoří - rajský dvůr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                knihovna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                skriptorium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C432218-0454-4FFB-ABC3-F75D1B50E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Život v klášteře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922F2A9-2740-43C3-8574-F2EBF695AD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řídí se </a:t>
            </a:r>
            <a:r>
              <a:rPr lang="cs-CZ" altLang="cs-CZ" sz="3200" b="1"/>
              <a:t>řeholí</a:t>
            </a:r>
            <a:r>
              <a:rPr lang="cs-CZ" altLang="cs-CZ" sz="3200"/>
              <a:t> – soubor pravidel mnišského života</a:t>
            </a:r>
          </a:p>
          <a:p>
            <a:pPr eaLnBrk="1" hangingPunct="1"/>
            <a:r>
              <a:rPr lang="cs-CZ" altLang="cs-CZ" sz="2000"/>
              <a:t>chudoba, čistota,</a:t>
            </a:r>
            <a:r>
              <a:rPr lang="cs-CZ" altLang="cs-CZ" sz="3200"/>
              <a:t> </a:t>
            </a:r>
            <a:r>
              <a:rPr lang="cs-CZ" altLang="cs-CZ" sz="2000"/>
              <a:t>poslušnost</a:t>
            </a:r>
          </a:p>
          <a:p>
            <a:pPr eaLnBrk="1" hangingPunct="1"/>
            <a:r>
              <a:rPr lang="cs-CZ" altLang="cs-CZ" sz="3200"/>
              <a:t>modlitba</a:t>
            </a:r>
          </a:p>
          <a:p>
            <a:pPr eaLnBrk="1" hangingPunct="1"/>
            <a:r>
              <a:rPr lang="cs-CZ" altLang="cs-CZ" sz="3200"/>
              <a:t>práce</a:t>
            </a:r>
          </a:p>
          <a:p>
            <a:pPr eaLnBrk="1" hangingPunct="1"/>
            <a:r>
              <a:rPr lang="cs-CZ" altLang="cs-CZ" sz="3200"/>
              <a:t>milosrdenství</a:t>
            </a:r>
          </a:p>
          <a:p>
            <a:pPr eaLnBrk="1" hangingPunct="1"/>
            <a:endParaRPr lang="cs-CZ" altLang="cs-CZ" sz="320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68FC2792-B88F-452E-A7F0-3680B3FC6F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mniši nebo jeptišky</a:t>
            </a:r>
          </a:p>
          <a:p>
            <a:pPr eaLnBrk="1" hangingPunct="1"/>
            <a:r>
              <a:rPr lang="cs-CZ" altLang="cs-CZ" sz="2400" b="1"/>
              <a:t>Opat –</a:t>
            </a:r>
            <a:r>
              <a:rPr lang="cs-CZ" altLang="cs-CZ" sz="2400"/>
              <a:t> v čele mnichů v klášteře</a:t>
            </a:r>
          </a:p>
          <a:p>
            <a:pPr eaLnBrk="1" hangingPunct="1"/>
            <a:r>
              <a:rPr lang="cs-CZ" altLang="cs-CZ" sz="2400" b="1"/>
              <a:t>Převor</a:t>
            </a:r>
            <a:r>
              <a:rPr lang="cs-CZ" altLang="cs-CZ" sz="2400"/>
              <a:t> – zástupce opata</a:t>
            </a:r>
          </a:p>
          <a:p>
            <a:pPr eaLnBrk="1" hangingPunct="1"/>
            <a:r>
              <a:rPr lang="cs-CZ" altLang="cs-CZ" sz="2400" b="1"/>
              <a:t>Abatyše </a:t>
            </a:r>
            <a:r>
              <a:rPr lang="cs-CZ" altLang="cs-CZ" sz="2400"/>
              <a:t>– v čele jeptišek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09A969F-35AD-4F92-BEA9-5A90D02DB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Řeholní řády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D342C9BA-5AA4-42ED-93EF-8379CFC58B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benediktini (r. 529)</a:t>
            </a:r>
          </a:p>
          <a:p>
            <a:pPr eaLnBrk="1" hangingPunct="1"/>
            <a:r>
              <a:rPr lang="cs-CZ" altLang="cs-CZ" sz="2400"/>
              <a:t>premonstráti</a:t>
            </a:r>
          </a:p>
          <a:p>
            <a:pPr eaLnBrk="1" hangingPunct="1"/>
            <a:r>
              <a:rPr lang="cs-CZ" altLang="cs-CZ" sz="2400"/>
              <a:t>cisterciáci</a:t>
            </a:r>
          </a:p>
          <a:p>
            <a:pPr eaLnBrk="1" hangingPunct="1"/>
            <a:r>
              <a:rPr lang="cs-CZ" altLang="cs-CZ" sz="2400"/>
              <a:t>křižovníci</a:t>
            </a:r>
          </a:p>
          <a:p>
            <a:pPr eaLnBrk="1" hangingPunct="1"/>
            <a:r>
              <a:rPr lang="cs-CZ" altLang="cs-CZ" sz="2400"/>
              <a:t>augustiniáni</a:t>
            </a:r>
          </a:p>
          <a:p>
            <a:pPr eaLnBrk="1" hangingPunct="1"/>
            <a:r>
              <a:rPr lang="cs-CZ" altLang="cs-CZ" sz="2400"/>
              <a:t>kartuziáni</a:t>
            </a:r>
          </a:p>
          <a:p>
            <a:pPr eaLnBrk="1" hangingPunct="1"/>
            <a:r>
              <a:rPr lang="cs-CZ" altLang="cs-CZ" sz="2400"/>
              <a:t>rytířské řády</a:t>
            </a:r>
          </a:p>
          <a:p>
            <a:pPr eaLnBrk="1" hangingPunct="1"/>
            <a:endParaRPr lang="cs-CZ" altLang="cs-CZ" sz="2400"/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7508CABB-4166-4C7E-BDF2-47DD472FBD2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 b="1"/>
              <a:t>Liší se</a:t>
            </a:r>
            <a:endParaRPr lang="cs-CZ" altLang="cs-CZ" sz="2400"/>
          </a:p>
          <a:p>
            <a:pPr eaLnBrk="1" hangingPunct="1"/>
            <a:r>
              <a:rPr lang="cs-CZ" altLang="cs-CZ" sz="2400"/>
              <a:t>pravidly života</a:t>
            </a:r>
          </a:p>
          <a:p>
            <a:pPr eaLnBrk="1" hangingPunct="1"/>
            <a:r>
              <a:rPr lang="cs-CZ" altLang="cs-CZ" sz="2400"/>
              <a:t>náplní činnosti</a:t>
            </a:r>
          </a:p>
          <a:p>
            <a:pPr eaLnBrk="1" hangingPunct="1"/>
            <a:r>
              <a:rPr lang="cs-CZ" altLang="cs-CZ" sz="2400"/>
              <a:t> navenek oblečením</a:t>
            </a:r>
          </a:p>
          <a:p>
            <a:pPr eaLnBrk="1" hangingPunct="1"/>
            <a:endParaRPr lang="cs-CZ" altLang="cs-CZ" sz="2400"/>
          </a:p>
          <a:p>
            <a:pPr eaLnBrk="1" hangingPunct="1"/>
            <a:endParaRPr lang="cs-CZ" altLang="cs-CZ" sz="2400" b="1"/>
          </a:p>
          <a:p>
            <a:pPr eaLnBrk="1" hangingPunct="1"/>
            <a:endParaRPr lang="cs-CZ" altLang="cs-CZ" sz="2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3875C02-0FD7-4C75-8B9B-644E97436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Románské kláštery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F8C4293-7F07-45D6-9269-3E1A32B9D6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Břevnov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Sázava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Strahov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Osek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Teplá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Milevsko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Louka u Znojma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Doksany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Kladruby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7315D49-669F-40D8-A0E8-F66CE5F0472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29701" name="Picture 6" descr="Letecký snímek Kláštera Sázava">
            <a:extLst>
              <a:ext uri="{FF2B5EF4-FFF2-40B4-BE49-F238E27FC236}">
                <a16:creationId xmlns:a16="http://schemas.microsoft.com/office/drawing/2014/main" id="{8AB3E8F6-2CEA-4675-82FF-D89FB7B1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44675"/>
            <a:ext cx="5040313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3E205CA-83E2-4C46-9E8E-AD98D06B1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Světské stavby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375CEAF-3D37-41B6-81A7-627006F76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Hrady</a:t>
            </a:r>
            <a:r>
              <a:rPr lang="cs-CZ" altLang="cs-CZ"/>
              <a:t>:</a:t>
            </a:r>
          </a:p>
          <a:p>
            <a:pPr eaLnBrk="1" hangingPunct="1"/>
            <a:r>
              <a:rPr lang="cs-CZ" altLang="cs-CZ"/>
              <a:t> Pražský hrad </a:t>
            </a:r>
          </a:p>
          <a:p>
            <a:pPr eaLnBrk="1" hangingPunct="1"/>
            <a:r>
              <a:rPr lang="cs-CZ" altLang="cs-CZ"/>
              <a:t> Vyšehrad</a:t>
            </a:r>
          </a:p>
          <a:p>
            <a:pPr eaLnBrk="1" hangingPunct="1"/>
            <a:r>
              <a:rPr lang="cs-CZ" altLang="cs-CZ"/>
              <a:t> Chebská falc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b="1"/>
              <a:t>Kamenné domy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r>
              <a:rPr lang="cs-CZ" altLang="cs-CZ" b="1"/>
              <a:t>Juditin most</a:t>
            </a:r>
            <a:r>
              <a:rPr lang="cs-CZ" altLang="cs-CZ"/>
              <a:t> – 1. kamenný most přes Vltavu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37F6F0E-E5B3-41F2-8EFC-F0EACEFE43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Románská kultura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8310E5A-4063-400A-AEA0-E9518F3B28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Architektura a výtvarné umění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5548F3B4-ADEA-4EE5-B3AA-083A55047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Chebská falc – Černá věž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8B71F5B4-2E98-407D-9B64-72523D97FC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030F1053-CB4F-4BDC-8B7D-C9CFFA4B286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600200"/>
            <a:ext cx="3673475" cy="4530725"/>
          </a:xfrm>
        </p:spPr>
        <p:txBody>
          <a:bodyPr/>
          <a:lstStyle/>
          <a:p>
            <a:pPr eaLnBrk="1" hangingPunct="1"/>
            <a:r>
              <a:rPr lang="cs-CZ" altLang="cs-CZ" sz="2400"/>
              <a:t>opevněné sídlo panovníka</a:t>
            </a:r>
          </a:p>
          <a:p>
            <a:pPr eaLnBrk="1" hangingPunct="1"/>
            <a:r>
              <a:rPr lang="cs-CZ" altLang="cs-CZ" sz="2400"/>
              <a:t>1180 postavena pro císaře Fridricha Barbarossu</a:t>
            </a:r>
          </a:p>
          <a:p>
            <a:pPr eaLnBrk="1" hangingPunct="1"/>
            <a:r>
              <a:rPr lang="cs-CZ" altLang="cs-CZ" sz="2400"/>
              <a:t>Chebsko tehdy nebylo součástí českého státu</a:t>
            </a:r>
          </a:p>
        </p:txBody>
      </p:sp>
      <p:pic>
        <p:nvPicPr>
          <p:cNvPr id="32773" name="Picture 12" descr="Cheb_hrad_4">
            <a:extLst>
              <a:ext uri="{FF2B5EF4-FFF2-40B4-BE49-F238E27FC236}">
                <a16:creationId xmlns:a16="http://schemas.microsoft.com/office/drawing/2014/main" id="{7CFE1E71-0F9A-4857-92C8-97582866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4608512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A6FB905-63BA-4F6F-9BBB-BE2CB059B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Výtvarné umění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79167EFB-9CF0-4E97-8041-6FEF5E5DAB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iluminace</a:t>
            </a:r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59E40C16-A039-42B8-848A-21F080E1B3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nástěnné malby</a:t>
            </a:r>
          </a:p>
          <a:p>
            <a:pPr eaLnBrk="1" hangingPunct="1"/>
            <a:endParaRPr lang="cs-CZ" altLang="cs-CZ" sz="2400"/>
          </a:p>
        </p:txBody>
      </p:sp>
      <p:pic>
        <p:nvPicPr>
          <p:cNvPr id="34821" name="Picture 7" descr="File:Bazilika svatého Prokopa v Třebíč, Opatská kaple, výzdoba 3.jpg">
            <a:hlinkClick r:id="rId3"/>
            <a:extLst>
              <a:ext uri="{FF2B5EF4-FFF2-40B4-BE49-F238E27FC236}">
                <a16:creationId xmlns:a16="http://schemas.microsoft.com/office/drawing/2014/main" id="{F3E40C83-4086-4294-822F-97571B2A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34559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 descr="File:Kodex vyšehradský1.jpg">
            <a:hlinkClick r:id="rId5"/>
            <a:extLst>
              <a:ext uri="{FF2B5EF4-FFF2-40B4-BE49-F238E27FC236}">
                <a16:creationId xmlns:a16="http://schemas.microsoft.com/office/drawing/2014/main" id="{6AAA7BAE-3359-470D-87BC-6FCD2B03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33845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4659F2A-F7F0-40EB-9411-ECDDAF8B9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Iluminace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9F83A38-4EAC-4AF4-B8BC-2279D9244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Nejstarší knihy – ručně psané </a:t>
            </a:r>
            <a:r>
              <a:rPr lang="cs-CZ" altLang="cs-CZ" b="1"/>
              <a:t>kodexy</a:t>
            </a:r>
            <a:r>
              <a:rPr lang="cs-CZ" altLang="cs-CZ"/>
              <a:t> byly nádherně ilustrovány – </a:t>
            </a:r>
            <a:r>
              <a:rPr lang="cs-CZ" altLang="cs-CZ" b="1"/>
              <a:t>iluminovány</a:t>
            </a:r>
            <a:r>
              <a:rPr lang="cs-CZ" altLang="cs-CZ"/>
              <a:t>.</a:t>
            </a:r>
          </a:p>
          <a:p>
            <a:pPr eaLnBrk="1" hangingPunct="1"/>
            <a:r>
              <a:rPr lang="cs-CZ" altLang="cs-CZ"/>
              <a:t>Nejvýraznějším prvkem v textu byla </a:t>
            </a:r>
            <a:r>
              <a:rPr lang="cs-CZ" altLang="cs-CZ" b="1"/>
              <a:t>iniciála</a:t>
            </a:r>
            <a:r>
              <a:rPr lang="cs-CZ" altLang="cs-CZ"/>
              <a:t> – bohatě zdobené první písmeno kapitoly.</a:t>
            </a:r>
          </a:p>
          <a:p>
            <a:pPr eaLnBrk="1" hangingPunct="1"/>
            <a:r>
              <a:rPr lang="cs-CZ" altLang="cs-CZ"/>
              <a:t>Kodexy ručně vyráběli a opisovali mniši v klášterních dílnách – </a:t>
            </a:r>
            <a:r>
              <a:rPr lang="cs-CZ" altLang="cs-CZ" b="1"/>
              <a:t>skriptoriích.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CBC758CE-4BD4-4FCB-9EF1-A43B2DBCF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Kodex vyšehradský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6983CB3D-D8D4-4E68-947E-3065FD6D04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r>
              <a:rPr lang="cs-CZ" altLang="cs-CZ" sz="2400"/>
              <a:t>Nejvzácnější iluminovaný rukopis románského umění v Čechách.</a:t>
            </a:r>
          </a:p>
          <a:p>
            <a:pPr eaLnBrk="1" hangingPunct="1"/>
            <a:r>
              <a:rPr lang="cs-CZ" altLang="cs-CZ" sz="2400"/>
              <a:t>Vytvořen 1085 k příležitosti korunovace Vratislava II. prvním českým králem. </a:t>
            </a:r>
          </a:p>
        </p:txBody>
      </p:sp>
      <p:sp>
        <p:nvSpPr>
          <p:cNvPr id="37892" name="Rectangle 6">
            <a:extLst>
              <a:ext uri="{FF2B5EF4-FFF2-40B4-BE49-F238E27FC236}">
                <a16:creationId xmlns:a16="http://schemas.microsoft.com/office/drawing/2014/main" id="{354E4A7F-9A13-40AA-A2A7-4B8E36B8C01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37893" name="Picture 9" descr="File:Kodex vyšehradský.jpg">
            <a:hlinkClick r:id="rId3"/>
            <a:extLst>
              <a:ext uri="{FF2B5EF4-FFF2-40B4-BE49-F238E27FC236}">
                <a16:creationId xmlns:a16="http://schemas.microsoft.com/office/drawing/2014/main" id="{F1CCBACA-1D1D-4664-93C3-73508BB2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57338"/>
            <a:ext cx="38290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:a16="http://schemas.microsoft.com/office/drawing/2014/main" id="{C6678D1C-D5AF-4E15-BF66-EA4F479A6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Děkuji za pozornost </a:t>
            </a:r>
            <a:r>
              <a:rPr lang="cs-CZ" altLang="cs-CZ">
                <a:sym typeface="Wingdings" panose="05000000000000000000" pitchFamily="2" charset="2"/>
              </a:rPr>
              <a:t></a:t>
            </a:r>
            <a:endParaRPr lang="cs-CZ" altLang="cs-CZ"/>
          </a:p>
        </p:txBody>
      </p:sp>
      <p:sp>
        <p:nvSpPr>
          <p:cNvPr id="39939" name="Rectangle 9">
            <a:extLst>
              <a:ext uri="{FF2B5EF4-FFF2-40B4-BE49-F238E27FC236}">
                <a16:creationId xmlns:a16="http://schemas.microsoft.com/office/drawing/2014/main" id="{8BB25914-461E-45C6-886C-2F6F4131B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Vytvořila Mgr. Vanda Malurová</a:t>
            </a:r>
          </a:p>
          <a:p>
            <a:pPr eaLnBrk="1" hangingPunct="1"/>
            <a:r>
              <a:rPr lang="cs-CZ" altLang="cs-CZ"/>
              <a:t>1. srpna 2012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Zdroje:</a:t>
            </a:r>
          </a:p>
          <a:p>
            <a:pPr eaLnBrk="1" hangingPunct="1"/>
            <a:r>
              <a:rPr lang="cs-CZ" altLang="cs-CZ"/>
              <a:t>ČORNEJ, P. a kol: Dějepis pro střední odborné školy. SPN, 2002. ISBN 80-7235164.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http://commons.wikimedia.org </a:t>
            </a:r>
            <a:r>
              <a:rPr lang="en-US" altLang="cs-CZ">
                <a:cs typeface="Arial" panose="020B0604020202020204" pitchFamily="34" charset="0"/>
              </a:rPr>
              <a:t>[</a:t>
            </a:r>
            <a:r>
              <a:rPr lang="cs-CZ" altLang="cs-CZ">
                <a:cs typeface="Arial" panose="020B0604020202020204" pitchFamily="34" charset="0"/>
              </a:rPr>
              <a:t>cit 2012-08-01</a:t>
            </a:r>
            <a:r>
              <a:rPr lang="en-US" altLang="cs-CZ">
                <a:cs typeface="Arial" panose="020B0604020202020204" pitchFamily="34" charset="0"/>
              </a:rPr>
              <a:t>]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19FA4A25-90FE-40CD-90C4-05350E2E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919162"/>
          </a:xfrm>
        </p:spPr>
        <p:txBody>
          <a:bodyPr/>
          <a:lstStyle/>
          <a:p>
            <a:r>
              <a:rPr lang="cs-CZ" altLang="cs-CZ"/>
              <a:t>Zdroje obrázků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0D699A00-EDA1-4708-BF80-72A45249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125538"/>
            <a:ext cx="7772400" cy="5033962"/>
          </a:xfrm>
        </p:spPr>
        <p:txBody>
          <a:bodyPr/>
          <a:lstStyle/>
          <a:p>
            <a:r>
              <a:rPr lang="cs-CZ" altLang="cs-CZ" sz="1400">
                <a:hlinkClick r:id="rId2"/>
              </a:rPr>
              <a:t>http://commons.wikimedia.org/wiki/File:Vratislav1_Znojmo.jpg</a:t>
            </a:r>
            <a:r>
              <a:rPr lang="cs-CZ" altLang="cs-CZ" sz="1400"/>
              <a:t>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3"/>
              </a:rPr>
              <a:t>http://commons.wikimedia.org/wiki/File:Hrusice_CZ_St_Wenceslas_church_Romanesque_portal.148.jpg</a:t>
            </a:r>
            <a:r>
              <a:rPr lang="cs-CZ" altLang="cs-CZ" sz="1400"/>
              <a:t> autor Miaow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/>
              <a:t> </a:t>
            </a:r>
            <a:r>
              <a:rPr lang="cs-CZ" altLang="cs-CZ" sz="1400">
                <a:hlinkClick r:id="rId4"/>
              </a:rPr>
              <a:t>http://commons.wikimedia.org/wiki/File:Z%C3%A1bo%C5%99%C3%AD_nad_Labem</a:t>
            </a:r>
            <a:r>
              <a:rPr lang="cs-CZ" altLang="cs-CZ" sz="1400"/>
              <a:t>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5"/>
              </a:rPr>
              <a:t>http://commons.wikimedia.org/w/index.php?search=rotunda+na+Vy</a:t>
            </a:r>
            <a:r>
              <a:rPr lang="cs-CZ" altLang="cs-CZ" sz="1400"/>
              <a:t>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6"/>
              </a:rPr>
              <a:t>http://commons.wikimedia.org/wiki/File:Rotunda-of-the-Holy-Cross-Prague2011c.jpg;autor</a:t>
            </a:r>
            <a:r>
              <a:rPr lang="cs-CZ" altLang="cs-CZ" sz="1400"/>
              <a:t> Jirka 23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7"/>
              </a:rPr>
              <a:t>http://commons.wikimedia.org/wiki/File:Rotunda_Svat%C3%A9_Kate%C5%99iny_v_P%C5%99edn%C3%AD_Kopanin%C4%9B2.jpg</a:t>
            </a:r>
            <a:r>
              <a:rPr lang="cs-CZ" altLang="cs-CZ" sz="1400"/>
              <a:t> autor Pražák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8"/>
              </a:rPr>
              <a:t>http://commons.wikimedia.org/wiki/File:ZnojmoRotundaKateriny.jpg</a:t>
            </a:r>
            <a:r>
              <a:rPr lang="cs-CZ" altLang="cs-CZ" sz="1400"/>
              <a:t> autor Martin Vavřík 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9"/>
              </a:rPr>
              <a:t>http://commons.wikimedia.org/wiki/File:Rotunda_sv._Ji%C5%99%C3%AD_a_Vojt%C4%9Bcha.jpg</a:t>
            </a:r>
            <a:r>
              <a:rPr lang="cs-CZ" altLang="cs-CZ" sz="1400"/>
              <a:t> autor Ondřej Žváček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10"/>
              </a:rPr>
              <a:t>http://commons.wikimedia.org/wiki/File:Basilica_of_Saint_Procopius_in_T%C5%99eb%C3%AD%C4%8D.jpg</a:t>
            </a:r>
            <a:r>
              <a:rPr lang="cs-CZ" altLang="cs-CZ" sz="1400"/>
              <a:t> autor Jiří Sedláček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11"/>
              </a:rPr>
              <a:t>http://commons.wikimedia.org/wiki/File:100822_Sazava_Klaster_0019.JPG</a:t>
            </a:r>
            <a:r>
              <a:rPr lang="cs-CZ" altLang="cs-CZ" sz="1400"/>
              <a:t>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12"/>
              </a:rPr>
              <a:t>http://upload.wikimedia.org/wikipedia/commons/5/5c/Cheb_hrad_4.jpg</a:t>
            </a:r>
            <a:r>
              <a:rPr lang="cs-CZ" altLang="cs-CZ" sz="1400"/>
              <a:t>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13"/>
              </a:rPr>
              <a:t>http://commons.wikimedia.org/wiki/File:Kodex_vy%C5%A1ehradsk%C3%BD1.jpg</a:t>
            </a:r>
            <a:r>
              <a:rPr lang="cs-CZ" altLang="cs-CZ" sz="1400"/>
              <a:t>;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14"/>
              </a:rPr>
              <a:t>http://commons.wikimedia.org/wiki/File:Bazilika_svat%C3%A9ho_Prokopa_v_T%C5%99eb%C3%AD%C4%8D,_Opatsk%C3%A1_kaple,_v%C3%BDzdoba_3.jpg</a:t>
            </a:r>
            <a:r>
              <a:rPr lang="cs-CZ" altLang="cs-CZ" sz="1400"/>
              <a:t> autor Marius J. Svoboda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r>
              <a:rPr lang="cs-CZ" altLang="cs-CZ" sz="1400">
                <a:hlinkClick r:id="rId15"/>
              </a:rPr>
              <a:t>http://commons.wikimedia.org/wiki/File:Kodex_vy%C5%A1ehradsk%C3%BD.jpg</a:t>
            </a:r>
            <a:r>
              <a:rPr lang="cs-CZ" altLang="cs-CZ" sz="1400"/>
              <a:t> </a:t>
            </a:r>
            <a:r>
              <a:rPr lang="en-US" altLang="cs-CZ" sz="1400">
                <a:cs typeface="Arial" panose="020B0604020202020204" pitchFamily="34" charset="0"/>
              </a:rPr>
              <a:t>[</a:t>
            </a:r>
            <a:r>
              <a:rPr lang="cs-CZ" altLang="cs-CZ" sz="1400">
                <a:cs typeface="Arial" panose="020B0604020202020204" pitchFamily="34" charset="0"/>
              </a:rPr>
              <a:t>cit 2012-08-01</a:t>
            </a:r>
            <a:r>
              <a:rPr lang="en-US" altLang="cs-CZ" sz="1400">
                <a:cs typeface="Arial" panose="020B0604020202020204" pitchFamily="34" charset="0"/>
              </a:rPr>
              <a:t>]</a:t>
            </a:r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  <a:p>
            <a:endParaRPr lang="cs-CZ" altLang="cs-CZ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6EB1BE1-C83D-4AB2-8C1C-B16720EA2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Románský sloh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F9D8228-902C-46C5-968D-DEF34B5CB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název je odvozen od latinského pojmenování Říma – Roma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navazuje na tradice starořímské architektury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rozvíjí se v 10. – 12. století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9DAE00CD-BC48-49E6-ACA0-64F1560A6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Románský sloh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897C5450-C36C-4DD2-B121-5A4EC144C5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162425" cy="4530725"/>
          </a:xfrm>
        </p:spPr>
        <p:txBody>
          <a:bodyPr/>
          <a:lstStyle/>
          <a:p>
            <a:pPr eaLnBrk="1" hangingPunct="1"/>
            <a:r>
              <a:rPr lang="cs-CZ" altLang="cs-CZ" sz="2400"/>
              <a:t>U nás je spojen s dynastií Přemyslovců.</a:t>
            </a:r>
          </a:p>
          <a:p>
            <a:pPr eaLnBrk="1" hangingPunct="1"/>
            <a:r>
              <a:rPr lang="cs-CZ" altLang="cs-CZ" sz="2400"/>
              <a:t>Její rodokmen je zachycen na stěnách rotundy sv. Kateřiny ve Znojmě.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Kníže Vratislav</a:t>
            </a:r>
          </a:p>
        </p:txBody>
      </p:sp>
      <p:sp>
        <p:nvSpPr>
          <p:cNvPr id="7172" name="Rectangle 8">
            <a:extLst>
              <a:ext uri="{FF2B5EF4-FFF2-40B4-BE49-F238E27FC236}">
                <a16:creationId xmlns:a16="http://schemas.microsoft.com/office/drawing/2014/main" id="{C541958D-F59A-4BA4-A1AD-A6C787726A0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292725" y="1600200"/>
            <a:ext cx="3394075" cy="4530725"/>
          </a:xfrm>
        </p:spPr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7173" name="Picture 10" descr="File:Vratislav1 Znojmo.jpg">
            <a:hlinkClick r:id="rId3"/>
            <a:extLst>
              <a:ext uri="{FF2B5EF4-FFF2-40B4-BE49-F238E27FC236}">
                <a16:creationId xmlns:a16="http://schemas.microsoft.com/office/drawing/2014/main" id="{0D7E7680-FCF0-4D37-8BD6-B8FB6C6D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28463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A12DD29-5087-4FE5-B00D-50DB88D52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Základní znaky v architektuře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297502E-3F41-4FE7-9590-8B3F97BB6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jednoduchý půdorys staveb, malá členitost</a:t>
            </a:r>
          </a:p>
          <a:p>
            <a:pPr eaLnBrk="1" hangingPunct="1"/>
            <a:r>
              <a:rPr lang="cs-CZ" altLang="cs-CZ"/>
              <a:t>masivní zdi, neomítané</a:t>
            </a:r>
          </a:p>
          <a:p>
            <a:pPr eaLnBrk="1" hangingPunct="1"/>
            <a:r>
              <a:rPr lang="cs-CZ" altLang="cs-CZ"/>
              <a:t>sdružená okna (dvojdílná, trojdílná) zakončená </a:t>
            </a:r>
            <a:r>
              <a:rPr lang="cs-CZ" altLang="cs-CZ" b="1"/>
              <a:t>plným obloukem</a:t>
            </a:r>
          </a:p>
          <a:p>
            <a:pPr eaLnBrk="1" hangingPunct="1"/>
            <a:r>
              <a:rPr lang="cs-CZ" altLang="cs-CZ" b="1"/>
              <a:t>portál</a:t>
            </a:r>
            <a:r>
              <a:rPr lang="cs-CZ" altLang="cs-CZ"/>
              <a:t> – zdobený vstup do kostela zakončený obloukem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4E99C1A-3EA7-4148-A1E4-71E44B5F4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Románský portál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61F5DF7B-2E1F-4D9F-A7B1-B1F3498506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FF4EAF0A-4A81-4A03-B2D1-B3DB7C36FFF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10245" name="Picture 11" descr="File:Hrusice CZ St Wenceslas church Romanesque portal.148.jpg">
            <a:hlinkClick r:id="rId3"/>
            <a:extLst>
              <a:ext uri="{FF2B5EF4-FFF2-40B4-BE49-F238E27FC236}">
                <a16:creationId xmlns:a16="http://schemas.microsoft.com/office/drawing/2014/main" id="{B84E8652-CFB4-4D72-80C6-0DDEBE6E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378142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File:Záboří nad Labem - románský portál.jpg">
            <a:hlinkClick r:id="rId5"/>
            <a:extLst>
              <a:ext uri="{FF2B5EF4-FFF2-40B4-BE49-F238E27FC236}">
                <a16:creationId xmlns:a16="http://schemas.microsoft.com/office/drawing/2014/main" id="{B656AFF2-E0BA-4FA7-A43C-4276410F7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398838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78192F6-5691-45C5-AFD4-17C061002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Rotunda sv. Kříže Menšího v Praze a sv. Kateřiny v Přední Kopanině</a:t>
            </a:r>
          </a:p>
        </p:txBody>
      </p:sp>
      <p:sp>
        <p:nvSpPr>
          <p:cNvPr id="12291" name="Rectangle 9">
            <a:extLst>
              <a:ext uri="{FF2B5EF4-FFF2-40B4-BE49-F238E27FC236}">
                <a16:creationId xmlns:a16="http://schemas.microsoft.com/office/drawing/2014/main" id="{E3B38AB5-FF02-442A-AFEC-A818FE36E63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endParaRPr lang="cs-CZ" altLang="cs-CZ" sz="2400"/>
          </a:p>
        </p:txBody>
      </p:sp>
      <p:sp>
        <p:nvSpPr>
          <p:cNvPr id="12292" name="Rectangle 10">
            <a:extLst>
              <a:ext uri="{FF2B5EF4-FFF2-40B4-BE49-F238E27FC236}">
                <a16:creationId xmlns:a16="http://schemas.microsoft.com/office/drawing/2014/main" id="{A346BED1-EA62-4DB3-8626-8917F0B39D6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12293" name="Picture 8" descr="Rot sv">
            <a:extLst>
              <a:ext uri="{FF2B5EF4-FFF2-40B4-BE49-F238E27FC236}">
                <a16:creationId xmlns:a16="http://schemas.microsoft.com/office/drawing/2014/main" id="{A609E18C-A978-4F39-B8BA-8122233F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8163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File:Rotunda-of-the-Holy-Cross-Prague2011c.jpg">
            <a:hlinkClick r:id="rId4"/>
            <a:extLst>
              <a:ext uri="{FF2B5EF4-FFF2-40B4-BE49-F238E27FC236}">
                <a16:creationId xmlns:a16="http://schemas.microsoft.com/office/drawing/2014/main" id="{16EF6E5E-D6FA-405C-A83A-E5523CA7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385445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D54992D-79FB-4374-B062-A7158C0E7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Rotundy</a:t>
            </a:r>
          </a:p>
        </p:txBody>
      </p:sp>
      <p:sp>
        <p:nvSpPr>
          <p:cNvPr id="14339" name="Rectangle 8">
            <a:extLst>
              <a:ext uri="{FF2B5EF4-FFF2-40B4-BE49-F238E27FC236}">
                <a16:creationId xmlns:a16="http://schemas.microsoft.com/office/drawing/2014/main" id="{3075938C-B2E9-4B82-B05C-35F8ABE435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00200"/>
            <a:ext cx="4248150" cy="4530725"/>
          </a:xfrm>
        </p:spPr>
        <p:txBody>
          <a:bodyPr/>
          <a:lstStyle/>
          <a:p>
            <a:pPr eaLnBrk="1" hangingPunct="1"/>
            <a:r>
              <a:rPr lang="cs-CZ" altLang="cs-CZ"/>
              <a:t>malé románské kostelíky kruhového půdorysu</a:t>
            </a:r>
          </a:p>
          <a:p>
            <a:pPr eaLnBrk="1" hangingPunct="1"/>
            <a:r>
              <a:rPr lang="cs-CZ" altLang="cs-CZ"/>
              <a:t>byly určeny většinou pouze pro rodinu zakladatele</a:t>
            </a:r>
          </a:p>
          <a:p>
            <a:pPr eaLnBrk="1" hangingPunct="1"/>
            <a:r>
              <a:rPr lang="cs-CZ" altLang="cs-CZ"/>
              <a:t>měly jednu nebo dvě </a:t>
            </a:r>
            <a:r>
              <a:rPr lang="cs-CZ" altLang="cs-CZ" b="1"/>
              <a:t>apsidy</a:t>
            </a:r>
            <a:r>
              <a:rPr lang="cs-CZ" altLang="cs-CZ"/>
              <a:t>,případně věž</a:t>
            </a:r>
          </a:p>
        </p:txBody>
      </p:sp>
      <p:sp>
        <p:nvSpPr>
          <p:cNvPr id="14340" name="Rectangle 9">
            <a:extLst>
              <a:ext uri="{FF2B5EF4-FFF2-40B4-BE49-F238E27FC236}">
                <a16:creationId xmlns:a16="http://schemas.microsoft.com/office/drawing/2014/main" id="{CE4EDD7C-7537-4382-8AC7-B8EB201C7A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</p:txBody>
      </p:sp>
      <p:pic>
        <p:nvPicPr>
          <p:cNvPr id="14341" name="Picture 11" descr="Vyšehrad-Rotunda svatého Martina">
            <a:hlinkClick r:id="rId3"/>
            <a:extLst>
              <a:ext uri="{FF2B5EF4-FFF2-40B4-BE49-F238E27FC236}">
                <a16:creationId xmlns:a16="http://schemas.microsoft.com/office/drawing/2014/main" id="{A574A32E-17EA-434C-9078-0AA79225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3717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7CDA0-90CD-496B-BA83-F901DAE4B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Rotunda sv. Kateřiny ve Znojmě</a:t>
            </a:r>
          </a:p>
        </p:txBody>
      </p:sp>
      <p:sp>
        <p:nvSpPr>
          <p:cNvPr id="16387" name="Rectangle 10">
            <a:extLst>
              <a:ext uri="{FF2B5EF4-FFF2-40B4-BE49-F238E27FC236}">
                <a16:creationId xmlns:a16="http://schemas.microsoft.com/office/drawing/2014/main" id="{B7753115-C25B-44D5-B25E-D93067E2B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6388" name="Picture 9" descr="Rotunda sv.Kateřiny">
            <a:hlinkClick r:id="rId3"/>
            <a:extLst>
              <a:ext uri="{FF2B5EF4-FFF2-40B4-BE49-F238E27FC236}">
                <a16:creationId xmlns:a16="http://schemas.microsoft.com/office/drawing/2014/main" id="{E45C6015-E84B-40BC-B073-15A891DF7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63833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590</TotalTime>
  <Words>1449</Words>
  <Application>Microsoft Office PowerPoint</Application>
  <PresentationFormat>Předvádění na obrazovce (4:3)</PresentationFormat>
  <Paragraphs>178</Paragraphs>
  <Slides>25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</vt:lpstr>
      <vt:lpstr>Vrstvy</vt:lpstr>
      <vt:lpstr>Prezentace aplikace PowerPoint</vt:lpstr>
      <vt:lpstr>Románská kultura</vt:lpstr>
      <vt:lpstr>Románský sloh</vt:lpstr>
      <vt:lpstr>Románský sloh</vt:lpstr>
      <vt:lpstr>Základní znaky v architektuře</vt:lpstr>
      <vt:lpstr>Románský portál</vt:lpstr>
      <vt:lpstr>Rotunda sv. Kříže Menšího v Praze a sv. Kateřiny v Přední Kopanině</vt:lpstr>
      <vt:lpstr>Rotundy</vt:lpstr>
      <vt:lpstr>Rotunda sv. Kateřiny ve Znojmě</vt:lpstr>
      <vt:lpstr>Rotunda sv. Jiří na Řípu</vt:lpstr>
      <vt:lpstr>Baziliky</vt:lpstr>
      <vt:lpstr>Bazilika sv. Prokopa v Třebíči</vt:lpstr>
      <vt:lpstr>Kostel sv. Jakuba v Jakubu</vt:lpstr>
      <vt:lpstr>Zopakujeme si</vt:lpstr>
      <vt:lpstr>Klášter</vt:lpstr>
      <vt:lpstr>Život v klášteře</vt:lpstr>
      <vt:lpstr>Řeholní řády</vt:lpstr>
      <vt:lpstr>Románské kláštery</vt:lpstr>
      <vt:lpstr>Světské stavby</vt:lpstr>
      <vt:lpstr>Chebská falc – Černá věž</vt:lpstr>
      <vt:lpstr>Výtvarné umění</vt:lpstr>
      <vt:lpstr>Iluminace</vt:lpstr>
      <vt:lpstr>Kodex vyšehradský</vt:lpstr>
      <vt:lpstr>Děkuji za pozornost 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Obzory umění </dc:title>
  <dc:creator>JM</dc:creator>
  <cp:lastModifiedBy>Hečko Aleš</cp:lastModifiedBy>
  <cp:revision>38</cp:revision>
  <dcterms:created xsi:type="dcterms:W3CDTF">2006-11-17T18:02:03Z</dcterms:created>
  <dcterms:modified xsi:type="dcterms:W3CDTF">2020-04-21T07:07:54Z</dcterms:modified>
</cp:coreProperties>
</file>