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67" r:id="rId3"/>
    <p:sldId id="268" r:id="rId4"/>
    <p:sldId id="269" r:id="rId5"/>
    <p:sldId id="270" r:id="rId6"/>
    <p:sldId id="274" r:id="rId7"/>
    <p:sldId id="271" r:id="rId8"/>
    <p:sldId id="272" r:id="rId9"/>
    <p:sldId id="273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373" autoAdjust="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F3BA03-E6E8-4AB7-ACEC-FCD85971BD51}" type="datetimeFigureOut">
              <a:rPr lang="cs-CZ" smtClean="0"/>
              <a:t>24.6.2012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B7487-7AE6-4FB1-83A5-D6C9DBD1382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1B7487-7AE6-4FB1-83A5-D6C9DBD13826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24.6.2012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6. 6. 2012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_5.3.5 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Rysy </a:t>
            </a:r>
            <a:r>
              <a:rPr lang="cs-CZ" dirty="0" smtClean="0">
                <a:solidFill>
                  <a:schemeClr val="tx1"/>
                </a:solidFill>
              </a:rPr>
              <a:t>české, evropské poezie a prózy 20. a 30. let 20. </a:t>
            </a:r>
            <a:r>
              <a:rPr lang="cs-CZ" dirty="0" smtClean="0">
                <a:solidFill>
                  <a:schemeClr val="tx1"/>
                </a:solidFill>
              </a:rPr>
              <a:t>století.</a:t>
            </a:r>
            <a:endParaRPr lang="cs-CZ" dirty="0" smtClean="0">
              <a:solidFill>
                <a:schemeClr val="tx1"/>
              </a:solidFill>
            </a:endParaRP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(Karel Poláček</a:t>
            </a:r>
            <a:r>
              <a:rPr lang="cs-CZ" b="1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Karlu Poláčkovi.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 </a:t>
            </a:r>
            <a:r>
              <a:rPr lang="cs-CZ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2012-06-06]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KUDĚLKA, 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HAVEL, Rudolf a Jiří OPELÍK. Slovník českých spisovatelů.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Českosl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spisovatel,1964.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Karel </a:t>
            </a:r>
            <a:r>
              <a:rPr lang="cs-CZ" dirty="0" err="1" smtClean="0"/>
              <a:t>poláček</a:t>
            </a:r>
            <a:r>
              <a:rPr lang="cs-CZ" dirty="0" smtClean="0"/>
              <a:t> 1892 - 1944</a:t>
            </a:r>
            <a:endParaRPr lang="cs-CZ" dirty="0"/>
          </a:p>
        </p:txBody>
      </p:sp>
      <p:pic>
        <p:nvPicPr>
          <p:cNvPr id="4" name="Zástupný symbol pro obsah 3" descr="karel-polacek-189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55776" y="1916832"/>
            <a:ext cx="3816424" cy="403244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Kritik, humorista, prozaik, novinář.</a:t>
            </a:r>
          </a:p>
          <a:p>
            <a:endParaRPr lang="cs-CZ" dirty="0" smtClean="0"/>
          </a:p>
          <a:p>
            <a:r>
              <a:rPr lang="cs-CZ" dirty="0" smtClean="0"/>
              <a:t>Pocházel z židovské kupecké rodiny. </a:t>
            </a:r>
          </a:p>
          <a:p>
            <a:endParaRPr lang="cs-CZ" dirty="0" smtClean="0"/>
          </a:p>
          <a:p>
            <a:r>
              <a:rPr lang="cs-CZ" dirty="0" smtClean="0"/>
              <a:t>Narodil se a vyrůstal  v Rychnově nad </a:t>
            </a:r>
            <a:r>
              <a:rPr lang="cs-CZ" dirty="0" smtClean="0"/>
              <a:t>Kněžnou,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malé město se stalo inspirací pro řadu jeho próz.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Účastnil se bojů 1. světové války. </a:t>
            </a:r>
          </a:p>
          <a:p>
            <a:endParaRPr lang="cs-CZ" dirty="0" smtClean="0"/>
          </a:p>
          <a:p>
            <a:r>
              <a:rPr lang="cs-CZ" dirty="0" smtClean="0"/>
              <a:t>Zemřel za 2. světové války v koncentračním táboře.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Publicistická činnost: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Pracoval jako redaktor Lidových novin</a:t>
            </a:r>
          </a:p>
          <a:p>
            <a:pPr>
              <a:buNone/>
            </a:pPr>
            <a:r>
              <a:rPr lang="cs-CZ" dirty="0" smtClean="0"/>
              <a:t> (spolu s K. Čapkem, E. Bassem).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Psal kritiky a soudničky, sloupky.</a:t>
            </a:r>
          </a:p>
          <a:p>
            <a:endParaRPr lang="cs-CZ" dirty="0" smtClean="0"/>
          </a:p>
          <a:p>
            <a:r>
              <a:rPr lang="cs-CZ" dirty="0" smtClean="0"/>
              <a:t>Soudnička = črta vycházející ze skutečných událostí probíraných v soudních síních, většinou zpracována humornou formou. </a:t>
            </a:r>
          </a:p>
          <a:p>
            <a:endParaRPr lang="cs-CZ" dirty="0" smtClean="0"/>
          </a:p>
          <a:p>
            <a:r>
              <a:rPr lang="cs-CZ" dirty="0" smtClean="0"/>
              <a:t>Sloupek = drobný, aktuální, vtipný článek v novinách ve tvaru sloupce.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Romány a povídky kritizující maloměšťácký život: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b="1" dirty="0" smtClean="0"/>
              <a:t>Muži v ofsajdu </a:t>
            </a:r>
            <a:r>
              <a:rPr lang="cs-CZ" dirty="0" smtClean="0"/>
              <a:t>-  otec a syn </a:t>
            </a:r>
            <a:r>
              <a:rPr lang="cs-CZ" dirty="0" err="1" smtClean="0"/>
              <a:t>Hábáskovi</a:t>
            </a:r>
            <a:r>
              <a:rPr lang="cs-CZ" dirty="0" smtClean="0"/>
              <a:t> – fandové žižkovské Viktorky se dostávají do vášnivých sporů s panem </a:t>
            </a:r>
            <a:r>
              <a:rPr lang="cs-CZ" dirty="0" err="1" smtClean="0"/>
              <a:t>Načeradcem</a:t>
            </a:r>
            <a:r>
              <a:rPr lang="cs-CZ" dirty="0" smtClean="0"/>
              <a:t> – přívrženec Slávie, majitel obchodu.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pic>
        <p:nvPicPr>
          <p:cNvPr id="4" name="Obrázek 3" descr="Poláček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3848" y="3645024"/>
            <a:ext cx="4896544" cy="302433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Nedokončená pentalogie:</a:t>
            </a:r>
          </a:p>
          <a:p>
            <a:pPr>
              <a:buNone/>
            </a:pPr>
            <a:r>
              <a:rPr lang="cs-CZ" b="1" dirty="0" smtClean="0"/>
              <a:t>Okresní město, </a:t>
            </a:r>
          </a:p>
          <a:p>
            <a:pPr>
              <a:buNone/>
            </a:pPr>
            <a:r>
              <a:rPr lang="cs-CZ" b="1" dirty="0" smtClean="0"/>
              <a:t>Hrdinové táhnou do boje,</a:t>
            </a:r>
          </a:p>
          <a:p>
            <a:pPr>
              <a:buNone/>
            </a:pPr>
            <a:r>
              <a:rPr lang="cs-CZ" b="1" dirty="0" smtClean="0"/>
              <a:t>Podzemní město, </a:t>
            </a:r>
          </a:p>
          <a:p>
            <a:pPr>
              <a:buNone/>
            </a:pPr>
            <a:r>
              <a:rPr lang="cs-CZ" b="1" dirty="0" smtClean="0"/>
              <a:t>Vyprodáno </a:t>
            </a:r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Vrchol </a:t>
            </a:r>
            <a:r>
              <a:rPr lang="cs-CZ" dirty="0" smtClean="0"/>
              <a:t>tvorby, provincionální město před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</a:t>
            </a:r>
            <a:r>
              <a:rPr lang="cs-CZ" dirty="0" smtClean="0"/>
              <a:t>1</a:t>
            </a:r>
            <a:r>
              <a:rPr lang="cs-CZ" dirty="0" smtClean="0"/>
              <a:t>. světovou válkou a během ní, mnoho postav, publicistické prvky, charakterizační funkce jazyka.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Bylo nás pět:</a:t>
            </a:r>
          </a:p>
          <a:p>
            <a:pPr>
              <a:buNone/>
            </a:pPr>
            <a:r>
              <a:rPr lang="cs-CZ" dirty="0" smtClean="0"/>
              <a:t>Vydáno posmrtně v roce 1946.</a:t>
            </a:r>
          </a:p>
          <a:p>
            <a:pPr>
              <a:buNone/>
            </a:pPr>
            <a:r>
              <a:rPr lang="cs-CZ" dirty="0" smtClean="0"/>
              <a:t>Humoristický román, svět maloměsta viděný očima malého chlapce.</a:t>
            </a:r>
          </a:p>
          <a:p>
            <a:pPr>
              <a:buNone/>
            </a:pPr>
            <a:r>
              <a:rPr lang="cs-CZ" dirty="0" smtClean="0"/>
              <a:t>Hlavní hrdina – Petr Bajza  - vypráví příběhy své </a:t>
            </a:r>
            <a:r>
              <a:rPr lang="cs-CZ" dirty="0" err="1" smtClean="0"/>
              <a:t>klukovské</a:t>
            </a:r>
            <a:r>
              <a:rPr lang="cs-CZ" dirty="0" smtClean="0"/>
              <a:t> party.</a:t>
            </a:r>
          </a:p>
          <a:p>
            <a:pPr>
              <a:buNone/>
            </a:pPr>
            <a:r>
              <a:rPr lang="cs-CZ" dirty="0" smtClean="0"/>
              <a:t>Svět dětí konfrontován se světem dospělých.</a:t>
            </a:r>
          </a:p>
          <a:p>
            <a:pPr>
              <a:buNone/>
            </a:pPr>
            <a:r>
              <a:rPr lang="cs-CZ" dirty="0" smtClean="0"/>
              <a:t>Situační komika i slovní humor.</a:t>
            </a:r>
          </a:p>
          <a:p>
            <a:pPr>
              <a:buNone/>
            </a:pPr>
            <a:r>
              <a:rPr lang="cs-CZ" dirty="0" smtClean="0"/>
              <a:t>Jazyk – spojení zcela spisovných  až knižních výrazů (vliv školy) se slovy nespisovnými – obecná čeština, nářečí, slova expresivní.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Seriál na motivy románu režíroval Karel </a:t>
            </a:r>
            <a:r>
              <a:rPr lang="cs-CZ" dirty="0" err="1" smtClean="0"/>
              <a:t>Smyczek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6" name="Obrázek 5" descr="BYLO%2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2492896"/>
            <a:ext cx="5256584" cy="381642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 děti a mládež – moderní </a:t>
            </a:r>
            <a:r>
              <a:rPr lang="cs-CZ" smtClean="0"/>
              <a:t>fantastická </a:t>
            </a:r>
            <a:r>
              <a:rPr lang="cs-CZ" smtClean="0"/>
              <a:t>pohádka: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Obrázek 3" descr="Poláček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2204864"/>
            <a:ext cx="4176464" cy="396044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349</TotalTime>
  <Words>360</Words>
  <Application>Microsoft Office PowerPoint</Application>
  <PresentationFormat>Předvádění na obrazovce (4:3)</PresentationFormat>
  <Paragraphs>69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Snímek 1</vt:lpstr>
      <vt:lpstr>Karel poláček 1892 - 1944</vt:lpstr>
      <vt:lpstr>Životopisný přehled:</vt:lpstr>
      <vt:lpstr>Publicistická činnost:</vt:lpstr>
      <vt:lpstr>Dílo:</vt:lpstr>
      <vt:lpstr>Dílo:</vt:lpstr>
      <vt:lpstr>Dílo:</vt:lpstr>
      <vt:lpstr>Dílo:</vt:lpstr>
      <vt:lpstr>Dílo: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36</cp:revision>
  <dcterms:created xsi:type="dcterms:W3CDTF">2012-04-12T06:14:10Z</dcterms:created>
  <dcterms:modified xsi:type="dcterms:W3CDTF">2012-06-24T17:03:18Z</dcterms:modified>
</cp:coreProperties>
</file>