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7" r:id="rId3"/>
    <p:sldId id="268" r:id="rId4"/>
    <p:sldId id="269" r:id="rId5"/>
    <p:sldId id="270" r:id="rId6"/>
    <p:sldId id="272" r:id="rId7"/>
    <p:sldId id="273" r:id="rId8"/>
    <p:sldId id="275" r:id="rId9"/>
    <p:sldId id="276" r:id="rId10"/>
    <p:sldId id="271" r:id="rId11"/>
    <p:sldId id="27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3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B809D-1ADA-420F-A07A-26A271A4932F}" type="datetimeFigureOut">
              <a:rPr lang="cs-CZ" smtClean="0"/>
              <a:pPr/>
              <a:t>22.5.2012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6DC42-8E8F-4D7F-9636-01516FB6881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1B8335-C54E-424B-B374-AF6252800E74}" type="datetimeFigureOut">
              <a:rPr lang="cs-CZ" smtClean="0"/>
              <a:pPr/>
              <a:t>22.5.2012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1B8335-C54E-424B-B374-AF6252800E74}" type="datetimeFigureOut">
              <a:rPr lang="cs-CZ" smtClean="0"/>
              <a:pPr/>
              <a:t>22.5.2012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61B8335-C54E-424B-B374-AF6252800E74}" type="datetimeFigureOut">
              <a:rPr lang="cs-CZ" smtClean="0"/>
              <a:pPr/>
              <a:t>22.5.2012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1B8335-C54E-424B-B374-AF6252800E74}" type="datetimeFigureOut">
              <a:rPr lang="cs-CZ" smtClean="0"/>
              <a:pPr/>
              <a:t>22.5.2012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1B8335-C54E-424B-B374-AF6252800E74}" type="datetimeFigureOut">
              <a:rPr lang="cs-CZ" smtClean="0"/>
              <a:pPr/>
              <a:t>22.5.2012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1B8335-C54E-424B-B374-AF6252800E74}" type="datetimeFigureOut">
              <a:rPr lang="cs-CZ" smtClean="0"/>
              <a:pPr/>
              <a:t>22.5.2012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1B8335-C54E-424B-B374-AF6252800E74}" type="datetimeFigureOut">
              <a:rPr lang="cs-CZ" smtClean="0"/>
              <a:pPr/>
              <a:t>22.5.2012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920880" cy="4608512"/>
          </a:xfrm>
        </p:spPr>
        <p:txBody>
          <a:bodyPr>
            <a:normAutofit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Mgr. Lenka Hrušková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16. 5.  2012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VY_ 32 _INOVACE _5.2.3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CZ.1.07/1.5.00/34.0125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	Rysy prózy s tématem 1. světové války (E.M. </a:t>
            </a:r>
            <a:r>
              <a:rPr lang="cs-CZ" dirty="0" err="1" smtClean="0">
                <a:solidFill>
                  <a:schemeClr val="tx1"/>
                </a:solidFill>
              </a:rPr>
              <a:t>Remarque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Prezentace slouží k zopakování probraného učiva. Studenti si písemně i ústně procvičí poznatky o životě a díle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E.M. </a:t>
            </a:r>
            <a:r>
              <a:rPr lang="cs-CZ" dirty="0" err="1" smtClean="0">
                <a:solidFill>
                  <a:schemeClr val="tx1"/>
                </a:solidFill>
              </a:rPr>
              <a:t>Remarqua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078251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díla autora: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Nebe nezná vyvolených</a:t>
            </a:r>
          </a:p>
          <a:p>
            <a:r>
              <a:rPr lang="cs-CZ" dirty="0" smtClean="0"/>
              <a:t>Čas žít, čas umírat</a:t>
            </a:r>
          </a:p>
          <a:p>
            <a:r>
              <a:rPr lang="cs-CZ" dirty="0" smtClean="0"/>
              <a:t>Miluj bližního svého</a:t>
            </a:r>
          </a:p>
          <a:p>
            <a:r>
              <a:rPr lang="cs-CZ" dirty="0" smtClean="0"/>
              <a:t>Jiskra života</a:t>
            </a:r>
          </a:p>
          <a:p>
            <a:r>
              <a:rPr lang="cs-CZ" dirty="0" smtClean="0"/>
              <a:t>Stíny v ráji</a:t>
            </a:r>
          </a:p>
          <a:p>
            <a:r>
              <a:rPr lang="cs-CZ" dirty="0" smtClean="0"/>
              <a:t>Černý obelisk</a:t>
            </a:r>
          </a:p>
          <a:p>
            <a:r>
              <a:rPr lang="cs-CZ" dirty="0" smtClean="0"/>
              <a:t>Tři kamarádi</a:t>
            </a:r>
          </a:p>
          <a:p>
            <a:r>
              <a:rPr lang="cs-CZ" dirty="0" smtClean="0"/>
              <a:t>Vítězný oblouk</a:t>
            </a:r>
          </a:p>
          <a:p>
            <a:r>
              <a:rPr lang="cs-CZ" dirty="0" smtClean="0"/>
              <a:t>Motivy jeho próz: osudy veteránů, hospodářská krize, nástup fašismu v Německu, osudy emigrantů.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Vypracovala Mgr. Lenka Hrušková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Seznam zdrojů:</a:t>
            </a:r>
          </a:p>
          <a:p>
            <a:pPr>
              <a:buNone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http://commons.wikimedia.org/wiki/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[cit. 2012-05-16]</a:t>
            </a:r>
            <a:endParaRPr lang="cs-CZ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KUDĚLKA, Viktor. Malý labyrint literatury. 1. </a:t>
            </a:r>
            <a:r>
              <a:rPr lang="cs-CZ" dirty="0" err="1" smtClean="0">
                <a:solidFill>
                  <a:schemeClr val="bg2">
                    <a:lumMod val="10000"/>
                  </a:schemeClr>
                </a:solidFill>
              </a:rPr>
              <a:t>vyd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. Praha. Albatros, 1983.</a:t>
            </a:r>
          </a:p>
          <a:p>
            <a:pPr>
              <a:buNone/>
            </a:pPr>
            <a:endParaRPr lang="cs-CZ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ANDREE, Lukáš a kol. Literatura pro 3. ročník středních škol. 1. </a:t>
            </a:r>
            <a:r>
              <a:rPr lang="cs-CZ" dirty="0" err="1" smtClean="0"/>
              <a:t>vyd</a:t>
            </a:r>
            <a:r>
              <a:rPr lang="cs-CZ" dirty="0" smtClean="0"/>
              <a:t>. Brno. </a:t>
            </a:r>
            <a:r>
              <a:rPr lang="cs-CZ" dirty="0" err="1" smtClean="0"/>
              <a:t>Didaktis</a:t>
            </a:r>
            <a:r>
              <a:rPr lang="cs-CZ" dirty="0" smtClean="0"/>
              <a:t>, 2009</a:t>
            </a:r>
            <a:r>
              <a:rPr lang="cs-CZ" smtClean="0"/>
              <a:t>, </a:t>
            </a:r>
            <a:r>
              <a:rPr lang="cs-CZ" smtClean="0"/>
              <a:t>ISBN 978-80-7358-149-7</a:t>
            </a:r>
            <a:r>
              <a:rPr lang="cs-CZ" dirty="0" smtClean="0"/>
              <a:t>.</a:t>
            </a:r>
            <a:endParaRPr lang="cs-CZ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Erich </a:t>
            </a:r>
            <a:r>
              <a:rPr lang="cs-CZ" dirty="0" err="1" smtClean="0"/>
              <a:t>maria</a:t>
            </a:r>
            <a:r>
              <a:rPr lang="cs-CZ" dirty="0" smtClean="0"/>
              <a:t> </a:t>
            </a:r>
            <a:r>
              <a:rPr lang="cs-CZ" dirty="0" err="1" smtClean="0"/>
              <a:t>remarque</a:t>
            </a:r>
            <a:r>
              <a:rPr lang="cs-CZ" dirty="0" smtClean="0"/>
              <a:t> 1898 - 1970</a:t>
            </a:r>
            <a:endParaRPr lang="cs-CZ" dirty="0"/>
          </a:p>
        </p:txBody>
      </p:sp>
      <p:pic>
        <p:nvPicPr>
          <p:cNvPr id="4" name="Zástupný symbol pro obsah 3" descr="Erich_Maria_Remarque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3744416" cy="4049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Životopisný přehled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Vlastním jménem Erich Paul </a:t>
            </a:r>
            <a:r>
              <a:rPr lang="cs-CZ" dirty="0" err="1" smtClean="0"/>
              <a:t>Remark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Začal studovat učitelský ústav, ale v roce 1916 odešel jako dobrovolník do první světové války.</a:t>
            </a:r>
          </a:p>
          <a:p>
            <a:endParaRPr lang="cs-CZ" dirty="0" smtClean="0"/>
          </a:p>
          <a:p>
            <a:r>
              <a:rPr lang="cs-CZ" dirty="0" smtClean="0"/>
              <a:t>V roce 1918 těžce raněn, zbytek války prožil v lazaretu.</a:t>
            </a:r>
          </a:p>
          <a:p>
            <a:endParaRPr lang="cs-CZ" dirty="0" smtClean="0"/>
          </a:p>
          <a:p>
            <a:r>
              <a:rPr lang="cs-CZ" dirty="0" smtClean="0"/>
              <a:t>Vystřídal řadu zaměstnání  - redaktor, automobilový závodník, obchodní cestující.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 roce 1928 vydává svou prvotinu Na západní frontě klid, která mu přinesla světový ohlas.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Remarque</a:t>
            </a:r>
            <a:r>
              <a:rPr lang="cs-CZ" dirty="0" smtClean="0"/>
              <a:t> za 2. světové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roce 1931 se stěhuje do Švýcarska.</a:t>
            </a:r>
          </a:p>
          <a:p>
            <a:endParaRPr lang="cs-CZ" dirty="0" smtClean="0"/>
          </a:p>
          <a:p>
            <a:r>
              <a:rPr lang="cs-CZ" dirty="0" smtClean="0"/>
              <a:t>V roce 1933 jsou v Německu veřejně páleny jeho knihy.</a:t>
            </a:r>
          </a:p>
          <a:p>
            <a:endParaRPr lang="cs-CZ" dirty="0" smtClean="0"/>
          </a:p>
          <a:p>
            <a:r>
              <a:rPr lang="cs-CZ" dirty="0" smtClean="0"/>
              <a:t>Na počátku 2. světové války emigruje do USA, kde obdržel americké občanství. </a:t>
            </a:r>
          </a:p>
          <a:p>
            <a:endParaRPr lang="cs-CZ" dirty="0" smtClean="0"/>
          </a:p>
          <a:p>
            <a:r>
              <a:rPr lang="cs-CZ" dirty="0" smtClean="0"/>
              <a:t>Závěr života prožil střídavě v USA a ve Švýcarsku, kde v roce 1970 umírá na srdeční chorobu.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Dílo: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Největší úspěch u čtenářů i literární kritiky měla prvotina </a:t>
            </a:r>
            <a:r>
              <a:rPr lang="cs-CZ" b="1" dirty="0" smtClean="0"/>
              <a:t>Na západní frontě klid</a:t>
            </a:r>
            <a:r>
              <a:rPr lang="cs-CZ" dirty="0" smtClean="0"/>
              <a:t>.</a:t>
            </a:r>
          </a:p>
          <a:p>
            <a:r>
              <a:rPr lang="cs-CZ" dirty="0" smtClean="0"/>
              <a:t>1. </a:t>
            </a:r>
            <a:r>
              <a:rPr lang="cs-CZ" dirty="0" err="1" smtClean="0"/>
              <a:t>vyd</a:t>
            </a:r>
            <a:r>
              <a:rPr lang="cs-CZ" dirty="0" smtClean="0"/>
              <a:t>. v roce 1928.</a:t>
            </a:r>
          </a:p>
          <a:p>
            <a:endParaRPr lang="cs-CZ" dirty="0" smtClean="0"/>
          </a:p>
          <a:p>
            <a:r>
              <a:rPr lang="cs-CZ" dirty="0" smtClean="0"/>
              <a:t>Vydán nákladem</a:t>
            </a:r>
          </a:p>
          <a:p>
            <a:pPr>
              <a:buNone/>
            </a:pPr>
            <a:r>
              <a:rPr lang="cs-CZ" dirty="0" smtClean="0"/>
              <a:t>   30 mil. výtisků.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Přeložen do téměř</a:t>
            </a:r>
          </a:p>
          <a:p>
            <a:pPr>
              <a:buNone/>
            </a:pPr>
            <a:r>
              <a:rPr lang="cs-CZ" dirty="0" smtClean="0"/>
              <a:t>   50 jazyků.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Několikrát zfilmován.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6" name="Obrázek 5" descr="Remarque_Im_Westen_nichts_Neues_1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636912"/>
            <a:ext cx="3816424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stránka: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Autobiografie o partě kamarádů, kteří se dobrovolně přihlásili na frontu a teprve tam poznávají hrůzy války. </a:t>
            </a:r>
          </a:p>
          <a:p>
            <a:r>
              <a:rPr lang="cs-CZ" dirty="0" smtClean="0"/>
              <a:t>Hlavní hrdina – Pavel </a:t>
            </a:r>
            <a:r>
              <a:rPr lang="cs-CZ" dirty="0" err="1" smtClean="0"/>
              <a:t>Bäumer</a:t>
            </a:r>
            <a:r>
              <a:rPr lang="cs-CZ" dirty="0" smtClean="0"/>
              <a:t> – vypravěčem příběhu, umírá na sklonku války, kdy neprobíhá žádná významná bitva, proto hlášení z fronty zní stejně jako název románu – což vnímáme jako ironii osudu.</a:t>
            </a:r>
          </a:p>
          <a:p>
            <a:r>
              <a:rPr lang="cs-CZ" dirty="0" smtClean="0"/>
              <a:t>Postupně sledujeme osudy všech kamarádů, kteří šli do války s velkými ideály, ale tam se snaží o holé přežití. Válka mění jejich životní hodnoty a postoje.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Formální stránka: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Román napsán </a:t>
            </a:r>
            <a:r>
              <a:rPr lang="cs-CZ" dirty="0" err="1" smtClean="0"/>
              <a:t>ich</a:t>
            </a:r>
            <a:r>
              <a:rPr lang="cs-CZ" dirty="0" smtClean="0"/>
              <a:t> – formou. Závěrečná pasáž – </a:t>
            </a:r>
            <a:r>
              <a:rPr lang="cs-CZ" dirty="0" err="1" smtClean="0"/>
              <a:t>er</a:t>
            </a:r>
            <a:r>
              <a:rPr lang="cs-CZ" dirty="0" smtClean="0"/>
              <a:t> – forma – informuje o smrti hlavního hrdiny.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Neosobní, zdrženlivý styl vypravěče  snaha udržet citový odstup.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Struktura románu mozaikovitá – hlavní dějová linie prokládána retrospektivními pasážemi.</a:t>
            </a:r>
          </a:p>
          <a:p>
            <a:endParaRPr lang="cs-CZ" dirty="0" smtClean="0"/>
          </a:p>
          <a:p>
            <a:r>
              <a:rPr lang="cs-CZ" dirty="0" smtClean="0"/>
              <a:t>Využití kontrastů – vojenský a civilní život, měšťanská kultura a pud sebezáchovy, degradace lidství a pravé přátelství.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Motto = hlavní myšlenka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„Kniha je pokusem podat zprávu o generaci, která byla zničena válkou – i když unikla jejím granátům.“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Svým vyzněním je román blízký dílům tzv. ztracené generace (E. </a:t>
            </a:r>
            <a:r>
              <a:rPr lang="cs-CZ" dirty="0" err="1" smtClean="0"/>
              <a:t>Hemingway</a:t>
            </a:r>
            <a:r>
              <a:rPr lang="cs-CZ" dirty="0" smtClean="0"/>
              <a:t>, F. S. </a:t>
            </a:r>
            <a:r>
              <a:rPr lang="cs-CZ" dirty="0" err="1" smtClean="0"/>
              <a:t>Fitgerald</a:t>
            </a:r>
            <a:r>
              <a:rPr lang="cs-CZ" dirty="0" smtClean="0"/>
              <a:t>), kteří také ve svých dílech zpracovávali téma 1. světové války a osudy mladých lidí, kteří jí byli zasaženi.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Filmové zpracování z r. 1979, </a:t>
            </a:r>
            <a:br>
              <a:rPr lang="cs-CZ" dirty="0" smtClean="0"/>
            </a:br>
            <a:r>
              <a:rPr lang="cs-CZ" dirty="0" smtClean="0"/>
              <a:t>režie:  </a:t>
            </a:r>
            <a:r>
              <a:rPr lang="cs-CZ" dirty="0" err="1" smtClean="0"/>
              <a:t>Delbert</a:t>
            </a:r>
            <a:r>
              <a:rPr lang="cs-CZ" dirty="0" smtClean="0"/>
              <a:t> Mann</a:t>
            </a:r>
            <a:endParaRPr lang="cs-CZ" dirty="0"/>
          </a:p>
        </p:txBody>
      </p:sp>
      <p:pic>
        <p:nvPicPr>
          <p:cNvPr id="4" name="Zástupný symbol pro obsah 3" descr="Na západní frontě kli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4569"/>
            <a:ext cx="7467600" cy="42048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364</TotalTime>
  <Words>515</Words>
  <Application>Microsoft Office PowerPoint</Application>
  <PresentationFormat>Předvádění na obrazovce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Arkýř</vt:lpstr>
      <vt:lpstr>Snímek 1</vt:lpstr>
      <vt:lpstr>Erich maria remarque 1898 - 1970</vt:lpstr>
      <vt:lpstr>Životopisný přehled</vt:lpstr>
      <vt:lpstr>Remarque za 2. světové války</vt:lpstr>
      <vt:lpstr>Dílo:</vt:lpstr>
      <vt:lpstr>Obsahová stránka:</vt:lpstr>
      <vt:lpstr>Formální stránka:</vt:lpstr>
      <vt:lpstr>Motto = hlavní myšlenka</vt:lpstr>
      <vt:lpstr>Filmové zpracování z r. 1979,  režie:  Delbert Mann</vt:lpstr>
      <vt:lpstr>Další díla autora:</vt:lpstr>
      <vt:lpstr>Vypracovala Mgr. Lenka Hrušková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Lenka</cp:lastModifiedBy>
  <cp:revision>35</cp:revision>
  <dcterms:created xsi:type="dcterms:W3CDTF">2012-04-12T06:14:10Z</dcterms:created>
  <dcterms:modified xsi:type="dcterms:W3CDTF">2012-05-22T18:45:44Z</dcterms:modified>
</cp:coreProperties>
</file>