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7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19. 5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</a:t>
            </a:r>
            <a:r>
              <a:rPr lang="cs-CZ" dirty="0" smtClean="0">
                <a:solidFill>
                  <a:schemeClr val="tx1"/>
                </a:solidFill>
              </a:rPr>
              <a:t>5.2.15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Rysy české, evropské poezie a prózy 20. a30. let 20. století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             (Jaroslav Seifert)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</a:t>
            </a:r>
            <a:r>
              <a:rPr lang="cs-CZ" dirty="0" smtClean="0">
                <a:solidFill>
                  <a:schemeClr val="tx1"/>
                </a:solidFill>
              </a:rPr>
              <a:t>o nositeli </a:t>
            </a:r>
            <a:r>
              <a:rPr lang="cs-CZ" dirty="0" smtClean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obelovy ceny za literaturu Jaroslavu Seifertovi.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cit.2012-05-19]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Jaroslav Seifert 1901 - 1986</a:t>
            </a:r>
            <a:endParaRPr lang="cs-CZ" dirty="0"/>
          </a:p>
        </p:txBody>
      </p:sp>
      <p:pic>
        <p:nvPicPr>
          <p:cNvPr id="4" name="Zástupný symbol pro obsah 3" descr="Seifer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31718" y="1600200"/>
            <a:ext cx="4212490" cy="48736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Český básník, prozaik, novinář, překladatel.</a:t>
            </a:r>
          </a:p>
          <a:p>
            <a:r>
              <a:rPr lang="cs-CZ" dirty="0" smtClean="0"/>
              <a:t>Nositel Nobelovy cena za literaturu.</a:t>
            </a:r>
          </a:p>
          <a:p>
            <a:endParaRPr lang="cs-CZ" dirty="0"/>
          </a:p>
        </p:txBody>
      </p:sp>
      <p:pic>
        <p:nvPicPr>
          <p:cNvPr id="4" name="Obrázek 3" descr="47696m-medaile-k-nobelove-c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583179"/>
            <a:ext cx="3672408" cy="3783377"/>
          </a:xfrm>
          <a:prstGeom prst="rect">
            <a:avLst/>
          </a:prstGeom>
        </p:spPr>
      </p:pic>
      <p:pic>
        <p:nvPicPr>
          <p:cNvPr id="5" name="Obrázek 4" descr="seifert-diplo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708920"/>
            <a:ext cx="3672408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Narodil se a dětství prožil v Praze na </a:t>
            </a:r>
            <a:r>
              <a:rPr lang="cs-CZ" dirty="0" err="1" smtClean="0"/>
              <a:t>Žizkově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Vstoupil do řad KSČ, ale v roce 1929 byl spolu </a:t>
            </a:r>
          </a:p>
          <a:p>
            <a:pPr>
              <a:buNone/>
            </a:pPr>
            <a:r>
              <a:rPr lang="cs-CZ" dirty="0" smtClean="0"/>
              <a:t>    s dalšími 6 spisovateli vyloučen – kritizoval bolševizaci strany a Gottwaldovo vedení.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počátcích tvorby ovlivněn soudobými uměleckými směry – proletářskou poezií, poetismem.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 roce 1948 a hlavně 1968 nucen několikrát se odmlčet – zákaz tvorby.  O získání Nobelovy ceny jen krátká zpráva v denním tisku.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fáze – proletářská poezie: sbírky básní Samá láska, Město v slzách.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2. fáze – vliv poetismu: </a:t>
            </a:r>
          </a:p>
          <a:p>
            <a:pPr>
              <a:buNone/>
            </a:pPr>
            <a:r>
              <a:rPr lang="cs-CZ" dirty="0" smtClean="0"/>
              <a:t>  sbírky básní</a:t>
            </a:r>
          </a:p>
          <a:p>
            <a:pPr>
              <a:buNone/>
            </a:pPr>
            <a:r>
              <a:rPr lang="cs-CZ" dirty="0" smtClean="0"/>
              <a:t>  Na vlnách TSF, </a:t>
            </a:r>
          </a:p>
          <a:p>
            <a:pPr>
              <a:buNone/>
            </a:pPr>
            <a:r>
              <a:rPr lang="cs-CZ" dirty="0" smtClean="0"/>
              <a:t>  Slavík zpívá špatně.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Na vlnách TS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420888"/>
            <a:ext cx="3600400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fáze – 30. léta 20. stol.: intimní </a:t>
            </a:r>
            <a:r>
              <a:rPr lang="cs-CZ" dirty="0" smtClean="0"/>
              <a:t>lyrika- básnické sbírky </a:t>
            </a:r>
            <a:r>
              <a:rPr lang="cs-CZ" dirty="0" smtClean="0"/>
              <a:t>Jablko z klína, Ruce Venušiny.</a:t>
            </a:r>
          </a:p>
          <a:p>
            <a:pPr>
              <a:buNone/>
            </a:pPr>
            <a:r>
              <a:rPr lang="cs-CZ" dirty="0" smtClean="0"/>
              <a:t>    Reakce na </a:t>
            </a:r>
            <a:r>
              <a:rPr lang="cs-CZ" dirty="0" smtClean="0"/>
              <a:t>Mnichovskou </a:t>
            </a:r>
            <a:r>
              <a:rPr lang="cs-CZ" dirty="0" smtClean="0"/>
              <a:t>dohodu – </a:t>
            </a:r>
            <a:r>
              <a:rPr lang="cs-CZ" dirty="0" smtClean="0"/>
              <a:t>sbírka básní </a:t>
            </a:r>
            <a:r>
              <a:rPr lang="cs-CZ" dirty="0" smtClean="0"/>
              <a:t>Zhasněte světla.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4. fáze – doba okupace – připomínka slavných osobností a krás české země – podpora vlastenectví a </a:t>
            </a:r>
            <a:r>
              <a:rPr lang="cs-CZ" dirty="0" smtClean="0"/>
              <a:t>povzbuzení národní </a:t>
            </a:r>
            <a:r>
              <a:rPr lang="cs-CZ" dirty="0" smtClean="0"/>
              <a:t>hrdosti: </a:t>
            </a:r>
          </a:p>
          <a:p>
            <a:pPr>
              <a:buNone/>
            </a:pPr>
            <a:r>
              <a:rPr lang="cs-CZ" dirty="0" smtClean="0"/>
              <a:t>    sbírky básní Vějíř paní Boženy Němcové, Světlem oděná, Kamenný most.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5. fáze – 50. a 60. léta 20. stol.:</a:t>
            </a:r>
          </a:p>
          <a:p>
            <a:pPr>
              <a:buNone/>
            </a:pPr>
            <a:r>
              <a:rPr lang="cs-CZ" dirty="0" smtClean="0"/>
              <a:t>Přílba hlíny – básně reagující na okupaci.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Šel malíř chudě do světa</a:t>
            </a:r>
          </a:p>
          <a:p>
            <a:pPr>
              <a:buNone/>
            </a:pPr>
            <a:r>
              <a:rPr lang="cs-CZ" dirty="0" smtClean="0"/>
              <a:t> – básně inspirovány </a:t>
            </a:r>
          </a:p>
          <a:p>
            <a:pPr>
              <a:buNone/>
            </a:pPr>
            <a:r>
              <a:rPr lang="cs-CZ" dirty="0" smtClean="0"/>
              <a:t>tvorbou Mikoláše Alše.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Píseň o Viktorce – </a:t>
            </a:r>
          </a:p>
          <a:p>
            <a:pPr>
              <a:buNone/>
            </a:pPr>
            <a:r>
              <a:rPr lang="cs-CZ" dirty="0" smtClean="0"/>
              <a:t>osudy Boženy Němcové </a:t>
            </a:r>
          </a:p>
          <a:p>
            <a:pPr>
              <a:buNone/>
            </a:pPr>
            <a:r>
              <a:rPr lang="cs-CZ" dirty="0" smtClean="0"/>
              <a:t>v paralele s hrdinkou </a:t>
            </a:r>
          </a:p>
          <a:p>
            <a:pPr>
              <a:buNone/>
            </a:pPr>
            <a:r>
              <a:rPr lang="cs-CZ" dirty="0" smtClean="0"/>
              <a:t>románu Babička.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Maminka – sbírka </a:t>
            </a:r>
          </a:p>
          <a:p>
            <a:pPr>
              <a:buNone/>
            </a:pPr>
            <a:r>
              <a:rPr lang="cs-CZ" dirty="0" smtClean="0"/>
              <a:t>synovské lásky, vzpomínky na domov.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 descr="Šel malíř chudě do svě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31920" y="2420888"/>
            <a:ext cx="4024456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6. fáze tvorby – 60. léta 20. století: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/>
              <a:t>reflexivní </a:t>
            </a:r>
            <a:r>
              <a:rPr lang="cs-CZ" dirty="0" smtClean="0"/>
              <a:t>lyrika, nerýmovaný verš, rytmizovaná próza, osobní vyznání, pocity úzkosti z totalitní moci, vliv existencialismu – básnické sbírky Koncert na ostrově, Halleyova kometa, Odlévání zvonů.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7. fáze tvorby – 70. a 80. léta 20. století:</a:t>
            </a:r>
          </a:p>
          <a:p>
            <a:pPr>
              <a:buNone/>
            </a:pPr>
            <a:r>
              <a:rPr lang="cs-CZ" dirty="0" smtClean="0"/>
              <a:t> - zákaz </a:t>
            </a:r>
            <a:r>
              <a:rPr lang="cs-CZ" dirty="0" smtClean="0"/>
              <a:t>činnosti – protest proti vstupu vojsk Varšavské smlouvy, podpis Charty 77 – publikace v samizdatu – bilance života, kritika komunismu – sbírky Morový sloup, </a:t>
            </a:r>
            <a:r>
              <a:rPr lang="cs-CZ" dirty="0" err="1" smtClean="0"/>
              <a:t>Býti</a:t>
            </a:r>
            <a:r>
              <a:rPr lang="cs-CZ" dirty="0" smtClean="0"/>
              <a:t> básníkem.</a:t>
            </a:r>
          </a:p>
          <a:p>
            <a:r>
              <a:rPr lang="cs-CZ" dirty="0" smtClean="0"/>
              <a:t>Kniha vzpomínek – Všecky krásy světa.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tvorby:</a:t>
            </a:r>
            <a:endParaRPr lang="cs-CZ" dirty="0"/>
          </a:p>
        </p:txBody>
      </p:sp>
      <p:pic>
        <p:nvPicPr>
          <p:cNvPr id="4" name="Zástupný symbol pro obsah 3" descr="120px-Signature_of_Jaroslav_Seifer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348880"/>
            <a:ext cx="2880320" cy="2215182"/>
          </a:xfrm>
        </p:spPr>
      </p:pic>
      <p:pic>
        <p:nvPicPr>
          <p:cNvPr id="5" name="Obrázek 4" descr="Morový slou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844824"/>
            <a:ext cx="3456384" cy="463217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502</TotalTime>
  <Words>442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Jaroslav Seifert 1901 - 1986</vt:lpstr>
      <vt:lpstr>Životopisný přehled:</vt:lpstr>
      <vt:lpstr>Životopisný přehled:</vt:lpstr>
      <vt:lpstr>Dílo:</vt:lpstr>
      <vt:lpstr>Dílo:</vt:lpstr>
      <vt:lpstr>Dílo:</vt:lpstr>
      <vt:lpstr>Dílo:</vt:lpstr>
      <vt:lpstr>Ukázka z tvorby: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50</cp:revision>
  <dcterms:created xsi:type="dcterms:W3CDTF">2012-04-12T06:14:10Z</dcterms:created>
  <dcterms:modified xsi:type="dcterms:W3CDTF">2012-05-22T18:40:20Z</dcterms:modified>
</cp:coreProperties>
</file>