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69" r:id="rId5"/>
    <p:sldId id="271" r:id="rId6"/>
    <p:sldId id="272" r:id="rId7"/>
    <p:sldId id="273" r:id="rId8"/>
    <p:sldId id="274" r:id="rId9"/>
    <p:sldId id="270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27.5.2012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27.5.2012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27.5.2012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27.5.2012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27.5.2012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27.5.2012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27.5.2012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27.5.2012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27.5.2012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21. 5. 2012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</a:t>
            </a:r>
            <a:r>
              <a:rPr lang="cs-CZ" dirty="0" smtClean="0">
                <a:solidFill>
                  <a:schemeClr val="tx1"/>
                </a:solidFill>
              </a:rPr>
              <a:t>5.2.13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Rysy české, evropské poezie a prózy 20. a 30. let 20. století 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(Vítězslav Nezval)</a:t>
            </a: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Vítězslavu Nezvalovi.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[cit.2012-05-21]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KUDĚLKA, 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HAVEL, Rudolf a Jiří OPELÍK. Slovník českých spisovatelů.</a:t>
            </a: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Českosl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spisovatel,1964.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Vítězslav Nezval 1900 - 1958</a:t>
            </a:r>
            <a:endParaRPr lang="cs-CZ" dirty="0"/>
          </a:p>
        </p:txBody>
      </p:sp>
      <p:pic>
        <p:nvPicPr>
          <p:cNvPr id="4" name="Zástupný symbol pro obsah 3" descr="nezval-vitezslav-bq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411760" y="1700808"/>
            <a:ext cx="4248472" cy="424847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Básník, prozaik a dramatik.</a:t>
            </a:r>
          </a:p>
          <a:p>
            <a:endParaRPr lang="cs-CZ" dirty="0" smtClean="0"/>
          </a:p>
          <a:p>
            <a:r>
              <a:rPr lang="cs-CZ" dirty="0" smtClean="0"/>
              <a:t>Zakladatel Uměleckého svazu Devětsil.</a:t>
            </a:r>
          </a:p>
          <a:p>
            <a:endParaRPr lang="cs-CZ" dirty="0" smtClean="0"/>
          </a:p>
          <a:p>
            <a:r>
              <a:rPr lang="cs-CZ" dirty="0" smtClean="0"/>
              <a:t>Představitel poetismu a surrealismu, po válce verše poplatné komunistickému režimu.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 20. letech 20. století – vliv Rimbauda, </a:t>
            </a:r>
            <a:r>
              <a:rPr lang="cs-CZ" dirty="0" err="1" smtClean="0"/>
              <a:t>Apollinaira</a:t>
            </a:r>
            <a:r>
              <a:rPr lang="cs-CZ" dirty="0" smtClean="0"/>
              <a:t> a dalších francouzských básníků – sbírka Most.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Na fotografii</a:t>
            </a:r>
          </a:p>
          <a:p>
            <a:pPr>
              <a:buNone/>
            </a:pPr>
            <a:r>
              <a:rPr lang="cs-CZ" dirty="0" smtClean="0"/>
              <a:t>s P. </a:t>
            </a:r>
            <a:r>
              <a:rPr lang="cs-CZ" dirty="0" err="1" smtClean="0"/>
              <a:t>Soupaultem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Soupault_and_Nezval_192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2636912"/>
            <a:ext cx="4032448" cy="381642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Jedním ze zakladatelů poetismu – s Karlem </a:t>
            </a:r>
            <a:r>
              <a:rPr lang="cs-CZ" dirty="0" err="1" smtClean="0"/>
              <a:t>Teigem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</a:t>
            </a:r>
            <a:r>
              <a:rPr lang="cs-CZ" dirty="0" smtClean="0"/>
              <a:t>vytvořili </a:t>
            </a:r>
            <a:r>
              <a:rPr lang="cs-CZ" dirty="0" smtClean="0"/>
              <a:t>programovou stať poetismu Papoušek na motocyklu – ve sbírce Pantomima – drobné hříčky a </a:t>
            </a:r>
            <a:r>
              <a:rPr lang="cs-CZ" dirty="0" err="1" smtClean="0"/>
              <a:t>kaligramy</a:t>
            </a:r>
            <a:r>
              <a:rPr lang="cs-CZ" dirty="0" smtClean="0"/>
              <a:t>, divadelní a pantomimické scénky.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Závěr poetistického období – básnická skladba Edison – ve sbírce Básně noci. Vážný podtón, kontrast mezi lidmi tvůrčími a „bezcennými“ (hráči, opilci, prostitutky). Oslava osobnosti vynálezce žárovky – práce = dobrodružství a hrdinství.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Průběžné </a:t>
            </a:r>
            <a:r>
              <a:rPr lang="cs-CZ" dirty="0" smtClean="0"/>
              <a:t>střídání dvou pocitů: radost – smutek.</a:t>
            </a:r>
          </a:p>
          <a:p>
            <a:pPr>
              <a:buNone/>
            </a:pPr>
            <a:r>
              <a:rPr lang="cs-CZ" dirty="0" smtClean="0"/>
              <a:t>    Projeví </a:t>
            </a:r>
            <a:r>
              <a:rPr lang="cs-CZ" dirty="0" smtClean="0"/>
              <a:t>se i v </a:t>
            </a:r>
            <a:r>
              <a:rPr lang="cs-CZ" dirty="0" err="1" smtClean="0"/>
              <a:t>refrému</a:t>
            </a:r>
            <a:r>
              <a:rPr lang="cs-CZ" dirty="0" smtClean="0"/>
              <a:t> jednotlivých zpěvů.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30. léta – dvě linie tvorby:</a:t>
            </a:r>
          </a:p>
          <a:p>
            <a:pPr marL="457200" indent="-457200">
              <a:buNone/>
            </a:pPr>
            <a:r>
              <a:rPr lang="cs-CZ" dirty="0" smtClean="0"/>
              <a:t>1. politická – sociální – hra Milenci z kiosku,</a:t>
            </a:r>
          </a:p>
          <a:p>
            <a:pPr marL="457200" indent="-457200">
              <a:buNone/>
            </a:pPr>
            <a:r>
              <a:rPr lang="cs-CZ" dirty="0" smtClean="0"/>
              <a:t>   sbírka Absolutní hrobař- odpor proti fašismu,</a:t>
            </a:r>
          </a:p>
          <a:p>
            <a:pPr marL="457200" indent="-457200">
              <a:buNone/>
            </a:pPr>
            <a:r>
              <a:rPr lang="cs-CZ" dirty="0" smtClean="0"/>
              <a:t>   52 hořkých balad věčného studenta Roberta Davida –sociální poezie, kritika společnosti očima nezaměstnaného studenta, forma villonské balady.</a:t>
            </a:r>
          </a:p>
          <a:p>
            <a:pPr marL="457200" indent="-457200">
              <a:buNone/>
            </a:pPr>
            <a:endParaRPr lang="cs-CZ" dirty="0" smtClean="0"/>
          </a:p>
          <a:p>
            <a:pPr marL="457200" indent="-457200">
              <a:buNone/>
            </a:pPr>
            <a:r>
              <a:rPr lang="cs-CZ" dirty="0" smtClean="0"/>
              <a:t>2. surrealistická: sbírka Žena v množném čísle (báseň Košile)</a:t>
            </a:r>
          </a:p>
          <a:p>
            <a:pPr marL="457200" indent="-457200">
              <a:buNone/>
            </a:pPr>
            <a:endParaRPr lang="cs-CZ" dirty="0" smtClean="0"/>
          </a:p>
          <a:p>
            <a:pPr marL="457200" indent="-457200">
              <a:buNone/>
            </a:pPr>
            <a:endParaRPr lang="cs-CZ" dirty="0" smtClean="0"/>
          </a:p>
          <a:p>
            <a:pPr marL="457200" indent="-45720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7467600" cy="4873752"/>
          </a:xfrm>
        </p:spPr>
        <p:txBody>
          <a:bodyPr/>
          <a:lstStyle/>
          <a:p>
            <a:r>
              <a:rPr lang="cs-CZ" dirty="0" smtClean="0"/>
              <a:t>Za okupace: </a:t>
            </a:r>
          </a:p>
          <a:p>
            <a:pPr>
              <a:buNone/>
            </a:pPr>
            <a:r>
              <a:rPr lang="cs-CZ" dirty="0" smtClean="0"/>
              <a:t>Óda na návrat K. H. Máchy – inspirace převozem </a:t>
            </a:r>
            <a:r>
              <a:rPr lang="cs-CZ" dirty="0" smtClean="0"/>
              <a:t>ostatků </a:t>
            </a:r>
            <a:r>
              <a:rPr lang="cs-CZ" dirty="0" smtClean="0"/>
              <a:t>Máchy ze zabraných Litoměřic do Prahy.</a:t>
            </a:r>
          </a:p>
          <a:p>
            <a:pPr>
              <a:buNone/>
            </a:pPr>
            <a:r>
              <a:rPr lang="cs-CZ" dirty="0" err="1" smtClean="0"/>
              <a:t>Manon</a:t>
            </a:r>
            <a:r>
              <a:rPr lang="cs-CZ" dirty="0" smtClean="0"/>
              <a:t> </a:t>
            </a:r>
            <a:r>
              <a:rPr lang="cs-CZ" dirty="0" err="1" smtClean="0"/>
              <a:t>Lescaut</a:t>
            </a:r>
            <a:r>
              <a:rPr lang="cs-CZ" dirty="0" smtClean="0"/>
              <a:t> – divadelní hra, adaptace románu </a:t>
            </a:r>
            <a:r>
              <a:rPr lang="cs-CZ" dirty="0" err="1" smtClean="0"/>
              <a:t>Prévosta</a:t>
            </a:r>
            <a:r>
              <a:rPr lang="cs-CZ" dirty="0" smtClean="0"/>
              <a:t>. Krása českého jazyka měla posílit národní hrdost, symbol nezdolnosti českého lidu.</a:t>
            </a:r>
          </a:p>
          <a:p>
            <a:pPr>
              <a:buNone/>
            </a:pPr>
            <a:endParaRPr lang="cs-CZ" dirty="0" smtClean="0"/>
          </a:p>
        </p:txBody>
      </p:sp>
      <p:pic>
        <p:nvPicPr>
          <p:cNvPr id="4" name="Obrázek 3" descr="Mano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4005064"/>
            <a:ext cx="3372966" cy="285293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pro děti a mládež</a:t>
            </a:r>
            <a:endParaRPr lang="cs-CZ" dirty="0"/>
          </a:p>
        </p:txBody>
      </p:sp>
      <p:pic>
        <p:nvPicPr>
          <p:cNvPr id="4" name="Zástupný symbol pro obsah 3" descr="Pro děti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323427" y="1600200"/>
            <a:ext cx="3735146" cy="487362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 okupaci:</a:t>
            </a:r>
          </a:p>
          <a:p>
            <a:pPr>
              <a:buNone/>
            </a:pPr>
            <a:r>
              <a:rPr lang="cs-CZ" dirty="0" smtClean="0"/>
              <a:t>Tvorba ve službách komunistického režimu:</a:t>
            </a:r>
          </a:p>
          <a:p>
            <a:pPr>
              <a:buNone/>
            </a:pPr>
            <a:r>
              <a:rPr lang="cs-CZ" dirty="0" smtClean="0"/>
              <a:t>Poema Stalin, sbírka Veliký orloj, </a:t>
            </a:r>
          </a:p>
          <a:p>
            <a:pPr>
              <a:buNone/>
            </a:pPr>
            <a:r>
              <a:rPr lang="cs-CZ" dirty="0" smtClean="0"/>
              <a:t>básnická skladba Zpěv míru.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Drama Dnes ještě zapadá slunce nad Atlantidou – varování před zneužitím atomové energie, </a:t>
            </a:r>
            <a:r>
              <a:rPr lang="cs-CZ" dirty="0" smtClean="0"/>
              <a:t>zároveň </a:t>
            </a:r>
            <a:r>
              <a:rPr lang="cs-CZ" dirty="0" smtClean="0"/>
              <a:t>před neomezenou mocí.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Paměti – Z mého života.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332</TotalTime>
  <Words>383</Words>
  <Application>Microsoft Office PowerPoint</Application>
  <PresentationFormat>Předvádění na obrazovce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Snímek 1</vt:lpstr>
      <vt:lpstr>Vítězslav Nezval 1900 - 1958</vt:lpstr>
      <vt:lpstr>Životopisný přehled:</vt:lpstr>
      <vt:lpstr>Dílo:</vt:lpstr>
      <vt:lpstr>Dílo:</vt:lpstr>
      <vt:lpstr>Dílo:</vt:lpstr>
      <vt:lpstr>Dílo:</vt:lpstr>
      <vt:lpstr>Tvorba pro děti a mládež</vt:lpstr>
      <vt:lpstr>Dílo: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34</cp:revision>
  <dcterms:created xsi:type="dcterms:W3CDTF">2012-04-12T06:14:10Z</dcterms:created>
  <dcterms:modified xsi:type="dcterms:W3CDTF">2012-05-27T18:06:02Z</dcterms:modified>
</cp:coreProperties>
</file>