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7" r:id="rId3"/>
    <p:sldId id="268" r:id="rId4"/>
    <p:sldId id="269" r:id="rId5"/>
    <p:sldId id="270" r:id="rId6"/>
    <p:sldId id="271" r:id="rId7"/>
    <p:sldId id="273" r:id="rId8"/>
    <p:sldId id="274" r:id="rId9"/>
    <p:sldId id="272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Lenka Hrušková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</a:t>
            </a:r>
            <a:r>
              <a:rPr lang="cs-CZ" smtClean="0">
                <a:solidFill>
                  <a:schemeClr val="tx1"/>
                </a:solidFill>
              </a:rPr>
              <a:t>13. 5</a:t>
            </a:r>
            <a:r>
              <a:rPr lang="cs-CZ" dirty="0" smtClean="0">
                <a:solidFill>
                  <a:schemeClr val="tx1"/>
                </a:solidFill>
              </a:rPr>
              <a:t>. 2012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 32 _INOVACE _5.2.11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Rysy české, evropské poezie a prózy 20. a 30. let 20. stol. 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              (G. </a:t>
            </a:r>
            <a:r>
              <a:rPr lang="cs-CZ" dirty="0" err="1" smtClean="0">
                <a:solidFill>
                  <a:schemeClr val="tx1"/>
                </a:solidFill>
              </a:rPr>
              <a:t>Apollinaire</a:t>
            </a:r>
            <a:r>
              <a:rPr lang="cs-CZ" dirty="0" smtClean="0">
                <a:solidFill>
                  <a:schemeClr val="tx1"/>
                </a:solidFill>
              </a:rPr>
              <a:t>).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Prezentace slouží k zopakování probraného učiva. Studenti si písemně i ústně procvičí poznatky o české a světové avantgardě, konkrétně o G. </a:t>
            </a:r>
            <a:r>
              <a:rPr lang="cs-CZ" dirty="0" err="1" smtClean="0">
                <a:solidFill>
                  <a:schemeClr val="tx1"/>
                </a:solidFill>
              </a:rPr>
              <a:t>Apollinairovi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  <a:endParaRPr lang="cs-CZ" dirty="0"/>
          </a:p>
          <a:p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Vypracovala Mgr. Lenka Hrušková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Seznam zdrojů: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http://commons.wikimedia.org/wiki/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[cit. 2012-05-13]</a:t>
            </a: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KUDĚLKA, Viktor. Malý labyrint literatury. 1.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Praha. Albatros, 1983.</a:t>
            </a: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dirty="0" smtClean="0"/>
              <a:t> </a:t>
            </a:r>
            <a:r>
              <a:rPr lang="cs-CZ" sz="2000" dirty="0" smtClean="0"/>
              <a:t>ANDREE</a:t>
            </a:r>
            <a:r>
              <a:rPr lang="cs-CZ" sz="2000" dirty="0" smtClean="0"/>
              <a:t>, Lukáš a kol. Literatura pro 3. ročník středních škol. 1. </a:t>
            </a:r>
            <a:r>
              <a:rPr lang="cs-CZ" sz="2000" dirty="0" err="1" smtClean="0"/>
              <a:t>vyd</a:t>
            </a:r>
            <a:r>
              <a:rPr lang="cs-CZ" sz="2000" dirty="0" smtClean="0"/>
              <a:t>. Brno. </a:t>
            </a:r>
            <a:r>
              <a:rPr lang="cs-CZ" sz="2000" dirty="0" err="1" smtClean="0"/>
              <a:t>Didaktis</a:t>
            </a:r>
            <a:r>
              <a:rPr lang="cs-CZ" sz="2000" dirty="0" smtClean="0"/>
              <a:t>, 2009, ISBN978-80-7358-149-7.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Guillaume</a:t>
            </a:r>
            <a:r>
              <a:rPr lang="cs-CZ" dirty="0" smtClean="0"/>
              <a:t> </a:t>
            </a:r>
            <a:r>
              <a:rPr lang="cs-CZ" dirty="0" err="1" smtClean="0"/>
              <a:t>Apollinaire</a:t>
            </a:r>
            <a:r>
              <a:rPr lang="cs-CZ" dirty="0" smtClean="0"/>
              <a:t> 1880 - 1918</a:t>
            </a:r>
            <a:endParaRPr lang="cs-CZ" dirty="0"/>
          </a:p>
        </p:txBody>
      </p:sp>
      <p:pic>
        <p:nvPicPr>
          <p:cNvPr id="4" name="Zástupný symbol pro obsah 3" descr="Apollinaire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195736" y="1844824"/>
            <a:ext cx="4063788" cy="3698258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Životopisný přehled: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Francouzský básní, prozaik, dramatik, kritik a anarchista.</a:t>
            </a:r>
          </a:p>
          <a:p>
            <a:endParaRPr lang="cs-CZ" dirty="0" smtClean="0"/>
          </a:p>
          <a:p>
            <a:r>
              <a:rPr lang="cs-CZ" dirty="0" smtClean="0"/>
              <a:t>Vlastním jménem </a:t>
            </a:r>
            <a:r>
              <a:rPr lang="cs-CZ" dirty="0" err="1" smtClean="0"/>
              <a:t>Wilhelm</a:t>
            </a:r>
            <a:r>
              <a:rPr lang="cs-CZ" dirty="0" smtClean="0"/>
              <a:t> </a:t>
            </a:r>
            <a:r>
              <a:rPr lang="cs-CZ" dirty="0" err="1" smtClean="0"/>
              <a:t>Apollinaris</a:t>
            </a:r>
            <a:r>
              <a:rPr lang="cs-CZ" dirty="0" smtClean="0"/>
              <a:t> de </a:t>
            </a:r>
            <a:r>
              <a:rPr lang="cs-CZ" dirty="0" err="1" smtClean="0"/>
              <a:t>Kostrowicki</a:t>
            </a:r>
            <a:r>
              <a:rPr lang="cs-CZ" dirty="0" smtClean="0"/>
              <a:t> – nemanželský syn polské šlechtičny.</a:t>
            </a:r>
          </a:p>
          <a:p>
            <a:endParaRPr lang="cs-CZ" dirty="0" smtClean="0"/>
          </a:p>
          <a:p>
            <a:r>
              <a:rPr lang="cs-CZ" dirty="0" smtClean="0"/>
              <a:t>Nedokončil studia na střední škole.</a:t>
            </a:r>
          </a:p>
          <a:p>
            <a:endParaRPr lang="cs-CZ" dirty="0" smtClean="0"/>
          </a:p>
          <a:p>
            <a:r>
              <a:rPr lang="cs-CZ" dirty="0" smtClean="0"/>
              <a:t>Živil se jako úředník a pařížský literát na volné noze, přátelil se s bohémskými umělci.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Apollinaire</a:t>
            </a:r>
            <a:r>
              <a:rPr lang="cs-CZ" dirty="0" smtClean="0"/>
              <a:t> za 1. světové války: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Na začátku 1. světové války se přihlásil jako dobrovolník, v bojích těžce zraněn.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 roce 1918 se oženil, zanedlouho se stal obětí španělské chřipky. </a:t>
            </a:r>
          </a:p>
          <a:p>
            <a:endParaRPr lang="cs-CZ" dirty="0"/>
          </a:p>
        </p:txBody>
      </p:sp>
      <p:pic>
        <p:nvPicPr>
          <p:cNvPr id="4" name="Obrázek 3" descr="394px-Guillaume_Apollinaire_fot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9912" y="3429000"/>
            <a:ext cx="3960440" cy="316835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Sbírka </a:t>
            </a:r>
            <a:r>
              <a:rPr lang="cs-CZ" dirty="0" err="1" smtClean="0"/>
              <a:t>Kaligramy</a:t>
            </a:r>
            <a:r>
              <a:rPr lang="cs-CZ" dirty="0" smtClean="0"/>
              <a:t> (</a:t>
            </a:r>
            <a:r>
              <a:rPr lang="cs-CZ" dirty="0" err="1" smtClean="0"/>
              <a:t>kaligram</a:t>
            </a:r>
            <a:r>
              <a:rPr lang="cs-CZ" dirty="0" smtClean="0"/>
              <a:t> = </a:t>
            </a:r>
            <a:r>
              <a:rPr lang="cs-CZ" dirty="0" err="1" smtClean="0"/>
              <a:t>baseň</a:t>
            </a:r>
            <a:r>
              <a:rPr lang="cs-CZ" dirty="0" smtClean="0"/>
              <a:t> – obraz) </a:t>
            </a:r>
          </a:p>
          <a:p>
            <a:endParaRPr lang="cs-CZ" dirty="0"/>
          </a:p>
        </p:txBody>
      </p:sp>
      <p:pic>
        <p:nvPicPr>
          <p:cNvPr id="4" name="Obrázek 3" descr="Apoll.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5" y="2276872"/>
            <a:ext cx="3024335" cy="3781028"/>
          </a:xfrm>
          <a:prstGeom prst="rect">
            <a:avLst/>
          </a:prstGeom>
        </p:spPr>
      </p:pic>
      <p:pic>
        <p:nvPicPr>
          <p:cNvPr id="5" name="Obrázek 4" descr="poll.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23927" y="2420888"/>
            <a:ext cx="3287363" cy="36004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Báseň Pásmo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Součást sbírky Alkoholy, kterou vydal v roce 1913.</a:t>
            </a:r>
          </a:p>
          <a:p>
            <a:endParaRPr lang="cs-CZ" dirty="0" smtClean="0"/>
          </a:p>
          <a:p>
            <a:r>
              <a:rPr lang="cs-CZ" dirty="0" smtClean="0"/>
              <a:t>Stala se manifestem moderního básnictví.</a:t>
            </a:r>
          </a:p>
          <a:p>
            <a:endParaRPr lang="cs-CZ" dirty="0" smtClean="0"/>
          </a:p>
          <a:p>
            <a:r>
              <a:rPr lang="cs-CZ" dirty="0" smtClean="0"/>
              <a:t>Je psána metodou volné asociace = řetězení představ.</a:t>
            </a:r>
          </a:p>
          <a:p>
            <a:endParaRPr lang="cs-CZ" dirty="0" smtClean="0"/>
          </a:p>
          <a:p>
            <a:r>
              <a:rPr lang="cs-CZ" dirty="0" smtClean="0"/>
              <a:t>Záměrné odstranění interpunkce =  odráží dynamičnost moderní doby, její hektický rytmus, překotné změny.</a:t>
            </a:r>
          </a:p>
          <a:p>
            <a:endParaRPr lang="cs-CZ" dirty="0" smtClean="0"/>
          </a:p>
          <a:p>
            <a:r>
              <a:rPr lang="cs-CZ" dirty="0" smtClean="0"/>
              <a:t>Každý verš začíná velkým písmenem.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Najdeme v ní prvky kubismu a futurismu, tzv. </a:t>
            </a:r>
            <a:r>
              <a:rPr lang="cs-CZ" dirty="0" err="1" smtClean="0"/>
              <a:t>kubofuturismus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Futurismus – futurum = budoucnost – odpoutání se od minulosti, konvencí. Uctívání moderní civilizace a všech jejich výdobytků, překotný vývoj se snaží přenést i do umění. </a:t>
            </a:r>
          </a:p>
          <a:p>
            <a:pPr>
              <a:buNone/>
            </a:pPr>
            <a:r>
              <a:rPr lang="cs-CZ" dirty="0" smtClean="0"/>
              <a:t>   Zakladatelem F. T. </a:t>
            </a:r>
            <a:r>
              <a:rPr lang="cs-CZ" dirty="0" err="1" smtClean="0"/>
              <a:t>Marinetti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V Pásmu – osvobození slov – slovo jako stavební materiál osvobozené od gramatických pravidel, , básnické přívlastky ustupují  slovesům a podstatným jménům,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Kubismus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Cubus</a:t>
            </a:r>
            <a:r>
              <a:rPr lang="cs-CZ" dirty="0" smtClean="0"/>
              <a:t> = krychle.</a:t>
            </a:r>
          </a:p>
          <a:p>
            <a:r>
              <a:rPr lang="cs-CZ" dirty="0" smtClean="0"/>
              <a:t>Zakladatelem španělský malíř </a:t>
            </a:r>
            <a:r>
              <a:rPr lang="cs-CZ" dirty="0" err="1" smtClean="0"/>
              <a:t>Pablo</a:t>
            </a:r>
            <a:r>
              <a:rPr lang="cs-CZ" dirty="0" smtClean="0"/>
              <a:t> Picasso.</a:t>
            </a:r>
          </a:p>
          <a:p>
            <a:r>
              <a:rPr lang="cs-CZ" dirty="0" smtClean="0"/>
              <a:t>Rozklad objektu na základní geometrické tvary – nové vnímání skutečnosti z různých úhlů pohledu najednou. Deformace tvarů a barev.</a:t>
            </a:r>
          </a:p>
          <a:p>
            <a:r>
              <a:rPr lang="cs-CZ" dirty="0" smtClean="0"/>
              <a:t>V Pásmu – mnoho různorodých motivů a témat řazených na principu volné asociace – tzv. polytematická báseň. Hlavní hrdina prochází městem, které v něm vyvolává další představy a vzpomínky.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díla </a:t>
            </a:r>
            <a:r>
              <a:rPr lang="cs-CZ" dirty="0" err="1" smtClean="0"/>
              <a:t>Apollinaira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Prsty </a:t>
            </a:r>
            <a:r>
              <a:rPr lang="cs-CZ" dirty="0" err="1" smtClean="0"/>
              <a:t>Tiresiovy</a:t>
            </a:r>
            <a:r>
              <a:rPr lang="cs-CZ" dirty="0" smtClean="0"/>
              <a:t> – divadelní hra.</a:t>
            </a:r>
          </a:p>
          <a:p>
            <a:endParaRPr lang="cs-CZ" dirty="0" smtClean="0"/>
          </a:p>
          <a:p>
            <a:r>
              <a:rPr lang="cs-CZ" dirty="0" smtClean="0"/>
              <a:t>Zavražděný básník – próza.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Podpi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3501008"/>
            <a:ext cx="6169868" cy="252028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306</TotalTime>
  <Words>376</Words>
  <Application>Microsoft Office PowerPoint</Application>
  <PresentationFormat>Předvádění na obrazovce (4:3)</PresentationFormat>
  <Paragraphs>58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Arkýř</vt:lpstr>
      <vt:lpstr>Snímek 1</vt:lpstr>
      <vt:lpstr>Guillaume Apollinaire 1880 - 1918</vt:lpstr>
      <vt:lpstr>Životopisný přehled:</vt:lpstr>
      <vt:lpstr>Apollinaire za 1. světové války:</vt:lpstr>
      <vt:lpstr>Dílo:</vt:lpstr>
      <vt:lpstr>Báseň Pásmo</vt:lpstr>
      <vt:lpstr>Najdeme v ní prvky kubismu a futurismu, tzv. kubofuturismus </vt:lpstr>
      <vt:lpstr>Kubismus</vt:lpstr>
      <vt:lpstr>Další díla Apollinaira:</vt:lpstr>
      <vt:lpstr>Vypracovala Mgr. Lenka Hrušková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Lenka</cp:lastModifiedBy>
  <cp:revision>29</cp:revision>
  <dcterms:created xsi:type="dcterms:W3CDTF">2012-04-12T06:14:10Z</dcterms:created>
  <dcterms:modified xsi:type="dcterms:W3CDTF">2012-05-22T18:47:19Z</dcterms:modified>
</cp:coreProperties>
</file>