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67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5383" autoAdjust="0"/>
  </p:normalViewPr>
  <p:slideViewPr>
    <p:cSldViewPr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1B809D-1ADA-420F-A07A-26A271A4932F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76DC42-8E8F-4D7F-9636-01516FB6881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76DC42-8E8F-4D7F-9636-01516FB6881B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22.5.2012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commons.wikimedia.org/wiki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/>
          </a:bodyPr>
          <a:lstStyle/>
          <a:p>
            <a:endParaRPr lang="cs-CZ" dirty="0"/>
          </a:p>
          <a:p>
            <a:pPr algn="l"/>
            <a:r>
              <a:rPr lang="cs-CZ" b="1" dirty="0">
                <a:solidFill>
                  <a:schemeClr val="tx1"/>
                </a:solidFill>
              </a:rPr>
              <a:t>Název školy: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Střední </a:t>
            </a:r>
            <a:r>
              <a:rPr lang="cs-CZ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dirty="0" smtClean="0">
                <a:solidFill>
                  <a:schemeClr val="tx1"/>
                </a:solidFill>
              </a:rPr>
              <a:t>	příspěvková </a:t>
            </a:r>
            <a:r>
              <a:rPr lang="cs-CZ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Autor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Mgr. Lenka Hrušková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Datum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13. 5.  2012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Název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	VY_ 32 _INOVACE _5.2.1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Číslo </a:t>
            </a:r>
            <a:r>
              <a:rPr lang="cs-CZ" b="1" dirty="0">
                <a:solidFill>
                  <a:schemeClr val="tx1"/>
                </a:solidFill>
              </a:rPr>
              <a:t>projektu: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	CZ.1.07/1.5.00/34.0125</a:t>
            </a:r>
            <a:endParaRPr lang="cs-CZ" dirty="0">
              <a:solidFill>
                <a:schemeClr val="tx1"/>
              </a:solidFill>
            </a:endParaRPr>
          </a:p>
          <a:p>
            <a:pPr algn="l"/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Téma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 </a:t>
            </a:r>
            <a:r>
              <a:rPr lang="cs-CZ" dirty="0" smtClean="0">
                <a:solidFill>
                  <a:schemeClr val="tx1"/>
                </a:solidFill>
              </a:rPr>
              <a:t>	Rysy prózy s tématem 1. světové války (E. </a:t>
            </a:r>
            <a:r>
              <a:rPr lang="cs-CZ" dirty="0" err="1" smtClean="0">
                <a:solidFill>
                  <a:schemeClr val="tx1"/>
                </a:solidFill>
              </a:rPr>
              <a:t>Hemingway</a:t>
            </a:r>
            <a:r>
              <a:rPr lang="cs-CZ" dirty="0" smtClean="0">
                <a:solidFill>
                  <a:schemeClr val="tx1"/>
                </a:solidFill>
              </a:rPr>
              <a:t>)</a:t>
            </a:r>
            <a:endParaRPr lang="cs-CZ" b="1" dirty="0" smtClean="0">
              <a:solidFill>
                <a:schemeClr val="tx1"/>
              </a:solidFill>
            </a:endParaRPr>
          </a:p>
          <a:p>
            <a:pPr algn="l"/>
            <a:r>
              <a:rPr lang="cs-CZ" b="1" dirty="0" smtClean="0">
                <a:solidFill>
                  <a:schemeClr val="tx1"/>
                </a:solidFill>
              </a:rPr>
              <a:t>Anotace</a:t>
            </a:r>
            <a:r>
              <a:rPr lang="cs-CZ" b="1" dirty="0">
                <a:solidFill>
                  <a:schemeClr val="tx1"/>
                </a:solidFill>
              </a:rPr>
              <a:t>:</a:t>
            </a:r>
            <a:r>
              <a:rPr lang="cs-CZ" dirty="0">
                <a:solidFill>
                  <a:schemeClr val="tx1"/>
                </a:solidFill>
              </a:rPr>
              <a:t> </a:t>
            </a:r>
            <a:r>
              <a:rPr lang="cs-CZ" dirty="0" smtClean="0">
                <a:solidFill>
                  <a:schemeClr val="tx1"/>
                </a:solidFill>
              </a:rPr>
              <a:t>Prezentace slouží k zopakování probraného učiva. Studenti si písemně i ústně procvičí poznatky o životě a díle</a:t>
            </a:r>
          </a:p>
          <a:p>
            <a:pPr algn="l"/>
            <a:r>
              <a:rPr lang="cs-CZ" dirty="0" smtClean="0">
                <a:solidFill>
                  <a:schemeClr val="tx1"/>
                </a:solidFill>
              </a:rPr>
              <a:t> E. </a:t>
            </a:r>
            <a:r>
              <a:rPr lang="cs-CZ" dirty="0" err="1" smtClean="0">
                <a:solidFill>
                  <a:schemeClr val="tx1"/>
                </a:solidFill>
              </a:rPr>
              <a:t>Hemigwaye</a:t>
            </a:r>
            <a:r>
              <a:rPr lang="cs-CZ" dirty="0" smtClean="0">
                <a:solidFill>
                  <a:schemeClr val="tx1"/>
                </a:solidFill>
              </a:rPr>
              <a:t>.</a:t>
            </a:r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Vypracovala Mgr. Lenka Hrušková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Seznam zdrojů:</a:t>
            </a:r>
          </a:p>
          <a:p>
            <a:pPr>
              <a:buNone/>
            </a:pPr>
            <a:r>
              <a:rPr lang="cs-CZ" dirty="0" smtClean="0">
                <a:solidFill>
                  <a:schemeClr val="bg2">
                    <a:lumMod val="10000"/>
                  </a:schemeClr>
                </a:solidFill>
                <a:hlinkClick r:id="rId2"/>
              </a:rPr>
              <a:t>http://commons.wikimedia.org/wiki/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</a:rPr>
              <a:t> </a:t>
            </a:r>
            <a:r>
              <a:rPr lang="cs-CZ" dirty="0" smtClean="0">
                <a:solidFill>
                  <a:schemeClr val="bg2">
                    <a:lumMod val="10000"/>
                  </a:schemeClr>
                </a:solidFill>
                <a:latin typeface="Calibri"/>
              </a:rPr>
              <a:t>[cit. 2012-05-13]</a:t>
            </a: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endParaRPr lang="cs-CZ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KUDĚLKA, Viktor. Malý labyrint literatury. 1. </a:t>
            </a:r>
            <a:r>
              <a:rPr lang="cs-CZ" sz="2000" dirty="0" err="1" smtClean="0">
                <a:solidFill>
                  <a:schemeClr val="bg2">
                    <a:lumMod val="10000"/>
                  </a:schemeClr>
                </a:solidFill>
              </a:rPr>
              <a:t>vyd</a:t>
            </a:r>
            <a:r>
              <a:rPr lang="cs-CZ" sz="2000" dirty="0" smtClean="0">
                <a:solidFill>
                  <a:schemeClr val="bg2">
                    <a:lumMod val="10000"/>
                  </a:schemeClr>
                </a:solidFill>
              </a:rPr>
              <a:t>. Praha. Albatros, 1983.</a:t>
            </a:r>
          </a:p>
          <a:p>
            <a:pPr>
              <a:buNone/>
            </a:pPr>
            <a:endParaRPr lang="cs-CZ" sz="2000" dirty="0" smtClean="0">
              <a:solidFill>
                <a:schemeClr val="bg2">
                  <a:lumMod val="10000"/>
                </a:schemeClr>
              </a:solidFill>
            </a:endParaRPr>
          </a:p>
          <a:p>
            <a:pPr>
              <a:buNone/>
            </a:pPr>
            <a:r>
              <a:rPr lang="cs-CZ" dirty="0" smtClean="0"/>
              <a:t> </a:t>
            </a:r>
            <a:r>
              <a:rPr lang="cs-CZ" sz="2000" dirty="0" smtClean="0"/>
              <a:t>ANDREE, Lukáš a kol. Literatura pro 3. ročník středních škol. 1. </a:t>
            </a:r>
            <a:r>
              <a:rPr lang="cs-CZ" sz="2000" dirty="0" err="1" smtClean="0"/>
              <a:t>vyd</a:t>
            </a:r>
            <a:r>
              <a:rPr lang="cs-CZ" sz="2000" dirty="0" smtClean="0"/>
              <a:t>. Brno. </a:t>
            </a:r>
            <a:r>
              <a:rPr lang="cs-CZ" sz="2000" dirty="0" err="1" smtClean="0"/>
              <a:t>Didaktis</a:t>
            </a:r>
            <a:r>
              <a:rPr lang="cs-CZ" sz="2000" dirty="0" smtClean="0"/>
              <a:t>, </a:t>
            </a:r>
            <a:r>
              <a:rPr lang="cs-CZ" sz="2000" dirty="0" smtClean="0"/>
              <a:t>2009, ISBN978-80-7358-149-7.</a:t>
            </a:r>
            <a:endParaRPr lang="cs-CZ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Ernest </a:t>
            </a:r>
            <a:r>
              <a:rPr lang="cs-CZ" dirty="0" err="1" smtClean="0"/>
              <a:t>Hemingway</a:t>
            </a:r>
            <a:r>
              <a:rPr lang="cs-CZ" dirty="0" smtClean="0"/>
              <a:t> 1899 - 1961</a:t>
            </a:r>
            <a:endParaRPr lang="cs-CZ" dirty="0"/>
          </a:p>
        </p:txBody>
      </p:sp>
      <p:pic>
        <p:nvPicPr>
          <p:cNvPr id="4" name="Zástupný symbol pro obsah 3" descr="Hemingway.jpg"/>
          <p:cNvPicPr>
            <a:picLocks noGrp="1" noChangeAspect="1"/>
          </p:cNvPicPr>
          <p:nvPr>
            <p:ph sz="quarter" idx="1"/>
          </p:nvPr>
        </p:nvPicPr>
        <p:blipFill>
          <a:blip r:embed="rId2" cstate="print"/>
          <a:stretch>
            <a:fillRect/>
          </a:stretch>
        </p:blipFill>
        <p:spPr>
          <a:xfrm>
            <a:off x="2483768" y="1844824"/>
            <a:ext cx="3373821" cy="4000500"/>
          </a:xfr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Životopisný přehled: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Americký prozaik, novinář, dobrodruh, příslušník tzv. ztracené generace.</a:t>
            </a:r>
          </a:p>
          <a:p>
            <a:r>
              <a:rPr lang="cs-CZ" dirty="0" smtClean="0"/>
              <a:t>Nositel Nobelovy ceny za literaturu v roce 1954 (za novelu Stařec a moře).</a:t>
            </a:r>
          </a:p>
          <a:p>
            <a:r>
              <a:rPr lang="cs-CZ" dirty="0" smtClean="0"/>
              <a:t>Vyhledával nebezpečné situace – záliba v býčích zápasech, mořském rybolovu, v lovu afrických zvířat.</a:t>
            </a:r>
          </a:p>
          <a:p>
            <a:endParaRPr lang="cs-CZ" dirty="0"/>
          </a:p>
        </p:txBody>
      </p:sp>
      <p:pic>
        <p:nvPicPr>
          <p:cNvPr id="4" name="Obrázek 3" descr="Hem.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5576" y="4437112"/>
            <a:ext cx="3384376" cy="2420888"/>
          </a:xfrm>
          <a:prstGeom prst="rect">
            <a:avLst/>
          </a:prstGeom>
        </p:spPr>
      </p:pic>
      <p:pic>
        <p:nvPicPr>
          <p:cNvPr id="5" name="Obrázek 4" descr="Hem.3.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16016" y="4005064"/>
            <a:ext cx="3168352" cy="285293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Hemingway</a:t>
            </a:r>
            <a:r>
              <a:rPr lang="cs-CZ" dirty="0" smtClean="0"/>
              <a:t> za 1. světové války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Roku 1918 odešel jako dobrovolník ambulantních sborů Červeného kříže na italskou frontu, kde byl zraněn – celoživotní následky.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Kruté zážitky </a:t>
            </a:r>
          </a:p>
          <a:p>
            <a:pPr>
              <a:buNone/>
            </a:pPr>
            <a:r>
              <a:rPr lang="cs-CZ" dirty="0" smtClean="0"/>
              <a:t>z války zpracoval</a:t>
            </a:r>
          </a:p>
          <a:p>
            <a:pPr>
              <a:buNone/>
            </a:pPr>
            <a:r>
              <a:rPr lang="cs-CZ" dirty="0" smtClean="0"/>
              <a:t>v  románu </a:t>
            </a:r>
          </a:p>
          <a:p>
            <a:pPr>
              <a:buNone/>
            </a:pPr>
            <a:r>
              <a:rPr lang="cs-CZ" dirty="0" smtClean="0"/>
              <a:t>Sbohem, armádo.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  <p:pic>
        <p:nvPicPr>
          <p:cNvPr id="4" name="Obrázek 3" descr="370px-Hemingway_on_WWI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419872" y="2852936"/>
            <a:ext cx="4248471" cy="3428801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Publicistická činnost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Po skončení 1. světové války působil jako zahraniční dopisovatel v Paříži, Švýcarsku, Španělsku, Římě.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Za občanské války ve Španělsku  a za 2. světové války účastníkem odboje i válečným zpravodajem. </a:t>
            </a:r>
          </a:p>
          <a:p>
            <a:endParaRPr lang="cs-CZ" dirty="0" smtClean="0"/>
          </a:p>
          <a:p>
            <a:r>
              <a:rPr lang="cs-CZ" dirty="0" smtClean="0"/>
              <a:t>Jazyk reportéra ovlivnil i jazyk jeho próz – strohý styl bez ozdob a emocí – přirovnáván k ledovci – jen osmina na povrchu, zbytek pod hladinou.  Spoléhá na schopnost čtenáře číst mezi řádky.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Dílo: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Komu zvoní hrana – inspirováno občanskou válkou ve Španělsku.</a:t>
            </a:r>
          </a:p>
          <a:p>
            <a:endParaRPr lang="cs-CZ" dirty="0" smtClean="0"/>
          </a:p>
          <a:p>
            <a:r>
              <a:rPr lang="cs-CZ" dirty="0" err="1" smtClean="0"/>
              <a:t>Fiesta</a:t>
            </a:r>
            <a:r>
              <a:rPr lang="cs-CZ" dirty="0" smtClean="0"/>
              <a:t> – snaha válečných veteránů vyrovnat se s traumaty války.</a:t>
            </a:r>
          </a:p>
          <a:p>
            <a:endParaRPr lang="cs-CZ" dirty="0" smtClean="0"/>
          </a:p>
          <a:p>
            <a:r>
              <a:rPr lang="cs-CZ" dirty="0" smtClean="0"/>
              <a:t>Zelené pahorky africké – zážitky z lovů v Africe.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Stařec a moře – novela o boji člověka s přírodou i se sebou samým. </a:t>
            </a:r>
          </a:p>
          <a:p>
            <a:endParaRPr lang="cs-CZ" dirty="0" smtClean="0"/>
          </a:p>
          <a:p>
            <a:r>
              <a:rPr lang="cs-CZ" dirty="0" smtClean="0"/>
              <a:t>Sbohem, armádo – snaha hlavního hrdiny utéct před válkou a najít své osobní štěstí.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Hrdina próz </a:t>
            </a:r>
            <a:r>
              <a:rPr lang="cs-CZ" dirty="0" err="1" smtClean="0"/>
              <a:t>Hemingwaye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Archetyp mužnosti – projevuje míru své odvahy a cti.</a:t>
            </a:r>
          </a:p>
          <a:p>
            <a:endParaRPr lang="cs-CZ" dirty="0" smtClean="0"/>
          </a:p>
          <a:p>
            <a:r>
              <a:rPr lang="cs-CZ" dirty="0" smtClean="0"/>
              <a:t>Vyhledává nebezpečné situace.</a:t>
            </a:r>
          </a:p>
          <a:p>
            <a:endParaRPr lang="cs-CZ" dirty="0" smtClean="0"/>
          </a:p>
          <a:p>
            <a:r>
              <a:rPr lang="cs-CZ" dirty="0" smtClean="0"/>
              <a:t>Dostává se do neřešitelných situací.</a:t>
            </a:r>
          </a:p>
          <a:p>
            <a:endParaRPr lang="cs-CZ" dirty="0" smtClean="0"/>
          </a:p>
          <a:p>
            <a:r>
              <a:rPr lang="cs-CZ" dirty="0" smtClean="0"/>
              <a:t>Překonává své vlastní možnosti.</a:t>
            </a:r>
          </a:p>
          <a:p>
            <a:endParaRPr lang="cs-CZ" dirty="0" smtClean="0"/>
          </a:p>
          <a:p>
            <a:r>
              <a:rPr lang="cs-CZ" dirty="0" smtClean="0"/>
              <a:t>Často stojí tváří v tvář smrti.</a:t>
            </a:r>
          </a:p>
          <a:p>
            <a:endParaRPr lang="cs-CZ" dirty="0" smtClean="0"/>
          </a:p>
          <a:p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Stařec a moře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Nejvýznamnější dílo autora, za které obdržel Nobelovu cenu</a:t>
            </a:r>
          </a:p>
          <a:p>
            <a:r>
              <a:rPr lang="cs-CZ" dirty="0" smtClean="0"/>
              <a:t>Novela o kubánském rybáři </a:t>
            </a:r>
            <a:r>
              <a:rPr lang="cs-CZ" dirty="0" err="1" smtClean="0"/>
              <a:t>Santiagovi</a:t>
            </a:r>
            <a:r>
              <a:rPr lang="cs-CZ" dirty="0" smtClean="0"/>
              <a:t>, kterému se ve vesnici všichni posmívají, že už je starý a neschopný.</a:t>
            </a:r>
          </a:p>
          <a:p>
            <a:r>
              <a:rPr lang="cs-CZ" dirty="0" smtClean="0"/>
              <a:t>Po 84 dnech bez úlovku vyplouvá na moře, aby překonal smůlu. Dva dny bojuje s </a:t>
            </a:r>
            <a:r>
              <a:rPr lang="cs-CZ" dirty="0" err="1" smtClean="0"/>
              <a:t>merlinem</a:t>
            </a:r>
            <a:r>
              <a:rPr lang="cs-CZ" dirty="0" smtClean="0"/>
              <a:t> (velká </a:t>
            </a:r>
            <a:r>
              <a:rPr lang="cs-CZ" dirty="0" err="1" smtClean="0"/>
              <a:t>mečounovitá</a:t>
            </a:r>
            <a:r>
              <a:rPr lang="cs-CZ" dirty="0" smtClean="0"/>
              <a:t> ryba), která jej vleče doprostřed moře. Při cestě zpátky mu ji ohlodají žraloci. Přesto se cítí být šťastný – svůj boj vyhrál.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Závěr autorova života: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 smtClean="0"/>
              <a:t>Od roku 1939 se usadil na Kubě, kde žil až do roku 1960, kdy se vrátil do USA.</a:t>
            </a:r>
          </a:p>
          <a:p>
            <a:endParaRPr lang="cs-CZ" dirty="0" smtClean="0"/>
          </a:p>
          <a:p>
            <a:r>
              <a:rPr lang="cs-CZ" dirty="0" smtClean="0"/>
              <a:t>O rok později spáchal sebevraždu.</a:t>
            </a:r>
          </a:p>
          <a:p>
            <a:endParaRPr lang="cs-CZ" dirty="0" smtClean="0"/>
          </a:p>
          <a:p>
            <a:r>
              <a:rPr lang="cs-CZ" dirty="0" smtClean="0"/>
              <a:t>Předpokládaná příčina: </a:t>
            </a:r>
          </a:p>
          <a:p>
            <a:pPr>
              <a:buNone/>
            </a:pPr>
            <a:r>
              <a:rPr lang="cs-CZ" dirty="0" smtClean="0"/>
              <a:t> zhoršující se zdravotní stav, tvůrčí krize,</a:t>
            </a:r>
          </a:p>
          <a:p>
            <a:pPr>
              <a:buNone/>
            </a:pPr>
            <a:r>
              <a:rPr lang="cs-CZ" dirty="0" smtClean="0"/>
              <a:t>sklony k alkoholismu.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314</TotalTime>
  <Words>465</Words>
  <Application>Microsoft Office PowerPoint</Application>
  <PresentationFormat>Předvádění na obrazovce (4:3)</PresentationFormat>
  <Paragraphs>71</Paragraphs>
  <Slides>10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Arkýř</vt:lpstr>
      <vt:lpstr>Snímek 1</vt:lpstr>
      <vt:lpstr>Ernest Hemingway 1899 - 1961</vt:lpstr>
      <vt:lpstr>Životopisný přehled:</vt:lpstr>
      <vt:lpstr>Hemingway za 1. světové války</vt:lpstr>
      <vt:lpstr>Publicistická činnost</vt:lpstr>
      <vt:lpstr>Dílo:</vt:lpstr>
      <vt:lpstr>Hrdina próz Hemingwaye:</vt:lpstr>
      <vt:lpstr>Stařec a moře</vt:lpstr>
      <vt:lpstr>Závěr autorova života:</vt:lpstr>
      <vt:lpstr>Vypracovala Mgr. Lenka Hrušková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Lenka</cp:lastModifiedBy>
  <cp:revision>29</cp:revision>
  <dcterms:created xsi:type="dcterms:W3CDTF">2012-04-12T06:14:10Z</dcterms:created>
  <dcterms:modified xsi:type="dcterms:W3CDTF">2012-05-22T18:42:36Z</dcterms:modified>
</cp:coreProperties>
</file>