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14. 4. 2012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_5.1.14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Rorbor</a:t>
            </a:r>
            <a:r>
              <a:rPr lang="cs-CZ" dirty="0" smtClean="0">
                <a:solidFill>
                  <a:schemeClr val="tx1"/>
                </a:solidFill>
              </a:rPr>
              <a:t> děl české literární moderny (</a:t>
            </a:r>
            <a:r>
              <a:rPr lang="cs-CZ" dirty="0" err="1" smtClean="0">
                <a:solidFill>
                  <a:schemeClr val="tx1"/>
                </a:solidFill>
              </a:rPr>
              <a:t>Machar</a:t>
            </a:r>
            <a:r>
              <a:rPr lang="cs-CZ" dirty="0" smtClean="0">
                <a:solidFill>
                  <a:schemeClr val="tx1"/>
                </a:solidFill>
              </a:rPr>
              <a:t>, Sova, Březina)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učiva, Studenti si písemně i ústně procvičí poznatky o České literární moderně.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Sbírka básní Tajemné dálky – ovlivněna náhlou smrtí obou rodičů – pesimismus, skepse.</a:t>
            </a:r>
          </a:p>
          <a:p>
            <a:endParaRPr lang="cs-CZ" dirty="0" smtClean="0"/>
          </a:p>
          <a:p>
            <a:r>
              <a:rPr lang="cs-CZ" dirty="0" smtClean="0"/>
              <a:t>Sbírka Svítání na západě – úvahy o konečnosti naší pozemské existence.</a:t>
            </a:r>
          </a:p>
          <a:p>
            <a:endParaRPr lang="cs-CZ" dirty="0" smtClean="0"/>
          </a:p>
          <a:p>
            <a:r>
              <a:rPr lang="cs-CZ" dirty="0" smtClean="0"/>
              <a:t>Sbírka stavitelé chrámů – víra v symbolický chrám a jeho stavitele – geniální jedinci, kteří vedou lidstvo k harmonii a lásce, vyšší dokonalosti.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Hudba pramenů – filozoficky laděné eseje.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</a:t>
            </a:r>
            <a:r>
              <a:rPr lang="cs-CZ" dirty="0" err="1" smtClean="0"/>
              <a:t>mgr</a:t>
            </a:r>
            <a:r>
              <a:rPr lang="cs-CZ" dirty="0" smtClean="0"/>
              <a:t>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2012-04-14].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Slovník českých spisovatelů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cs-CZ" sz="200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pisovatel,1964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Svatopluk </a:t>
            </a:r>
            <a:r>
              <a:rPr lang="cs-CZ" dirty="0" err="1" smtClean="0"/>
              <a:t>Machar</a:t>
            </a:r>
            <a:r>
              <a:rPr lang="cs-CZ" dirty="0" smtClean="0"/>
              <a:t> ( 1864 – 1942)</a:t>
            </a:r>
            <a:endParaRPr lang="cs-CZ" dirty="0"/>
          </a:p>
        </p:txBody>
      </p:sp>
      <p:pic>
        <p:nvPicPr>
          <p:cNvPr id="6" name="Zástupný symbol pro obsah 5" descr="machar-josef-svatopluk-9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916832"/>
            <a:ext cx="5112568" cy="40407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Básník prozaik a publicista, spoluautor manifestu České moderny.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 maturitě se chtěl stát důstojníkem, nakonec získal úřednické místo ve Vídni, kde pracoval až do vzniku ČSR – sbírka básní </a:t>
            </a:r>
            <a:r>
              <a:rPr lang="cs-CZ" dirty="0" err="1" smtClean="0"/>
              <a:t>Tristium</a:t>
            </a:r>
            <a:r>
              <a:rPr lang="cs-CZ" dirty="0" smtClean="0"/>
              <a:t> </a:t>
            </a:r>
            <a:r>
              <a:rPr lang="cs-CZ" dirty="0" err="1" smtClean="0"/>
              <a:t>Vindobona</a:t>
            </a:r>
            <a:r>
              <a:rPr lang="cs-CZ" dirty="0" smtClean="0"/>
              <a:t> (Žalozpěvy z Vídně).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 vzniku 1. republiky se zapojil do politického života, zastával významné funkce v politice, na protest proti vzniklým poměrům v ČSR přechází ke krajní pravici.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 své tvorbě se zabývá i nerovným postavením žen ve společnosti – sbírka Zde by měly kvést růže  (viz </a:t>
            </a:r>
            <a:r>
              <a:rPr lang="cs-CZ" dirty="0" err="1" smtClean="0"/>
              <a:t>prac</a:t>
            </a:r>
            <a:r>
              <a:rPr lang="cs-CZ" dirty="0" smtClean="0"/>
              <a:t>. list báseň Teta) a ve veršovaném románu Magdaléna – o marné snaze prostitutky vrátit se do normálního života.</a:t>
            </a:r>
          </a:p>
          <a:p>
            <a:r>
              <a:rPr lang="cs-CZ" dirty="0" smtClean="0"/>
              <a:t>Rozčarování a zklamání z české společnosti vyjádřil ve sbírkách: Confiteor, Čtyři knihy sonetů</a:t>
            </a:r>
          </a:p>
          <a:p>
            <a:r>
              <a:rPr lang="cs-CZ" dirty="0" smtClean="0"/>
              <a:t>Na jeho tvorbu měl velký vliv Jan Neruda – schopnost vnímat realitu a zachytit ji v poezii i v próze </a:t>
            </a:r>
            <a:r>
              <a:rPr lang="cs-CZ" dirty="0" err="1" smtClean="0"/>
              <a:t>Machar</a:t>
            </a:r>
            <a:r>
              <a:rPr lang="cs-CZ" dirty="0" smtClean="0"/>
              <a:t> dokázal ve sbírkách fejetonů Katolické povídky, Konfese literáta.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Antonín sova (1864 – 1928)</a:t>
            </a:r>
            <a:endParaRPr lang="cs-CZ" dirty="0"/>
          </a:p>
        </p:txBody>
      </p:sp>
      <p:pic>
        <p:nvPicPr>
          <p:cNvPr id="6" name="Zástupný symbol pro obsah 5" descr="sov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700808"/>
            <a:ext cx="4752528" cy="42484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Básník a prozaik, představitel českého impresionismu a symbolismu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Podepsal manifest České moderny, podílel se na vzniku dekadentního časopisu moderní revue. </a:t>
            </a:r>
          </a:p>
          <a:p>
            <a:endParaRPr lang="cs-CZ" dirty="0" smtClean="0"/>
          </a:p>
          <a:p>
            <a:r>
              <a:rPr lang="cs-CZ" dirty="0" smtClean="0"/>
              <a:t>Pracoval v redakci Ottova slovníku naučného, poté na pražském magistrátu, dlouhou dobu jako knihovník a ředitel pražské Městské knihovny.</a:t>
            </a:r>
          </a:p>
          <a:p>
            <a:endParaRPr lang="cs-CZ" dirty="0" smtClean="0"/>
          </a:p>
          <a:p>
            <a:r>
              <a:rPr lang="cs-CZ" dirty="0" smtClean="0"/>
              <a:t>Na jeho tvorbu mělo vliv nešťastné manželství se ženou o 19 let mladší, které se rozpadlo a těžká nemoc, která ho upoutala na invalidní vozík.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Sbírky básní:</a:t>
            </a:r>
          </a:p>
          <a:p>
            <a:pPr>
              <a:buNone/>
            </a:pPr>
            <a:r>
              <a:rPr lang="cs-CZ" dirty="0" smtClean="0"/>
              <a:t> Květy intimních nálad (viz </a:t>
            </a:r>
            <a:r>
              <a:rPr lang="cs-CZ" dirty="0" err="1" smtClean="0"/>
              <a:t>prac</a:t>
            </a:r>
            <a:r>
              <a:rPr lang="cs-CZ" dirty="0" smtClean="0"/>
              <a:t>. list báseň Olše),</a:t>
            </a:r>
          </a:p>
          <a:p>
            <a:pPr>
              <a:buNone/>
            </a:pPr>
            <a:r>
              <a:rPr lang="cs-CZ" dirty="0" smtClean="0"/>
              <a:t> Z mého kraje, Ještě jednou se vrátíme,</a:t>
            </a:r>
          </a:p>
          <a:p>
            <a:pPr>
              <a:buNone/>
            </a:pPr>
            <a:r>
              <a:rPr lang="cs-CZ" dirty="0" smtClean="0"/>
              <a:t> Lyrika lásky a života.</a:t>
            </a:r>
          </a:p>
          <a:p>
            <a:endParaRPr lang="cs-CZ" dirty="0" smtClean="0"/>
          </a:p>
          <a:p>
            <a:r>
              <a:rPr lang="cs-CZ" dirty="0" smtClean="0"/>
              <a:t>Lyrizovaná próza: </a:t>
            </a:r>
          </a:p>
          <a:p>
            <a:pPr>
              <a:buNone/>
            </a:pPr>
            <a:r>
              <a:rPr lang="cs-CZ" dirty="0" smtClean="0"/>
              <a:t>Ivův román, novela Pankrác </a:t>
            </a:r>
            <a:r>
              <a:rPr lang="cs-CZ" dirty="0" err="1" smtClean="0"/>
              <a:t>Budecius</a:t>
            </a:r>
            <a:r>
              <a:rPr lang="cs-CZ" dirty="0" smtClean="0"/>
              <a:t>, kantor.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Otokar Březina (1868 – 1928)</a:t>
            </a:r>
            <a:endParaRPr lang="cs-CZ" dirty="0"/>
          </a:p>
        </p:txBody>
      </p:sp>
      <p:pic>
        <p:nvPicPr>
          <p:cNvPr id="4" name="Zástupný symbol pro obsah 3" descr="Březin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844824"/>
            <a:ext cx="4464496" cy="4104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Básník, esejista, přední představitel symbolismu, učitel.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Nositel státní ceny za literaturu.</a:t>
            </a:r>
          </a:p>
          <a:p>
            <a:endParaRPr lang="cs-CZ" dirty="0" smtClean="0"/>
          </a:p>
          <a:p>
            <a:r>
              <a:rPr lang="cs-CZ" dirty="0" smtClean="0"/>
              <a:t>Několikrát nominován na Nobelovu cenu.</a:t>
            </a:r>
          </a:p>
          <a:p>
            <a:endParaRPr lang="cs-CZ" dirty="0" smtClean="0"/>
          </a:p>
          <a:p>
            <a:r>
              <a:rPr lang="cs-CZ" dirty="0" smtClean="0"/>
              <a:t>Zabýval se studiem literatury, náboženství i filozofie.</a:t>
            </a:r>
          </a:p>
          <a:p>
            <a:endParaRPr lang="cs-CZ" dirty="0" smtClean="0"/>
          </a:p>
          <a:p>
            <a:r>
              <a:rPr lang="cs-CZ" dirty="0" smtClean="0"/>
              <a:t>Žil samotářsky, ale udržoval korespondenční styk s předními českými literáty.</a:t>
            </a:r>
          </a:p>
          <a:p>
            <a:endParaRPr lang="cs-CZ" dirty="0" smtClean="0"/>
          </a:p>
          <a:p>
            <a:r>
              <a:rPr lang="cs-CZ" dirty="0" smtClean="0"/>
              <a:t>Průkopník volného verše v české literatuře.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477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Snímek 1</vt:lpstr>
      <vt:lpstr>Svatopluk Machar ( 1864 – 1942)</vt:lpstr>
      <vt:lpstr>Básník prozaik a publicista, spoluautor manifestu České moderny.</vt:lpstr>
      <vt:lpstr>Tvorba:</vt:lpstr>
      <vt:lpstr>Antonín sova (1864 – 1928)</vt:lpstr>
      <vt:lpstr>Básník a prozaik, představitel českého impresionismu a symbolismu</vt:lpstr>
      <vt:lpstr>Tvorba: </vt:lpstr>
      <vt:lpstr>Otokar Březina (1868 – 1928)</vt:lpstr>
      <vt:lpstr>Básník, esejista, přední představitel symbolismu, učitel.</vt:lpstr>
      <vt:lpstr>Tvorba: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12</cp:revision>
  <dcterms:created xsi:type="dcterms:W3CDTF">2012-04-12T06:14:10Z</dcterms:created>
  <dcterms:modified xsi:type="dcterms:W3CDTF">2012-05-09T07:27:56Z</dcterms:modified>
</cp:coreProperties>
</file>