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14. 4. 2012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 32 INOVACE 5.1.12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Rysy směrů české literární moderny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  <a:r>
              <a:rPr lang="cs-CZ" dirty="0">
                <a:solidFill>
                  <a:schemeClr val="tx1"/>
                </a:solidFill>
              </a:rPr>
              <a:t>Prezentace slouží k zopakování probraného učiva  </a:t>
            </a:r>
            <a:r>
              <a:rPr lang="cs-CZ" dirty="0" smtClean="0">
                <a:solidFill>
                  <a:schemeClr val="tx1"/>
                </a:solidFill>
              </a:rPr>
              <a:t>. Žáci si ústně i písemně procvičí učivo o  umělecké moderně přelomu 19. a 20. století.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Hlaváček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 smtClean="0"/>
          </a:p>
          <a:p>
            <a:r>
              <a:rPr lang="cs-CZ" sz="8000" dirty="0" smtClean="0"/>
              <a:t>Spolupracoval s Moderní revue, tiskl zde svou dekadentní a symbolistickou lyriku a výtvarné kritiky, s pomocí redakce vydal své sbírky básní. </a:t>
            </a:r>
          </a:p>
          <a:p>
            <a:r>
              <a:rPr lang="cs-CZ" sz="8000" dirty="0" smtClean="0"/>
              <a:t>Kreslíř a karikaturista.</a:t>
            </a:r>
          </a:p>
          <a:p>
            <a:r>
              <a:rPr lang="cs-CZ" sz="8000" dirty="0" smtClean="0"/>
              <a:t>V roce 1898 těžce ochuravěl a v necelých čtyřiadvaceti letech zemřel v </a:t>
            </a:r>
            <a:r>
              <a:rPr lang="cs-CZ" sz="8000" dirty="0" err="1" smtClean="0"/>
              <a:t>Praze</a:t>
            </a:r>
            <a:r>
              <a:rPr lang="cs-CZ" sz="8000" dirty="0" smtClean="0"/>
              <a:t>-Libni na tuberkulózu. </a:t>
            </a:r>
          </a:p>
          <a:p>
            <a:r>
              <a:rPr lang="cs-CZ" sz="8000" b="1" dirty="0" smtClean="0"/>
              <a:t>Sokolské sonety</a:t>
            </a:r>
            <a:r>
              <a:rPr lang="cs-CZ" sz="8000" dirty="0" smtClean="0"/>
              <a:t> (1895) - snažil se do veršů převést </a:t>
            </a:r>
            <a:r>
              <a:rPr lang="cs-CZ" sz="8000" dirty="0" err="1" smtClean="0"/>
              <a:t>Tyršovu</a:t>
            </a:r>
            <a:r>
              <a:rPr lang="cs-CZ" sz="8000" dirty="0" smtClean="0"/>
              <a:t> ideu.</a:t>
            </a:r>
          </a:p>
          <a:p>
            <a:pPr>
              <a:buNone/>
            </a:pPr>
            <a:r>
              <a:rPr lang="cs-CZ" sz="8000" dirty="0" smtClean="0"/>
              <a:t/>
            </a:r>
            <a:br>
              <a:rPr lang="cs-CZ" sz="8000" dirty="0" smtClean="0"/>
            </a:br>
            <a:r>
              <a:rPr lang="cs-CZ" sz="8000" b="1" dirty="0" smtClean="0"/>
              <a:t>Pozdě k ránu</a:t>
            </a:r>
            <a:r>
              <a:rPr lang="cs-CZ" sz="8000" dirty="0" smtClean="0"/>
              <a:t> (1896) - poezie výjimečných, nevšedních pocitů a představ. </a:t>
            </a:r>
          </a:p>
          <a:p>
            <a:pPr>
              <a:buNone/>
            </a:pPr>
            <a:r>
              <a:rPr lang="cs-CZ" sz="8000" dirty="0" smtClean="0"/>
              <a:t/>
            </a:r>
            <a:br>
              <a:rPr lang="cs-CZ" sz="8000" dirty="0" smtClean="0"/>
            </a:br>
            <a:r>
              <a:rPr lang="cs-CZ" sz="8000" b="1" dirty="0" smtClean="0"/>
              <a:t>Mstivá kantiléna</a:t>
            </a:r>
            <a:r>
              <a:rPr lang="cs-CZ" sz="8000" dirty="0" smtClean="0"/>
              <a:t> (1898) - mstící se rody chudých a utiskovaných, symboly vzpoury, zmaru a smrti.</a:t>
            </a:r>
          </a:p>
          <a:p>
            <a:pPr>
              <a:buNone/>
            </a:pPr>
            <a:r>
              <a:rPr lang="cs-CZ" sz="8000" dirty="0" smtClean="0"/>
              <a:t/>
            </a:r>
            <a:br>
              <a:rPr lang="cs-CZ" sz="8000" dirty="0" smtClean="0"/>
            </a:br>
            <a:r>
              <a:rPr lang="cs-CZ" sz="8000" b="1" dirty="0" smtClean="0"/>
              <a:t>Žalmy</a:t>
            </a:r>
            <a:r>
              <a:rPr lang="cs-CZ" sz="8000" dirty="0" smtClean="0"/>
              <a:t> (vydané až roku 1934, nedokončené) </a:t>
            </a:r>
          </a:p>
          <a:p>
            <a:pPr>
              <a:buNone/>
            </a:pPr>
            <a:r>
              <a:rPr lang="cs-CZ" sz="8000" dirty="0" smtClean="0"/>
              <a:t/>
            </a:r>
            <a:br>
              <a:rPr lang="cs-CZ" sz="8000" dirty="0" smtClean="0"/>
            </a:br>
            <a:r>
              <a:rPr lang="cs-CZ" sz="8000" dirty="0" smtClean="0"/>
              <a:t/>
            </a:r>
            <a:br>
              <a:rPr lang="cs-CZ" sz="8000" dirty="0" smtClean="0"/>
            </a:br>
            <a:endParaRPr lang="cs-CZ" sz="8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J. s. </a:t>
            </a:r>
            <a:r>
              <a:rPr lang="cs-CZ" dirty="0" err="1" smtClean="0"/>
              <a:t>Machar</a:t>
            </a:r>
            <a:r>
              <a:rPr lang="cs-CZ" dirty="0" smtClean="0"/>
              <a:t>               O. Březina</a:t>
            </a:r>
            <a:endParaRPr lang="cs-CZ" dirty="0"/>
          </a:p>
        </p:txBody>
      </p:sp>
      <p:pic>
        <p:nvPicPr>
          <p:cNvPr id="5" name="Zástupný symbol pro obsah 4" descr="machar-josef-svatopluk-9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84784"/>
            <a:ext cx="3168352" cy="4536504"/>
          </a:xfrm>
        </p:spPr>
      </p:pic>
      <p:pic>
        <p:nvPicPr>
          <p:cNvPr id="8" name="Zástupný symbol pro obsah 7" descr="Březina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644008" y="1556792"/>
            <a:ext cx="3168351" cy="4536504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A. sova                     K. hlaváček</a:t>
            </a:r>
            <a:endParaRPr lang="cs-CZ" dirty="0"/>
          </a:p>
        </p:txBody>
      </p:sp>
      <p:pic>
        <p:nvPicPr>
          <p:cNvPr id="5" name="Zástupný symbol pro obsah 4" descr="sov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700808"/>
            <a:ext cx="3168352" cy="4320479"/>
          </a:xfrm>
        </p:spPr>
      </p:pic>
      <p:pic>
        <p:nvPicPr>
          <p:cNvPr id="6" name="Zástupný symbol pro obsah 5" descr="hlavacek-karel-bb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1700808"/>
            <a:ext cx="3312368" cy="4248472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</a:t>
            </a:r>
            <a:r>
              <a:rPr lang="cs-CZ" dirty="0" err="1" smtClean="0"/>
              <a:t>mgr</a:t>
            </a:r>
            <a:r>
              <a:rPr lang="cs-CZ" dirty="0" smtClean="0"/>
              <a:t>. </a:t>
            </a:r>
            <a:r>
              <a:rPr lang="cs-CZ" smtClean="0"/>
              <a:t>Lenka hrušková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Seznam </a:t>
            </a:r>
            <a:r>
              <a:rPr lang="cs-CZ" dirty="0" smtClean="0"/>
              <a:t>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2012-04-14]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Slovník českých spisovatelů.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spisovatel,1964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Rysy směrů </a:t>
            </a:r>
            <a:br>
              <a:rPr lang="cs-CZ" dirty="0" smtClean="0"/>
            </a:br>
            <a:r>
              <a:rPr lang="cs-CZ" dirty="0" smtClean="0"/>
              <a:t>české literární moderny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95736" y="5085184"/>
            <a:ext cx="6262462" cy="12897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90. léta 19. – </a:t>
            </a:r>
            <a:r>
              <a:rPr lang="cs-CZ" sz="2800" dirty="0" err="1" smtClean="0"/>
              <a:t>poč</a:t>
            </a:r>
            <a:r>
              <a:rPr lang="cs-CZ" sz="2800" dirty="0" smtClean="0"/>
              <a:t>. 20. století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Moderne</a:t>
            </a:r>
            <a:r>
              <a:rPr lang="cs-CZ" dirty="0" smtClean="0"/>
              <a:t> = </a:t>
            </a:r>
            <a:r>
              <a:rPr lang="cs-CZ" sz="2400" dirty="0" smtClean="0"/>
              <a:t>z </a:t>
            </a:r>
            <a:r>
              <a:rPr lang="cs-CZ" sz="2400" dirty="0" err="1" smtClean="0"/>
              <a:t>franc</a:t>
            </a:r>
            <a:r>
              <a:rPr lang="cs-CZ" sz="2400" dirty="0" smtClean="0"/>
              <a:t>. Nejnovější, současný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Česká literární moderna = krátkodobé sdružení spisovatelů – příslušníků tzv. generace let devadesátých: Josef </a:t>
            </a:r>
            <a:r>
              <a:rPr lang="cs-CZ" dirty="0" err="1" smtClean="0"/>
              <a:t>Svatoluk</a:t>
            </a:r>
            <a:r>
              <a:rPr lang="cs-CZ" dirty="0" smtClean="0"/>
              <a:t> </a:t>
            </a:r>
            <a:r>
              <a:rPr lang="cs-CZ" dirty="0" err="1" smtClean="0"/>
              <a:t>Machar</a:t>
            </a:r>
            <a:r>
              <a:rPr lang="cs-CZ" dirty="0" smtClean="0"/>
              <a:t>, František Xaver Šalda, Antonín Sova, Otokar Březina, Karel Hlaváček aj.</a:t>
            </a:r>
          </a:p>
          <a:p>
            <a:endParaRPr lang="cs-CZ" dirty="0" smtClean="0"/>
          </a:p>
          <a:p>
            <a:r>
              <a:rPr lang="cs-CZ" dirty="0" smtClean="0"/>
              <a:t>  1895 vznik Manifestu  České literární moderny  </a:t>
            </a:r>
          </a:p>
          <a:p>
            <a:endParaRPr lang="cs-CZ" dirty="0" smtClean="0"/>
          </a:p>
          <a:p>
            <a:r>
              <a:rPr lang="cs-CZ" dirty="0" smtClean="0"/>
              <a:t>České výtvarné umění a architekturu na konci 19. stol. ovlivnila především  SECESE.                   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Moderna = nové umělecké směry: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Impresionismus – ze slova imprese = dojem, zachycení bezprostředního okamžiku a pocitů.</a:t>
            </a:r>
          </a:p>
          <a:p>
            <a:endParaRPr lang="cs-CZ" dirty="0" smtClean="0"/>
          </a:p>
          <a:p>
            <a:r>
              <a:rPr lang="cs-CZ" dirty="0" smtClean="0"/>
              <a:t>Symbolismus – symbol = znak, přenášení významu z jedné věci na druhou, skryté představy.</a:t>
            </a:r>
          </a:p>
          <a:p>
            <a:endParaRPr lang="cs-CZ" dirty="0" smtClean="0"/>
          </a:p>
          <a:p>
            <a:r>
              <a:rPr lang="cs-CZ" dirty="0" smtClean="0"/>
              <a:t>Dekadence –úpadek, vychází z nihilismu (</a:t>
            </a:r>
            <a:r>
              <a:rPr lang="cs-CZ" dirty="0" err="1" smtClean="0"/>
              <a:t>nihil</a:t>
            </a:r>
            <a:r>
              <a:rPr lang="cs-CZ" dirty="0" smtClean="0"/>
              <a:t> = nic), pesimistický názor, že nic nemá význam, vše končí zánikem a smrtí, šokující témata, odpudivé motivy.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 VÝTVARNÉM UMĚNÍ A ARCHITEKTUŘE U NÁS DOMINOVALA: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Secese – umělecký směr, který získal název od lat. </a:t>
            </a:r>
            <a:r>
              <a:rPr lang="cs-CZ" dirty="0" err="1" smtClean="0"/>
              <a:t>secessio</a:t>
            </a:r>
            <a:r>
              <a:rPr lang="cs-CZ" dirty="0" smtClean="0"/>
              <a:t> = odtržení (od starých akademických spolků)</a:t>
            </a:r>
          </a:p>
          <a:p>
            <a:r>
              <a:rPr lang="cs-CZ" dirty="0" smtClean="0"/>
              <a:t>Znaky:</a:t>
            </a:r>
          </a:p>
          <a:p>
            <a:r>
              <a:rPr lang="cs-CZ" dirty="0" smtClean="0"/>
              <a:t>důraz na zdobnost a dekorativnost,</a:t>
            </a:r>
          </a:p>
          <a:p>
            <a:r>
              <a:rPr lang="cs-CZ" dirty="0" smtClean="0"/>
              <a:t>využití ornamentů – liánovité a hadovité linie,</a:t>
            </a:r>
          </a:p>
          <a:p>
            <a:r>
              <a:rPr lang="cs-CZ" dirty="0" smtClean="0"/>
              <a:t>vlnobití vláčných a abstraktních čar – např. zobrazované ženy se díky tomu podobají vílám.</a:t>
            </a:r>
          </a:p>
          <a:p>
            <a:r>
              <a:rPr lang="cs-CZ" dirty="0" smtClean="0"/>
              <a:t>Nejvýznamnější osobnosti: Alfons Mucha, Gustav </a:t>
            </a:r>
            <a:r>
              <a:rPr lang="cs-CZ" dirty="0" err="1" smtClean="0"/>
              <a:t>Klimt</a:t>
            </a:r>
            <a:r>
              <a:rPr lang="cs-CZ" dirty="0" smtClean="0"/>
              <a:t>.</a:t>
            </a:r>
          </a:p>
          <a:p>
            <a:r>
              <a:rPr lang="cs-CZ" dirty="0" smtClean="0"/>
              <a:t>Secesní stavby: Obecní dům v Praze, Český dům, Výstaviště v Praze atd.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rysy: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Důraz na individualitu, svobodu tvorby.</a:t>
            </a:r>
          </a:p>
          <a:p>
            <a:r>
              <a:rPr lang="cs-CZ" dirty="0" smtClean="0"/>
              <a:t>Odmítnutí realistického přístupu k um. tvorbě.</a:t>
            </a:r>
          </a:p>
          <a:p>
            <a:r>
              <a:rPr lang="cs-CZ" dirty="0" smtClean="0"/>
              <a:t>Propagace hesla  l‘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pour</a:t>
            </a:r>
            <a:r>
              <a:rPr lang="cs-CZ" dirty="0" smtClean="0"/>
              <a:t> l‘</a:t>
            </a:r>
            <a:r>
              <a:rPr lang="cs-CZ" dirty="0" err="1" smtClean="0"/>
              <a:t>art</a:t>
            </a:r>
            <a:r>
              <a:rPr lang="cs-CZ" dirty="0" smtClean="0"/>
              <a:t> = umění pro umění – důraz na umělecké kvality, nikoli výchovnou a vzdělávací funkci.</a:t>
            </a:r>
          </a:p>
          <a:p>
            <a:r>
              <a:rPr lang="cs-CZ" dirty="0" smtClean="0"/>
              <a:t>Formální stránka díla důležitější než obsah.</a:t>
            </a:r>
          </a:p>
          <a:p>
            <a:r>
              <a:rPr lang="cs-CZ" dirty="0" smtClean="0"/>
              <a:t>Kritika epigonství = napodobování vzorů.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Josef Svatopluk </a:t>
            </a:r>
            <a:r>
              <a:rPr lang="cs-CZ" dirty="0" err="1" smtClean="0"/>
              <a:t>Machar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Třebaže nepodlehl moderním směrům a zůstal představitelem realismu (vzorem je mu poezie Jana Nerudy), je příslušníkem moderny, a to pro své moderní kritické pohledy na současnost:</a:t>
            </a:r>
          </a:p>
          <a:p>
            <a:r>
              <a:rPr lang="cs-CZ" b="1" dirty="0" smtClean="0"/>
              <a:t>Zde by měly kvést růže </a:t>
            </a:r>
            <a:r>
              <a:rPr lang="cs-CZ" dirty="0" smtClean="0"/>
              <a:t>– báseň Teta</a:t>
            </a:r>
          </a:p>
          <a:p>
            <a:r>
              <a:rPr lang="cs-CZ" dirty="0" smtClean="0"/>
              <a:t>Sbírka </a:t>
            </a:r>
            <a:r>
              <a:rPr lang="cs-CZ" b="1" dirty="0" smtClean="0"/>
              <a:t>Confiteor </a:t>
            </a:r>
            <a:r>
              <a:rPr lang="cs-CZ" dirty="0" smtClean="0"/>
              <a:t> (= zpovídat se) – intimní lyrika</a:t>
            </a:r>
          </a:p>
          <a:p>
            <a:r>
              <a:rPr lang="cs-CZ" b="1" dirty="0" err="1" smtClean="0"/>
              <a:t>Tristium</a:t>
            </a:r>
            <a:r>
              <a:rPr lang="cs-CZ" b="1" dirty="0" smtClean="0"/>
              <a:t> </a:t>
            </a:r>
            <a:r>
              <a:rPr lang="cs-CZ" b="1" dirty="0" err="1" smtClean="0"/>
              <a:t>Vindobona</a:t>
            </a:r>
            <a:r>
              <a:rPr lang="cs-CZ" b="1" dirty="0" smtClean="0"/>
              <a:t> </a:t>
            </a:r>
            <a:r>
              <a:rPr lang="cs-CZ" dirty="0" smtClean="0"/>
              <a:t>– politická lyrika, inspirace 30 </a:t>
            </a:r>
            <a:r>
              <a:rPr lang="cs-CZ" dirty="0" err="1" smtClean="0"/>
              <a:t>letým</a:t>
            </a:r>
            <a:r>
              <a:rPr lang="cs-CZ" dirty="0" smtClean="0"/>
              <a:t> pobytem ve Vídni, kde působil jako úředník.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Antonín sova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Reprezentuje impresionismus a symbolismus. </a:t>
            </a:r>
          </a:p>
          <a:p>
            <a:r>
              <a:rPr lang="cs-CZ" b="1" dirty="0" smtClean="0"/>
              <a:t>Květy intimních nálad </a:t>
            </a:r>
            <a:r>
              <a:rPr lang="cs-CZ" i="1" dirty="0" smtClean="0"/>
              <a:t>- </a:t>
            </a:r>
            <a:r>
              <a:rPr lang="cs-CZ" dirty="0" smtClean="0"/>
              <a:t>je impresionistická sbírka přírodní lyriky – např. báseň Olše</a:t>
            </a:r>
          </a:p>
          <a:p>
            <a:r>
              <a:rPr lang="cs-CZ" b="1" i="1" dirty="0" smtClean="0"/>
              <a:t>Ještě jednou se vrátíme </a:t>
            </a:r>
            <a:r>
              <a:rPr lang="cs-CZ" i="1" dirty="0" smtClean="0"/>
              <a:t>-  </a:t>
            </a:r>
            <a:r>
              <a:rPr lang="cs-CZ" dirty="0" smtClean="0"/>
              <a:t>sbírka obsahuje báseň </a:t>
            </a:r>
            <a:r>
              <a:rPr lang="cs-CZ" i="1" dirty="0" smtClean="0"/>
              <a:t>Kdo vám tak zcuchal tmavé vlasy, ve které zaznívá erotický pesimismus nenaplněné lásky, báseň plná symbolů.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Otokar Březina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Největší český symbolista.</a:t>
            </a:r>
          </a:p>
          <a:p>
            <a:r>
              <a:rPr lang="cs-CZ" dirty="0" smtClean="0"/>
              <a:t>Samotářský život a náhlá smrt obou rodičů – filozofická poezie plná úvah o smyslu života, bolest a samota = cesta k poznání, smrt = klíč k pochopení tajemství života.</a:t>
            </a:r>
          </a:p>
          <a:p>
            <a:r>
              <a:rPr lang="cs-CZ" dirty="0" smtClean="0"/>
              <a:t>Sb. básní </a:t>
            </a:r>
            <a:r>
              <a:rPr lang="cs-CZ" b="1" dirty="0" smtClean="0"/>
              <a:t>Svítání na západě, Tajemné dálky</a:t>
            </a:r>
            <a:r>
              <a:rPr lang="cs-CZ" dirty="0" smtClean="0"/>
              <a:t>.</a:t>
            </a:r>
          </a:p>
          <a:p>
            <a:r>
              <a:rPr lang="cs-CZ" dirty="0" smtClean="0"/>
              <a:t>Sb. </a:t>
            </a:r>
            <a:r>
              <a:rPr lang="cs-CZ" b="1" dirty="0" smtClean="0"/>
              <a:t>Stavitelé chrámů </a:t>
            </a:r>
            <a:r>
              <a:rPr lang="cs-CZ" dirty="0" smtClean="0"/>
              <a:t>– oslava geniálních jedinců jako nositelů pokroku.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</TotalTime>
  <Words>602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Snímek 1</vt:lpstr>
      <vt:lpstr>Rysy směrů  české literární moderny</vt:lpstr>
      <vt:lpstr>Moderne = z franc. Nejnovější, současný </vt:lpstr>
      <vt:lpstr>Moderna = nové umělecké směry:</vt:lpstr>
      <vt:lpstr>VE VÝTVARNÉM UMĚNÍ A ARCHITEKTUŘE U NÁS DOMINOVALA:</vt:lpstr>
      <vt:lpstr>Společné rysy: </vt:lpstr>
      <vt:lpstr>Josef Svatopluk Machar</vt:lpstr>
      <vt:lpstr>Antonín sova</vt:lpstr>
      <vt:lpstr>Otokar Březina</vt:lpstr>
      <vt:lpstr>Karel Hlaváček</vt:lpstr>
      <vt:lpstr>     J. s. Machar               O. Březina</vt:lpstr>
      <vt:lpstr>       A. sova                     K. hlaváček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15</cp:revision>
  <dcterms:created xsi:type="dcterms:W3CDTF">2012-04-12T06:14:10Z</dcterms:created>
  <dcterms:modified xsi:type="dcterms:W3CDTF">2012-05-09T07:41:26Z</dcterms:modified>
</cp:coreProperties>
</file>