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0" r:id="rId2"/>
    <p:sldId id="271" r:id="rId3"/>
    <p:sldId id="257" r:id="rId4"/>
    <p:sldId id="258" r:id="rId5"/>
    <p:sldId id="259" r:id="rId6"/>
    <p:sldId id="268" r:id="rId7"/>
    <p:sldId id="265" r:id="rId8"/>
    <p:sldId id="260" r:id="rId9"/>
    <p:sldId id="266" r:id="rId10"/>
    <p:sldId id="261" r:id="rId11"/>
    <p:sldId id="269" r:id="rId12"/>
    <p:sldId id="267" r:id="rId13"/>
    <p:sldId id="262" r:id="rId14"/>
    <p:sldId id="263" r:id="rId15"/>
    <p:sldId id="264" r:id="rId16"/>
    <p:sldId id="272" r:id="rId17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3BD4B7E8-3708-48E0-B9C5-A7EDC24233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0EC6E9F-815C-4E07-98AF-2D7CE4F2985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D92636F-96E1-450E-8DAE-847F89C8ED60}" type="datetimeFigureOut">
              <a:rPr lang="cs-CZ"/>
              <a:pPr>
                <a:defRPr/>
              </a:pPr>
              <a:t>20.04.2020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533A318C-77DA-483C-8B25-D371A7BA78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9E9D36E9-1189-4C2C-ACA0-F78C5A0E53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02A8518-DE59-4319-829A-ACBC85384E3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7CE626A-4B68-4819-AD7A-76079DFC63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060AA1F-6FBE-41A0-9FF6-C67E21BD5D98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rázek snímku 1">
            <a:extLst>
              <a:ext uri="{FF2B5EF4-FFF2-40B4-BE49-F238E27FC236}">
                <a16:creationId xmlns:a16="http://schemas.microsoft.com/office/drawing/2014/main" id="{AEEEA9A8-8BA2-4645-AE86-5FC7A08EB0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Zástupný symbol pro poznámky 2">
            <a:extLst>
              <a:ext uri="{FF2B5EF4-FFF2-40B4-BE49-F238E27FC236}">
                <a16:creationId xmlns:a16="http://schemas.microsoft.com/office/drawing/2014/main" id="{62852357-F92E-4C51-9AE7-3CA82B3C59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/>
              <a:t>http://commons.wikimedia.org/wiki/File:Ostravsk%C3%A9_muzeum.jpg</a:t>
            </a:r>
          </a:p>
        </p:txBody>
      </p:sp>
      <p:sp>
        <p:nvSpPr>
          <p:cNvPr id="6148" name="Zástupný symbol pro číslo snímku 3">
            <a:extLst>
              <a:ext uri="{FF2B5EF4-FFF2-40B4-BE49-F238E27FC236}">
                <a16:creationId xmlns:a16="http://schemas.microsoft.com/office/drawing/2014/main" id="{6D1F5D5A-A374-4F89-BAFD-F57D12D9D1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444BED-DBE2-4137-A399-904FA2F43F3D}" type="slidenum">
              <a:rPr lang="cs-CZ" altLang="cs-CZ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>
            <a:extLst>
              <a:ext uri="{FF2B5EF4-FFF2-40B4-BE49-F238E27FC236}">
                <a16:creationId xmlns:a16="http://schemas.microsoft.com/office/drawing/2014/main" id="{D99DA425-F8F5-4BBF-B9CE-9A82792FE3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>
            <a:extLst>
              <a:ext uri="{FF2B5EF4-FFF2-40B4-BE49-F238E27FC236}">
                <a16:creationId xmlns:a16="http://schemas.microsoft.com/office/drawing/2014/main" id="{623F1B8E-6493-4E6D-AC94-8DF03C9FDA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/>
              <a:t>http://upload.wikimedia.org/wikipedia/commons/7/7a/Landek.jpg</a:t>
            </a:r>
          </a:p>
        </p:txBody>
      </p:sp>
      <p:sp>
        <p:nvSpPr>
          <p:cNvPr id="8196" name="Zástupný symbol pro číslo snímku 3">
            <a:extLst>
              <a:ext uri="{FF2B5EF4-FFF2-40B4-BE49-F238E27FC236}">
                <a16:creationId xmlns:a16="http://schemas.microsoft.com/office/drawing/2014/main" id="{5ADD1A69-FC7A-49AF-A211-4F8DD88318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97E0DC-6DC8-4BA3-B3AB-FE1E53B85068}" type="slidenum">
              <a:rPr lang="cs-CZ" altLang="cs-CZ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>
            <a:extLst>
              <a:ext uri="{FF2B5EF4-FFF2-40B4-BE49-F238E27FC236}">
                <a16:creationId xmlns:a16="http://schemas.microsoft.com/office/drawing/2014/main" id="{7345507E-F6E5-45C0-AF79-6BCD13EB5F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>
            <a:extLst>
              <a:ext uri="{FF2B5EF4-FFF2-40B4-BE49-F238E27FC236}">
                <a16:creationId xmlns:a16="http://schemas.microsoft.com/office/drawing/2014/main" id="{D312B1B4-F309-4C52-8123-C9CB4F14E9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/>
              <a:t>http://commons.wikimedia.org/wiki/File:Dul_Michal_2.jpg</a:t>
            </a:r>
          </a:p>
        </p:txBody>
      </p:sp>
      <p:sp>
        <p:nvSpPr>
          <p:cNvPr id="12292" name="Zástupný symbol pro číslo snímku 3">
            <a:extLst>
              <a:ext uri="{FF2B5EF4-FFF2-40B4-BE49-F238E27FC236}">
                <a16:creationId xmlns:a16="http://schemas.microsoft.com/office/drawing/2014/main" id="{E789A833-7500-44D9-8190-1C42AB2C16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0FF205-18D7-4302-BA7C-EB47C91B5E4F}" type="slidenum">
              <a:rPr lang="cs-CZ" altLang="cs-CZ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>
            <a:extLst>
              <a:ext uri="{FF2B5EF4-FFF2-40B4-BE49-F238E27FC236}">
                <a16:creationId xmlns:a16="http://schemas.microsoft.com/office/drawing/2014/main" id="{39BBBE9A-222F-4385-948D-059C0198ED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>
            <a:extLst>
              <a:ext uri="{FF2B5EF4-FFF2-40B4-BE49-F238E27FC236}">
                <a16:creationId xmlns:a16="http://schemas.microsoft.com/office/drawing/2014/main" id="{FBDFC661-AD45-4D1F-B3FE-F92AA90526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/>
              <a:t>http://commons.wikimedia.org/wiki/File:Dolni_Vitkovice_sever.jpg</a:t>
            </a:r>
          </a:p>
        </p:txBody>
      </p:sp>
      <p:sp>
        <p:nvSpPr>
          <p:cNvPr id="14340" name="Zástupný symbol pro číslo snímku 3">
            <a:extLst>
              <a:ext uri="{FF2B5EF4-FFF2-40B4-BE49-F238E27FC236}">
                <a16:creationId xmlns:a16="http://schemas.microsoft.com/office/drawing/2014/main" id="{2B234CC7-9B38-454D-9AB6-5CA5C4CF99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498F6C-722A-4169-A23A-F7FE05D79AFD}" type="slidenum">
              <a:rPr lang="cs-CZ" altLang="cs-CZ"/>
              <a:pPr>
                <a:spcBef>
                  <a:spcPct val="0"/>
                </a:spcBef>
              </a:pPr>
              <a:t>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>
            <a:extLst>
              <a:ext uri="{FF2B5EF4-FFF2-40B4-BE49-F238E27FC236}">
                <a16:creationId xmlns:a16="http://schemas.microsoft.com/office/drawing/2014/main" id="{6080F3A1-D4B0-492A-82B4-375CB947F9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Zástupný symbol pro poznámky 2">
            <a:extLst>
              <a:ext uri="{FF2B5EF4-FFF2-40B4-BE49-F238E27FC236}">
                <a16:creationId xmlns:a16="http://schemas.microsoft.com/office/drawing/2014/main" id="{A7807B06-B1E4-4BC6-A24F-81AA027FE8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https://commons.wikimedia.org/wiki/File:Pleskot_dolni_oblast_Vitkovice_4.jpg</a:t>
            </a:r>
          </a:p>
        </p:txBody>
      </p:sp>
      <p:sp>
        <p:nvSpPr>
          <p:cNvPr id="16388" name="Zástupný symbol pro číslo snímku 3">
            <a:extLst>
              <a:ext uri="{FF2B5EF4-FFF2-40B4-BE49-F238E27FC236}">
                <a16:creationId xmlns:a16="http://schemas.microsoft.com/office/drawing/2014/main" id="{06F66906-7812-42D8-8206-004727578D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D15CDB1-956B-40E8-9BA5-0A5A3E2A3FDC}" type="slidenum">
              <a:rPr lang="cs-CZ" altLang="cs-CZ"/>
              <a:pPr/>
              <a:t>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>
            <a:extLst>
              <a:ext uri="{FF2B5EF4-FFF2-40B4-BE49-F238E27FC236}">
                <a16:creationId xmlns:a16="http://schemas.microsoft.com/office/drawing/2014/main" id="{8FB91F97-E171-43B8-88B0-5DF875882E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Zástupný symbol pro poznámky 2">
            <a:extLst>
              <a:ext uri="{FF2B5EF4-FFF2-40B4-BE49-F238E27FC236}">
                <a16:creationId xmlns:a16="http://schemas.microsoft.com/office/drawing/2014/main" id="{E69F606D-6132-4351-8D65-1C6F78A9A2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/>
              <a:t>http://commons.wikimedia.org/wiki/File:Slezskoostravsk%C3%BD_hrad_1855.jpg</a:t>
            </a:r>
          </a:p>
        </p:txBody>
      </p:sp>
      <p:sp>
        <p:nvSpPr>
          <p:cNvPr id="18436" name="Zástupný symbol pro číslo snímku 3">
            <a:extLst>
              <a:ext uri="{FF2B5EF4-FFF2-40B4-BE49-F238E27FC236}">
                <a16:creationId xmlns:a16="http://schemas.microsoft.com/office/drawing/2014/main" id="{3B07F1C5-F1B3-425C-9960-658CE9F93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793C68-F0C0-44E3-A901-24A834D39D26}" type="slidenum">
              <a:rPr lang="cs-CZ" altLang="cs-CZ"/>
              <a:pPr>
                <a:spcBef>
                  <a:spcPct val="0"/>
                </a:spcBef>
              </a:pPr>
              <a:t>10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>
            <a:extLst>
              <a:ext uri="{FF2B5EF4-FFF2-40B4-BE49-F238E27FC236}">
                <a16:creationId xmlns:a16="http://schemas.microsoft.com/office/drawing/2014/main" id="{451DA3CC-32D5-4B64-AB83-EC38A46CCB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Zástupný symbol pro poznámky 2">
            <a:extLst>
              <a:ext uri="{FF2B5EF4-FFF2-40B4-BE49-F238E27FC236}">
                <a16:creationId xmlns:a16="http://schemas.microsoft.com/office/drawing/2014/main" id="{A6FE29B3-C808-46C4-8C16-99257716DC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https://commons.wikimedia.org/wiki/File:Ostrava,_264.jpg</a:t>
            </a:r>
          </a:p>
        </p:txBody>
      </p:sp>
      <p:sp>
        <p:nvSpPr>
          <p:cNvPr id="21508" name="Zástupný symbol pro číslo snímku 3">
            <a:extLst>
              <a:ext uri="{FF2B5EF4-FFF2-40B4-BE49-F238E27FC236}">
                <a16:creationId xmlns:a16="http://schemas.microsoft.com/office/drawing/2014/main" id="{BE6BE26A-C0FA-4EAD-8FA9-DAD28E3448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F972BF-4F5C-482E-8BE3-0280831FDC4C}" type="slidenum">
              <a:rPr lang="cs-CZ" altLang="cs-CZ"/>
              <a:pPr/>
              <a:t>12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281743-4DF8-4F3F-A23B-5C1D96B1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CC152-5067-4523-97DF-14B1F33E7B22}" type="datetimeFigureOut">
              <a:rPr lang="cs-CZ"/>
              <a:pPr>
                <a:defRPr/>
              </a:pPr>
              <a:t>20.04.2020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616E1EE-8D2A-4BE3-8982-A0151C207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0BA23B-D828-47D6-BF9C-C831913F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21D16-109C-4CE1-830A-22933DE8334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15524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46AFA51-8D9E-4CD7-97A4-69E756C96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187B6-406E-4D08-802D-BD7841F4AF86}" type="datetimeFigureOut">
              <a:rPr lang="cs-CZ"/>
              <a:pPr>
                <a:defRPr/>
              </a:pPr>
              <a:t>20.04.2020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B15842-3A49-4099-8B10-A5694486E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7119BC-6345-4AD6-9D51-71DC7958C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8F74B-0A24-424A-B969-C44313061A3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2244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4BB2A8-DD23-4647-98F0-06A88045B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4D134-788C-4F7F-8006-0DFFCA953BA3}" type="datetimeFigureOut">
              <a:rPr lang="cs-CZ"/>
              <a:pPr>
                <a:defRPr/>
              </a:pPr>
              <a:t>20.04.2020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07AC38-70BE-440E-9942-D33F8D7B2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D942EA-43CD-402B-A545-43E6672E4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74E98-EEFA-49A4-908F-C926171B736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1083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6E2936-6AA4-4699-8CBB-C3EAAE8AF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B21FA-06DC-4B8A-8744-E753A4B9EB39}" type="datetimeFigureOut">
              <a:rPr lang="cs-CZ"/>
              <a:pPr>
                <a:defRPr/>
              </a:pPr>
              <a:t>20.04.2020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89B4C8-DF3F-403A-A81E-9DD4FFF1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8715C3-A033-4B6C-9296-D498DEE13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1C7F4-BC35-4A14-BD40-A946A5AF4E8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621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9FE536-4EEA-45F7-8A99-E36A2F193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1147F-D1C6-409C-B9AD-A2D78E1737E7}" type="datetimeFigureOut">
              <a:rPr lang="cs-CZ"/>
              <a:pPr>
                <a:defRPr/>
              </a:pPr>
              <a:t>20.04.2020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8C9DCB-E00F-406D-9068-98876F96B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6DBECC-2F8E-4F14-B000-023FEAD5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4B713-74A3-474F-8F01-AC55B2345E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988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A29C119B-0245-4D6A-A1A3-C7F0F975E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86D58-427D-42E6-B138-89BFF853AEA0}" type="datetimeFigureOut">
              <a:rPr lang="cs-CZ"/>
              <a:pPr>
                <a:defRPr/>
              </a:pPr>
              <a:t>20.04.2020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57B71E64-9529-4FEB-A204-F3494846A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DE119E6A-CDE0-4872-BC26-A95750158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4A961-3466-4F98-B6BC-A5BFA0D9F8B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72805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C6350F45-0A4A-4830-8CDC-8DB877032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BFBAF-B444-4938-97CD-AB3D0D28E790}" type="datetimeFigureOut">
              <a:rPr lang="cs-CZ"/>
              <a:pPr>
                <a:defRPr/>
              </a:pPr>
              <a:t>20.04.2020</a:t>
            </a:fld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85871EB0-E603-4323-84A7-18998DA48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DF10A22A-3A7A-44E0-B48D-F6DFBC84D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EFA9C-9B5B-43B4-889C-CE160045DFA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3800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63BBF40F-C63B-46AE-9809-71197C577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05C5D-8CCE-4FE9-9E40-28CB9242AD55}" type="datetimeFigureOut">
              <a:rPr lang="cs-CZ"/>
              <a:pPr>
                <a:defRPr/>
              </a:pPr>
              <a:t>20.04.2020</a:t>
            </a:fld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64EB6EA5-18ED-4BFB-83B1-C27B6C58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2707B509-3D91-4FD4-9C67-FF55D1988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BF327-8CBA-42DE-905A-8063C7B28D3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2631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44291ED8-BE06-4F79-91C9-9402B19BD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8EF39-8BBD-41F3-88E0-0662B5E466B0}" type="datetimeFigureOut">
              <a:rPr lang="cs-CZ"/>
              <a:pPr>
                <a:defRPr/>
              </a:pPr>
              <a:t>20.04.2020</a:t>
            </a:fld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A6AB514B-62AC-433F-AE34-43E17202D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046F96AF-1443-4A2A-8B49-8E59E0DDA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F310A-1A30-4BCE-9D12-326A8F8835F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49389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87D95767-27D3-4AAE-9055-B61F19B2F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01A69-B293-4339-BF23-BAEC08AECDEF}" type="datetimeFigureOut">
              <a:rPr lang="cs-CZ"/>
              <a:pPr>
                <a:defRPr/>
              </a:pPr>
              <a:t>20.04.2020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4C93526D-6533-4206-A6B1-3C468A61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502B4BE5-C875-45DE-8ED2-FA3860B34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67D21-750A-4471-B4DA-9957B113EA9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19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86499090-3A40-46A7-9E39-0E230DB1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7A26B-E2CD-43D5-8A80-F4E4C060FBBA}" type="datetimeFigureOut">
              <a:rPr lang="cs-CZ"/>
              <a:pPr>
                <a:defRPr/>
              </a:pPr>
              <a:t>20.04.2020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91697661-A05D-485A-AD55-501268CBE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3F8126C4-64B8-49B9-A803-0A705D8B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48F79-1822-427C-983E-94D4C641AE1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7124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19699BFA-CF76-4C08-9E57-DB5A94F0047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BED5916F-CA33-4FBB-904D-53E020A074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2424F2-61AB-41E6-AEF0-31D1FCBA73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11402B-AAC7-4FAA-8109-840A50D60B15}" type="datetimeFigureOut">
              <a:rPr lang="cs-CZ"/>
              <a:pPr>
                <a:defRPr/>
              </a:pPr>
              <a:t>20.04.2020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7F2509-99C1-4903-AA97-3E7E01B277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8717DF-CA88-4A83-A1C2-35B7E1FCC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9EBB3F1-8949-4C4C-BC65-8843F6D84E3F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rna-louka.cz/cz/hrad/histori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vuo.cz/index.htm" TargetMode="External"/><Relationship Id="rId2" Type="http://schemas.openxmlformats.org/officeDocument/2006/relationships/hyperlink" Target="http://cs.wikipedia.org/wiki/Ostrav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Ostrava,_264.jpg" TargetMode="External"/><Relationship Id="rId3" Type="http://schemas.openxmlformats.org/officeDocument/2006/relationships/hyperlink" Target="http://upload.wikimedia.org/wikipedia/commons/7/7a/Landek.jpg" TargetMode="External"/><Relationship Id="rId7" Type="http://schemas.openxmlformats.org/officeDocument/2006/relationships/hyperlink" Target="http://commons.wikimedia.org/wiki/File:Slezskoostravsk%C3%BD_hrad_1855.jpg" TargetMode="External"/><Relationship Id="rId2" Type="http://schemas.openxmlformats.org/officeDocument/2006/relationships/hyperlink" Target="http://commons.wikimedia.org/wiki/File:Ostravsk%C3%A9_mu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Pleskot_dolni_oblast_Vitkovice_4.jpg" TargetMode="External"/><Relationship Id="rId5" Type="http://schemas.openxmlformats.org/officeDocument/2006/relationships/hyperlink" Target="http://commons.wikimedia.org/wiki/File:Dolni_Vitkovice_sever.jpg" TargetMode="External"/><Relationship Id="rId4" Type="http://schemas.openxmlformats.org/officeDocument/2006/relationships/hyperlink" Target="http://commons.wikimedia.org/wiki/File:Dul_Michal_2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trmuz.cz/website/mainmenu/muzeu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ndekpark.cz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ul-michal.cz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lnioblastvitkovice.cz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odnadpis 2">
            <a:extLst>
              <a:ext uri="{FF2B5EF4-FFF2-40B4-BE49-F238E27FC236}">
                <a16:creationId xmlns:a16="http://schemas.microsoft.com/office/drawing/2014/main" id="{8414C4EE-9AA1-46B9-874B-D0B5325F88D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27088" y="2349500"/>
            <a:ext cx="7921625" cy="3527425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endParaRPr lang="cs-CZ" altLang="cs-CZ" sz="1500">
              <a:solidFill>
                <a:srgbClr val="898989"/>
              </a:solidFill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 sz="1600" b="1">
                <a:cs typeface="Arial" panose="020B0604020202020204" pitchFamily="34" charset="0"/>
              </a:rPr>
              <a:t>N</a:t>
            </a:r>
            <a:r>
              <a:rPr lang="cs-CZ" altLang="cs-CZ" sz="1600" b="1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cs-CZ" altLang="cs-CZ" sz="1600" b="1">
                <a:cs typeface="Arial" panose="020B0604020202020204" pitchFamily="34" charset="0"/>
              </a:rPr>
              <a:t>zev </a:t>
            </a:r>
            <a:r>
              <a:rPr lang="cs-CZ" altLang="cs-CZ" sz="1600" b="1"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cs-CZ" altLang="cs-CZ" sz="1600" b="1">
                <a:cs typeface="Arial" panose="020B0604020202020204" pitchFamily="34" charset="0"/>
              </a:rPr>
              <a:t>koly:</a:t>
            </a:r>
            <a:r>
              <a:rPr lang="cs-CZ" altLang="cs-CZ" sz="1600">
                <a:cs typeface="Arial" panose="020B0604020202020204" pitchFamily="34" charset="0"/>
              </a:rPr>
              <a:t> Středn</a:t>
            </a: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cs-CZ" altLang="cs-CZ" sz="1600">
                <a:cs typeface="Arial" panose="020B0604020202020204" pitchFamily="34" charset="0"/>
              </a:rPr>
              <a:t> průmyslov</a:t>
            </a: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cs-CZ" altLang="cs-CZ" sz="1600">
                <a:cs typeface="Arial" panose="020B0604020202020204" pitchFamily="34" charset="0"/>
              </a:rPr>
              <a:t> </a:t>
            </a: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cs-CZ" altLang="cs-CZ" sz="1600">
                <a:cs typeface="Arial" panose="020B0604020202020204" pitchFamily="34" charset="0"/>
              </a:rPr>
              <a:t>kola, Ostrava - V</a:t>
            </a: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cs-CZ" altLang="cs-CZ" sz="1600">
                <a:cs typeface="Arial" panose="020B0604020202020204" pitchFamily="34" charset="0"/>
              </a:rPr>
              <a:t>tkovice, př</a:t>
            </a: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cs-CZ" altLang="cs-CZ" sz="1600">
                <a:cs typeface="Arial" panose="020B0604020202020204" pitchFamily="34" charset="0"/>
              </a:rPr>
              <a:t>spěvkov</a:t>
            </a: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cs-CZ" altLang="cs-CZ" sz="1600">
                <a:cs typeface="Arial" panose="020B0604020202020204" pitchFamily="34" charset="0"/>
              </a:rPr>
              <a:t> organizace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cs-CZ" altLang="cs-CZ" sz="1600" b="1"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 sz="1600" b="1">
                <a:cs typeface="Arial" panose="020B0604020202020204" pitchFamily="34" charset="0"/>
              </a:rPr>
              <a:t>Autor:</a:t>
            </a:r>
            <a:r>
              <a:rPr lang="cs-CZ" altLang="cs-CZ" sz="1600">
                <a:cs typeface="Arial" panose="020B0604020202020204" pitchFamily="34" charset="0"/>
              </a:rPr>
              <a:t> 		Mgr. Vanda Malurová</a:t>
            </a:r>
            <a:endParaRPr lang="cs-CZ" altLang="cs-CZ" sz="1600" b="1"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 sz="1600" b="1">
                <a:cs typeface="Arial" panose="020B0604020202020204" pitchFamily="34" charset="0"/>
              </a:rPr>
              <a:t>Datum:</a:t>
            </a:r>
            <a:r>
              <a:rPr lang="cs-CZ" altLang="cs-CZ" sz="1600">
                <a:cs typeface="Arial" panose="020B0604020202020204" pitchFamily="34" charset="0"/>
              </a:rPr>
              <a:t> 		23. června 2012</a:t>
            </a:r>
            <a:endParaRPr lang="cs-CZ" altLang="cs-CZ" sz="1600" b="1"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 sz="1600" b="1">
                <a:cs typeface="Arial" panose="020B0604020202020204" pitchFamily="34" charset="0"/>
              </a:rPr>
              <a:t>N</a:t>
            </a:r>
            <a:r>
              <a:rPr lang="cs-CZ" altLang="cs-CZ" sz="1600" b="1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cs-CZ" altLang="cs-CZ" sz="1600" b="1">
                <a:cs typeface="Arial" panose="020B0604020202020204" pitchFamily="34" charset="0"/>
              </a:rPr>
              <a:t>zev:</a:t>
            </a:r>
            <a:r>
              <a:rPr lang="cs-CZ" altLang="cs-CZ" sz="1600">
                <a:cs typeface="Arial" panose="020B0604020202020204" pitchFamily="34" charset="0"/>
              </a:rPr>
              <a:t> 		VY_32_INOVACE_4.1.16</a:t>
            </a:r>
            <a:endParaRPr lang="cs-CZ" altLang="cs-CZ" sz="1600" b="1"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 sz="1600" b="1">
                <a:cs typeface="Arial" panose="020B0604020202020204" pitchFamily="34" charset="0"/>
              </a:rPr>
              <a:t>Č</a:t>
            </a:r>
            <a:r>
              <a:rPr lang="cs-CZ" altLang="cs-CZ" sz="1600" b="1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cs-CZ" altLang="cs-CZ" sz="1600" b="1">
                <a:cs typeface="Arial" panose="020B0604020202020204" pitchFamily="34" charset="0"/>
              </a:rPr>
              <a:t>slo projektu:</a:t>
            </a:r>
            <a:r>
              <a:rPr lang="cs-CZ" altLang="cs-CZ" sz="1600">
                <a:cs typeface="Arial" panose="020B0604020202020204" pitchFamily="34" charset="0"/>
              </a:rPr>
              <a:t> 	CZ.1.07/1.5.00/34.0125</a:t>
            </a:r>
            <a:endParaRPr lang="cs-CZ" altLang="cs-CZ" sz="1600" b="1"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 sz="1600" b="1">
                <a:cs typeface="Arial" panose="020B0604020202020204" pitchFamily="34" charset="0"/>
              </a:rPr>
              <a:t>T</a:t>
            </a:r>
            <a:r>
              <a:rPr lang="cs-CZ" altLang="cs-CZ" sz="1600" b="1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cs-CZ" altLang="cs-CZ" sz="1600" b="1">
                <a:cs typeface="Arial" panose="020B0604020202020204" pitchFamily="34" charset="0"/>
              </a:rPr>
              <a:t>ma:</a:t>
            </a:r>
            <a:r>
              <a:rPr lang="cs-CZ" altLang="cs-CZ" sz="1600">
                <a:cs typeface="Arial" panose="020B0604020202020204" pitchFamily="34" charset="0"/>
              </a:rPr>
              <a:t>  		Kulturní instituce v regionu - muzea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cs-CZ" altLang="cs-CZ" sz="1600" b="1"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 sz="1600" b="1">
                <a:cs typeface="Arial" panose="020B0604020202020204" pitchFamily="34" charset="0"/>
              </a:rPr>
              <a:t>Anotace: </a:t>
            </a:r>
            <a:r>
              <a:rPr lang="cs-CZ" altLang="cs-CZ" sz="1600">
                <a:cs typeface="Arial" panose="020B0604020202020204" pitchFamily="34" charset="0"/>
              </a:rPr>
              <a:t>Prezentace byla vytvořena pro vyučujícího jako vizualizace výkladu o muzeích v Ostravě. Obsahuje text i obrázky, její části mohou sloužit jako zápis do sešitu.</a:t>
            </a:r>
            <a:endParaRPr lang="cs-CZ" altLang="cs-CZ" sz="1600">
              <a:solidFill>
                <a:srgbClr val="898989"/>
              </a:solidFill>
            </a:endParaRPr>
          </a:p>
        </p:txBody>
      </p:sp>
      <p:pic>
        <p:nvPicPr>
          <p:cNvPr id="3075" name="obrázek 1">
            <a:extLst>
              <a:ext uri="{FF2B5EF4-FFF2-40B4-BE49-F238E27FC236}">
                <a16:creationId xmlns:a16="http://schemas.microsoft.com/office/drawing/2014/main" id="{9C51634C-F28D-495F-A8B0-EA8DB383D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92150"/>
            <a:ext cx="7077075" cy="1657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C13F6281-2A6B-44A9-8712-03B3CF477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Slezskoostravský hrad</a:t>
            </a: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D8311D61-3688-4A24-AC2A-0C1ACFCDB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2F664BF4-0248-4D14-996A-690A8A68A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84313"/>
            <a:ext cx="7267575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C262821F-9051-48AA-B0E1-DAFD11A4C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762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/>
              <a:t>Slezskoostravský hrad</a:t>
            </a:r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2B21B46A-A768-47EE-B888-7B4918F3C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83187"/>
          </a:xfrm>
        </p:spPr>
        <p:txBody>
          <a:bodyPr/>
          <a:lstStyle/>
          <a:p>
            <a:pPr eaLnBrk="1" hangingPunct="1"/>
            <a:r>
              <a:rPr lang="cs-CZ" altLang="cs-CZ"/>
              <a:t>postaven ve 2. pol. 13. st</a:t>
            </a:r>
            <a:r>
              <a:rPr lang="cs-CZ" altLang="cs-CZ">
                <a:latin typeface="Arial" panose="020B0604020202020204" pitchFamily="34" charset="0"/>
              </a:rPr>
              <a:t>.</a:t>
            </a:r>
            <a:r>
              <a:rPr lang="cs-CZ" altLang="cs-CZ"/>
              <a:t> u soutoku Lučiny a Ostravice jako hraniční pevnost</a:t>
            </a:r>
          </a:p>
          <a:p>
            <a:pPr eaLnBrk="1" hangingPunct="1"/>
            <a:r>
              <a:rPr lang="cs-CZ" altLang="cs-CZ"/>
              <a:t>1548 přestavěn na zámek</a:t>
            </a:r>
          </a:p>
          <a:p>
            <a:pPr eaLnBrk="1" hangingPunct="1"/>
            <a:r>
              <a:rPr lang="cs-CZ" altLang="cs-CZ"/>
              <a:t>v 17. st. vydrancován</a:t>
            </a:r>
          </a:p>
          <a:p>
            <a:pPr eaLnBrk="1" hangingPunct="1"/>
            <a:r>
              <a:rPr lang="cs-CZ" altLang="cs-CZ"/>
              <a:t>od 1714 v majetku rodu Wilczků, chátral i v důsledku těžby</a:t>
            </a:r>
          </a:p>
          <a:p>
            <a:pPr eaLnBrk="1" hangingPunct="1"/>
            <a:r>
              <a:rPr lang="cs-CZ" altLang="cs-CZ"/>
              <a:t>2004 rekonstrukce – místo různých kulturních akcí – Shakespearovské slavnosti, Colours …</a:t>
            </a:r>
          </a:p>
          <a:p>
            <a:pPr eaLnBrk="1" hangingPunct="1"/>
            <a:r>
              <a:rPr lang="cs-CZ" altLang="cs-CZ">
                <a:hlinkClick r:id="rId2"/>
              </a:rPr>
              <a:t>http://www.cerna-louka.cz/cz/hrad/historie/</a:t>
            </a:r>
            <a:endParaRPr lang="cs-CZ" altLang="cs-CZ"/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6D0A779E-F683-43B4-9891-EA043A47D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0483" name="Zástupný symbol pro obsah 3">
            <a:extLst>
              <a:ext uri="{FF2B5EF4-FFF2-40B4-BE49-F238E27FC236}">
                <a16:creationId xmlns:a16="http://schemas.microsoft.com/office/drawing/2014/main" id="{2D93D6B1-4389-46D3-92EE-2C95393C1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GVUO – Galerie výtvarného umění Ostrava</a:t>
            </a:r>
          </a:p>
          <a:p>
            <a:pPr eaLnBrk="1" hangingPunct="1"/>
            <a:r>
              <a:rPr lang="cs-CZ" altLang="cs-CZ" b="1"/>
              <a:t>Dům umění</a:t>
            </a:r>
          </a:p>
        </p:txBody>
      </p:sp>
      <p:pic>
        <p:nvPicPr>
          <p:cNvPr id="20484" name="Picture 5">
            <a:extLst>
              <a:ext uri="{FF2B5EF4-FFF2-40B4-BE49-F238E27FC236}">
                <a16:creationId xmlns:a16="http://schemas.microsoft.com/office/drawing/2014/main" id="{654C9CA3-234C-4BB2-9CA4-B1F3CE5B3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979738"/>
            <a:ext cx="69850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1289D56F-EF63-4300-B18B-6FDA4B3C8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Ostravská galerie</a:t>
            </a:r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D7B53238-B27E-4D56-A110-790B0E03A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Jurečkova 9, Moravská Ostrava</a:t>
            </a:r>
          </a:p>
          <a:p>
            <a:pPr eaLnBrk="1" hangingPunct="1"/>
            <a:r>
              <a:rPr lang="cs-CZ" altLang="cs-CZ"/>
              <a:t>Budova Domu umění vznikla 1926 z podnětu Fr. Jurečky, který věnoval část své sbírky obrazů</a:t>
            </a:r>
          </a:p>
          <a:p>
            <a:pPr eaLnBrk="1" hangingPunct="1"/>
            <a:r>
              <a:rPr lang="cs-CZ" altLang="cs-CZ"/>
              <a:t>vznik GVUO 1952</a:t>
            </a:r>
          </a:p>
          <a:p>
            <a:pPr eaLnBrk="1" hangingPunct="1"/>
            <a:r>
              <a:rPr lang="cs-CZ" altLang="cs-CZ"/>
              <a:t>sbírka výtvarného umění obsahuje 20000 děl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1154EB09-E73F-49D5-8137-92E8E1EE9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Další ostravská muzea</a:t>
            </a:r>
          </a:p>
        </p:txBody>
      </p:sp>
      <p:sp>
        <p:nvSpPr>
          <p:cNvPr id="23555" name="Zástupný symbol pro obsah 2">
            <a:extLst>
              <a:ext uri="{FF2B5EF4-FFF2-40B4-BE49-F238E27FC236}">
                <a16:creationId xmlns:a16="http://schemas.microsoft.com/office/drawing/2014/main" id="{460E4064-0F2C-4DCD-8542-59047C93C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Hasičské muzeum</a:t>
            </a:r>
          </a:p>
          <a:p>
            <a:pPr eaLnBrk="1" hangingPunct="1"/>
            <a:r>
              <a:rPr lang="cs-CZ" altLang="cs-CZ"/>
              <a:t>Citerárium</a:t>
            </a:r>
          </a:p>
          <a:p>
            <a:pPr eaLnBrk="1" hangingPunct="1"/>
            <a:r>
              <a:rPr lang="cs-CZ" altLang="cs-CZ"/>
              <a:t>Muzeum Mlejn</a:t>
            </a:r>
          </a:p>
          <a:p>
            <a:pPr eaLnBrk="1" hangingPunct="1"/>
            <a:r>
              <a:rPr lang="cs-CZ" altLang="cs-CZ"/>
              <a:t>Keltičkova kovárna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8B1F3065-11C9-4FE6-8C33-029D40244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Děkuji za pozornost</a:t>
            </a:r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17E5B31C-1DAE-49CC-B87B-A8A49F8AF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000"/>
              <a:t>Vytvořila: Mgr. Vanda Malurová</a:t>
            </a:r>
          </a:p>
          <a:p>
            <a:pPr eaLnBrk="1" hangingPunct="1"/>
            <a:r>
              <a:rPr lang="cs-CZ" altLang="cs-CZ" sz="2000"/>
              <a:t>23. června 2012</a:t>
            </a:r>
          </a:p>
          <a:p>
            <a:pPr eaLnBrk="1" hangingPunct="1"/>
            <a:endParaRPr lang="cs-CZ" altLang="cs-CZ" sz="2000"/>
          </a:p>
          <a:p>
            <a:pPr eaLnBrk="1" hangingPunct="1"/>
            <a:r>
              <a:rPr lang="cs-CZ" altLang="cs-CZ" sz="2000" b="1"/>
              <a:t>Zdroje:</a:t>
            </a:r>
          </a:p>
          <a:p>
            <a:pPr eaLnBrk="1" hangingPunct="1"/>
            <a:r>
              <a:rPr lang="cs-CZ" altLang="cs-CZ" sz="2000">
                <a:hlinkClick r:id="rId2"/>
              </a:rPr>
              <a:t>http://cs.wikipedia.org/wiki/Ostrava</a:t>
            </a:r>
            <a:r>
              <a:rPr lang="cs-CZ" altLang="cs-CZ" sz="2000"/>
              <a:t> [cit 2012-06-23]</a:t>
            </a:r>
          </a:p>
          <a:p>
            <a:pPr eaLnBrk="1" hangingPunct="1"/>
            <a:r>
              <a:rPr lang="cs-CZ" altLang="cs-CZ" sz="2000">
                <a:hlinkClick r:id="rId3"/>
              </a:rPr>
              <a:t>http://www.gvuo.cz/index.htm</a:t>
            </a:r>
            <a:r>
              <a:rPr lang="cs-CZ" altLang="cs-CZ" sz="2000"/>
              <a:t> [cit 2012-06-23]</a:t>
            </a:r>
          </a:p>
          <a:p>
            <a:pPr eaLnBrk="1" hangingPunct="1"/>
            <a:r>
              <a:rPr lang="cs-CZ" altLang="cs-CZ" sz="2000"/>
              <a:t>Bílá kniha. 17 příběhů ostravské kulturní historie. Statutární město Ostrava, 2009. ISBN 978-80-254-6362-7</a:t>
            </a:r>
          </a:p>
          <a:p>
            <a:pPr eaLnBrk="1" hangingPunct="1"/>
            <a:r>
              <a:rPr lang="cs-CZ" altLang="cs-CZ" sz="2000">
                <a:hlinkClick r:id="rId4"/>
              </a:rPr>
              <a:t>http://commons.wikimedia.org</a:t>
            </a:r>
            <a:r>
              <a:rPr lang="cs-CZ" altLang="cs-CZ" sz="2000"/>
              <a:t> [cit 2012-06-23]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87EEA967-0F62-457A-BF6C-1854D9635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Zdroje obrázků</a:t>
            </a:r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9B6059D3-B513-4CD8-A17E-7D9F8E424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>
                <a:hlinkClick r:id="rId2"/>
              </a:rPr>
              <a:t>http://commons.wikimedia.org/wiki/File:Ostravsk%C3%A9_muz</a:t>
            </a:r>
            <a:r>
              <a:rPr lang="cs-CZ" altLang="cs-CZ" sz="2000"/>
              <a:t> Petr Tomasovsky [cit 2012-06-23]</a:t>
            </a:r>
          </a:p>
          <a:p>
            <a:r>
              <a:rPr lang="cs-CZ" altLang="cs-CZ" sz="2000">
                <a:hlinkClick r:id="rId3"/>
              </a:rPr>
              <a:t>http://upload.wikimedia.org/wikipedia/commons/7/7a/Landek.jpg</a:t>
            </a:r>
            <a:r>
              <a:rPr lang="cs-CZ" altLang="cs-CZ" sz="2000"/>
              <a:t> Dolik [cit 2012-06-23]</a:t>
            </a:r>
          </a:p>
          <a:p>
            <a:r>
              <a:rPr lang="cs-CZ" altLang="cs-CZ" sz="2000">
                <a:hlinkClick r:id="rId4"/>
              </a:rPr>
              <a:t>http://commons.wikimedia.org/wiki/File:Dul_Michal_2.jpg</a:t>
            </a:r>
            <a:r>
              <a:rPr lang="cs-CZ" altLang="cs-CZ" sz="2000"/>
              <a:t> Petr Infodad [cit 2012-06-23]</a:t>
            </a:r>
          </a:p>
          <a:p>
            <a:r>
              <a:rPr lang="cs-CZ" altLang="cs-CZ" sz="2000">
                <a:hlinkClick r:id="rId5"/>
              </a:rPr>
              <a:t>http://commons.wikimedia.org/wiki/File:Dolni_Vitkovice_sever.jpg</a:t>
            </a:r>
            <a:r>
              <a:rPr lang="cs-CZ" altLang="cs-CZ" sz="2000"/>
              <a:t> Petr Štefek [cit 2012-06-23]</a:t>
            </a:r>
          </a:p>
          <a:p>
            <a:r>
              <a:rPr lang="cs-CZ" altLang="cs-CZ" sz="2000">
                <a:hlinkClick r:id="rId6"/>
              </a:rPr>
              <a:t>https://commons.wikimedia.org/wiki/File:Pleskot_dolni_oblast_Vitkovice_4.jpg</a:t>
            </a:r>
            <a:r>
              <a:rPr lang="cs-CZ" altLang="cs-CZ" sz="2000"/>
              <a:t> Alena Hanzlová [cit 2012-06-23]</a:t>
            </a:r>
          </a:p>
          <a:p>
            <a:r>
              <a:rPr lang="cs-CZ" altLang="cs-CZ" sz="2000">
                <a:hlinkClick r:id="rId7"/>
              </a:rPr>
              <a:t>http://commons.wikimedia.org/wiki/File:Slezskoostravsk%C3%BD_hrad_1855.jpg</a:t>
            </a:r>
            <a:r>
              <a:rPr lang="cs-CZ" altLang="cs-CZ" sz="2000"/>
              <a:t> Jakob Alt [cit 2012-06-23]</a:t>
            </a:r>
          </a:p>
          <a:p>
            <a:r>
              <a:rPr lang="cs-CZ" altLang="cs-CZ" sz="2000">
                <a:hlinkClick r:id="rId8"/>
              </a:rPr>
              <a:t>https://commons.wikimedia.org/wiki/File:Ostrava,_264.jpg</a:t>
            </a:r>
            <a:r>
              <a:rPr lang="cs-CZ" altLang="cs-CZ" sz="2000"/>
              <a:t> Honza Groh [cit 2012-06-23]</a:t>
            </a:r>
          </a:p>
          <a:p>
            <a:endParaRPr lang="cs-CZ" altLang="cs-CZ" sz="2000"/>
          </a:p>
          <a:p>
            <a:endParaRPr lang="cs-CZ" altLang="cs-CZ" sz="2000"/>
          </a:p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A0559A6A-2485-4B3E-B4E9-2F0302C7DD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Kulturní instituce v regionu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1F59419-3B7E-4706-A309-F480FED6F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3350" y="38608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Muzea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04718275-3411-4ACB-8DAF-81243BB18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Ostravské muzeum</a:t>
            </a:r>
          </a:p>
        </p:txBody>
      </p:sp>
      <p:sp>
        <p:nvSpPr>
          <p:cNvPr id="3075" name="Zástupný symbol pro obsah 3">
            <a:extLst>
              <a:ext uri="{FF2B5EF4-FFF2-40B4-BE49-F238E27FC236}">
                <a16:creationId xmlns:a16="http://schemas.microsoft.com/office/drawing/2014/main" id="{140C3B62-8623-4EAF-A4B8-98B7BF940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700" cy="5064125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cs-CZ" dirty="0"/>
              <a:t>Masarykovo náměstí 1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dirty="0"/>
              <a:t>1872 – 1. muzeum v Ostravě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dirty="0"/>
              <a:t>1931 otevřeno v budově Staré radnice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dirty="0"/>
              <a:t>fond má přes 1 milion předmětů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dirty="0">
                <a:hlinkClick r:id="rId3"/>
              </a:rPr>
              <a:t>http://www.ostrmuz.cz/website/mainmenu/muzeum/</a:t>
            </a:r>
            <a:endParaRPr lang="cs-CZ" dirty="0"/>
          </a:p>
          <a:p>
            <a:pPr marL="0" indent="0" eaLnBrk="1" hangingPunct="1">
              <a:buFont typeface="Arial" charset="0"/>
              <a:buNone/>
              <a:defRPr/>
            </a:pPr>
            <a:endParaRPr lang="cs-CZ" dirty="0"/>
          </a:p>
        </p:txBody>
      </p:sp>
      <p:sp>
        <p:nvSpPr>
          <p:cNvPr id="5124" name="Zástupný symbol pro obsah 4">
            <a:extLst>
              <a:ext uri="{FF2B5EF4-FFF2-40B4-BE49-F238E27FC236}">
                <a16:creationId xmlns:a16="http://schemas.microsoft.com/office/drawing/2014/main" id="{CFF3C8C3-0AD2-4237-8B58-4D775CE671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5125" name="Picture 2">
            <a:extLst>
              <a:ext uri="{FF2B5EF4-FFF2-40B4-BE49-F238E27FC236}">
                <a16:creationId xmlns:a16="http://schemas.microsoft.com/office/drawing/2014/main" id="{99DF3135-B4E1-45C0-A570-8FA74297C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1335088"/>
            <a:ext cx="3854450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8500FB12-79DF-4414-A050-8562B92F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Hornické muzeum Landek</a:t>
            </a:r>
          </a:p>
        </p:txBody>
      </p:sp>
      <p:sp>
        <p:nvSpPr>
          <p:cNvPr id="7171" name="Zástupný symbol pro obsah 2">
            <a:extLst>
              <a:ext uri="{FF2B5EF4-FFF2-40B4-BE49-F238E27FC236}">
                <a16:creationId xmlns:a16="http://schemas.microsoft.com/office/drawing/2014/main" id="{FC51ACC9-B57F-4273-8F26-F5CC66BE1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5184775"/>
          </a:xfrm>
        </p:spPr>
        <p:txBody>
          <a:bodyPr/>
          <a:lstStyle/>
          <a:p>
            <a:pPr eaLnBrk="1" hangingPunct="1"/>
            <a:r>
              <a:rPr lang="cs-CZ" altLang="cs-CZ"/>
              <a:t>Petřkovice u Ostravy</a:t>
            </a:r>
          </a:p>
          <a:p>
            <a:pPr eaLnBrk="1" hangingPunct="1"/>
            <a:r>
              <a:rPr lang="cs-CZ" altLang="cs-CZ"/>
              <a:t>vznik 1993 </a:t>
            </a:r>
          </a:p>
          <a:p>
            <a:pPr eaLnBrk="1" hangingPunct="1"/>
            <a:r>
              <a:rPr lang="cs-CZ" altLang="cs-CZ"/>
              <a:t>areál Dolu Anselm</a:t>
            </a:r>
          </a:p>
          <a:p>
            <a:pPr eaLnBrk="1" hangingPunct="1"/>
            <a:r>
              <a:rPr lang="cs-CZ" altLang="cs-CZ"/>
              <a:t>největší areál v ČR</a:t>
            </a:r>
          </a:p>
          <a:p>
            <a:pPr eaLnBrk="1" hangingPunct="1"/>
            <a:r>
              <a:rPr lang="cs-CZ" altLang="cs-CZ"/>
              <a:t>povrchová expozice strojů a zařízení, podzemní expozice, báňské záchranářství</a:t>
            </a:r>
          </a:p>
          <a:p>
            <a:pPr eaLnBrk="1" hangingPunct="1"/>
            <a:r>
              <a:rPr lang="cs-CZ" altLang="cs-CZ"/>
              <a:t>sídliště lovců mamutů</a:t>
            </a:r>
          </a:p>
          <a:p>
            <a:pPr eaLnBrk="1" hangingPunct="1"/>
            <a:r>
              <a:rPr lang="cs-CZ" altLang="cs-CZ">
                <a:hlinkClick r:id="rId3"/>
              </a:rPr>
              <a:t>http://www.landekpark.cz/</a:t>
            </a:r>
            <a:endParaRPr lang="cs-CZ" altLang="cs-CZ"/>
          </a:p>
          <a:p>
            <a:pPr eaLnBrk="1" hangingPunct="1"/>
            <a:endParaRPr lang="cs-CZ" altLang="cs-CZ"/>
          </a:p>
        </p:txBody>
      </p:sp>
      <p:sp>
        <p:nvSpPr>
          <p:cNvPr id="7172" name="Zástupný symbol pro obsah 3">
            <a:extLst>
              <a:ext uri="{FF2B5EF4-FFF2-40B4-BE49-F238E27FC236}">
                <a16:creationId xmlns:a16="http://schemas.microsoft.com/office/drawing/2014/main" id="{077651C8-DDAE-40C8-9BF6-299BEFD1FA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7173" name="Picture 2">
            <a:extLst>
              <a:ext uri="{FF2B5EF4-FFF2-40B4-BE49-F238E27FC236}">
                <a16:creationId xmlns:a16="http://schemas.microsoft.com/office/drawing/2014/main" id="{0FAC47F8-73A7-49B3-8272-8E6AB1CA3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125538"/>
            <a:ext cx="3490912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D3571866-8688-4D47-8811-236984A68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Důl Michal</a:t>
            </a:r>
          </a:p>
        </p:txBody>
      </p:sp>
      <p:sp>
        <p:nvSpPr>
          <p:cNvPr id="9219" name="Zástupný symbol pro obsah 2">
            <a:extLst>
              <a:ext uri="{FF2B5EF4-FFF2-40B4-BE49-F238E27FC236}">
                <a16:creationId xmlns:a16="http://schemas.microsoft.com/office/drawing/2014/main" id="{F9640642-B6D5-41A6-B8E7-D91F46E88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F2AD806E-4832-433B-B217-77E139753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1557338"/>
            <a:ext cx="7045325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55DF9C61-1843-4618-8890-1B2BDE54B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Důl Michal</a:t>
            </a:r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5532B384-993E-4747-9942-2F58B13B3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Michálkovice</a:t>
            </a:r>
          </a:p>
          <a:p>
            <a:pPr eaLnBrk="1" hangingPunct="1"/>
            <a:r>
              <a:rPr lang="cs-CZ" altLang="cs-CZ"/>
              <a:t>nefunkční černouhelný důl</a:t>
            </a:r>
          </a:p>
          <a:p>
            <a:pPr eaLnBrk="1" hangingPunct="1"/>
            <a:r>
              <a:rPr lang="cs-CZ" altLang="cs-CZ"/>
              <a:t>vznikl 1843, současný vzhled pochází z 1915</a:t>
            </a:r>
          </a:p>
          <a:p>
            <a:pPr eaLnBrk="1" hangingPunct="1"/>
            <a:r>
              <a:rPr lang="cs-CZ" altLang="cs-CZ"/>
              <a:t>1994 po ukončení těžby bylo zřízeno muzeum</a:t>
            </a:r>
          </a:p>
          <a:p>
            <a:pPr eaLnBrk="1" hangingPunct="1"/>
            <a:r>
              <a:rPr lang="cs-CZ" altLang="cs-CZ">
                <a:hlinkClick r:id="rId2"/>
              </a:rPr>
              <a:t>http://www.dul-michal.cz/</a:t>
            </a:r>
            <a:endParaRPr lang="cs-CZ" altLang="cs-CZ"/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3">
            <a:extLst>
              <a:ext uri="{FF2B5EF4-FFF2-40B4-BE49-F238E27FC236}">
                <a16:creationId xmlns:a16="http://schemas.microsoft.com/office/drawing/2014/main" id="{491A6BFB-770A-44E5-B957-A2BFB7B5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Muzeum posledního dne</a:t>
            </a:r>
          </a:p>
        </p:txBody>
      </p:sp>
      <p:sp>
        <p:nvSpPr>
          <p:cNvPr id="11267" name="Zástupný symbol pro obsah 4">
            <a:extLst>
              <a:ext uri="{FF2B5EF4-FFF2-40B4-BE49-F238E27FC236}">
                <a16:creationId xmlns:a16="http://schemas.microsoft.com/office/drawing/2014/main" id="{6073C415-4F01-4CF1-9E4C-E97D2B32B2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1268" name="Zástupný symbol pro obsah 5">
            <a:extLst>
              <a:ext uri="{FF2B5EF4-FFF2-40B4-BE49-F238E27FC236}">
                <a16:creationId xmlns:a16="http://schemas.microsoft.com/office/drawing/2014/main" id="{99AD57AD-B2E9-4074-BB99-C40CFA63BF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Vše je zachováno, jako by horníci včera odešli.</a:t>
            </a:r>
          </a:p>
        </p:txBody>
      </p:sp>
      <p:pic>
        <p:nvPicPr>
          <p:cNvPr id="11269" name="Picture 2">
            <a:extLst>
              <a:ext uri="{FF2B5EF4-FFF2-40B4-BE49-F238E27FC236}">
                <a16:creationId xmlns:a16="http://schemas.microsoft.com/office/drawing/2014/main" id="{F1B26D48-4CAC-4F6A-8871-9C6CA5075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41450"/>
            <a:ext cx="4452937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D4DCB0B5-0991-4E83-B115-4C5331E3A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Dolní oblast Vítkovice</a:t>
            </a:r>
          </a:p>
        </p:txBody>
      </p:sp>
      <p:sp>
        <p:nvSpPr>
          <p:cNvPr id="13315" name="Zástupný symbol pro obsah 2">
            <a:extLst>
              <a:ext uri="{FF2B5EF4-FFF2-40B4-BE49-F238E27FC236}">
                <a16:creationId xmlns:a16="http://schemas.microsoft.com/office/drawing/2014/main" id="{EAAAF567-07AB-44C0-ACCE-903AF45B3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7A467461-6753-4E7D-8405-2629A388F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820737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3">
            <a:extLst>
              <a:ext uri="{FF2B5EF4-FFF2-40B4-BE49-F238E27FC236}">
                <a16:creationId xmlns:a16="http://schemas.microsoft.com/office/drawing/2014/main" id="{B3AFB4BE-9553-4B6A-BFA2-DEFC68387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Dolní oblast Vítkovice</a:t>
            </a:r>
          </a:p>
        </p:txBody>
      </p:sp>
      <p:sp>
        <p:nvSpPr>
          <p:cNvPr id="8195" name="Zástupný symbol pro obsah 4">
            <a:extLst>
              <a:ext uri="{FF2B5EF4-FFF2-40B4-BE49-F238E27FC236}">
                <a16:creationId xmlns:a16="http://schemas.microsoft.com/office/drawing/2014/main" id="{7F9AFD0A-0365-4C5D-8400-681C034D4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11263"/>
            <a:ext cx="4186238" cy="5184775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cs-CZ" dirty="0"/>
              <a:t>průmyslový areál s industriální architekturou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dirty="0"/>
              <a:t>3 navazující celky: černouhelný důl (Hlubina), koksovna, vysokopecní provoz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dirty="0"/>
              <a:t>1998 poslední odpich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dirty="0"/>
              <a:t>2002 národní kult. </a:t>
            </a:r>
            <a:r>
              <a:rPr lang="cs-CZ" dirty="0" err="1"/>
              <a:t>pam</a:t>
            </a:r>
            <a:r>
              <a:rPr lang="cs-CZ" dirty="0"/>
              <a:t>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dirty="0">
                <a:hlinkClick r:id="rId3"/>
              </a:rPr>
              <a:t>http://www.dolnioblastvitkovice.cz/</a:t>
            </a:r>
            <a:endParaRPr lang="cs-CZ" dirty="0"/>
          </a:p>
          <a:p>
            <a:pPr marL="0" indent="0" eaLnBrk="1" hangingPunct="1">
              <a:buFont typeface="Arial" charset="0"/>
              <a:buNone/>
              <a:defRPr/>
            </a:pPr>
            <a:endParaRPr lang="cs-CZ" dirty="0"/>
          </a:p>
        </p:txBody>
      </p:sp>
      <p:sp>
        <p:nvSpPr>
          <p:cNvPr id="15364" name="Zástupný symbol pro obsah 5">
            <a:extLst>
              <a:ext uri="{FF2B5EF4-FFF2-40B4-BE49-F238E27FC236}">
                <a16:creationId xmlns:a16="http://schemas.microsoft.com/office/drawing/2014/main" id="{2775280C-B5D0-42BA-8818-CB1C4FB16E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5365" name="Picture 2">
            <a:extLst>
              <a:ext uri="{FF2B5EF4-FFF2-40B4-BE49-F238E27FC236}">
                <a16:creationId xmlns:a16="http://schemas.microsoft.com/office/drawing/2014/main" id="{7C99F40C-A1B4-4CAE-89A0-053571030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211263"/>
            <a:ext cx="38004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772</Words>
  <Application>Microsoft Office PowerPoint</Application>
  <PresentationFormat>Předvádění na obrazovce (4:3)</PresentationFormat>
  <Paragraphs>99</Paragraphs>
  <Slides>16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Calibri</vt:lpstr>
      <vt:lpstr>Arial</vt:lpstr>
      <vt:lpstr>Motiv systému Office</vt:lpstr>
      <vt:lpstr>Prezentace aplikace PowerPoint</vt:lpstr>
      <vt:lpstr>Kulturní instituce v regionu</vt:lpstr>
      <vt:lpstr>Ostravské muzeum</vt:lpstr>
      <vt:lpstr>Hornické muzeum Landek</vt:lpstr>
      <vt:lpstr>Důl Michal</vt:lpstr>
      <vt:lpstr>Důl Michal</vt:lpstr>
      <vt:lpstr>Muzeum posledního dne</vt:lpstr>
      <vt:lpstr>Dolní oblast Vítkovice</vt:lpstr>
      <vt:lpstr>Dolní oblast Vítkovice</vt:lpstr>
      <vt:lpstr>Slezskoostravský hrad</vt:lpstr>
      <vt:lpstr>Slezskoostravský hrad</vt:lpstr>
      <vt:lpstr>Prezentace aplikace PowerPoint</vt:lpstr>
      <vt:lpstr>Ostravská galerie</vt:lpstr>
      <vt:lpstr>Další ostravská muzea</vt:lpstr>
      <vt:lpstr>Děkuji za pozornost</vt:lpstr>
      <vt:lpstr>Zdroje obrázků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Kulturní instituce v regionu</dc:title>
  <dc:creator>CIT</dc:creator>
  <cp:lastModifiedBy>Hečko Aleš</cp:lastModifiedBy>
  <cp:revision>19</cp:revision>
  <dcterms:created xsi:type="dcterms:W3CDTF">2012-06-02T18:25:19Z</dcterms:created>
  <dcterms:modified xsi:type="dcterms:W3CDTF">2020-04-20T07:30:04Z</dcterms:modified>
</cp:coreProperties>
</file>