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20"/>
  </p:notesMasterIdLst>
  <p:sldIdLst>
    <p:sldId id="274" r:id="rId2"/>
    <p:sldId id="275" r:id="rId3"/>
    <p:sldId id="257" r:id="rId4"/>
    <p:sldId id="266" r:id="rId5"/>
    <p:sldId id="259" r:id="rId6"/>
    <p:sldId id="269" r:id="rId7"/>
    <p:sldId id="260" r:id="rId8"/>
    <p:sldId id="270" r:id="rId9"/>
    <p:sldId id="262" r:id="rId10"/>
    <p:sldId id="268" r:id="rId11"/>
    <p:sldId id="272" r:id="rId12"/>
    <p:sldId id="263" r:id="rId13"/>
    <p:sldId id="267" r:id="rId14"/>
    <p:sldId id="271" r:id="rId15"/>
    <p:sldId id="273" r:id="rId16"/>
    <p:sldId id="265" r:id="rId17"/>
    <p:sldId id="258" r:id="rId18"/>
    <p:sldId id="276" r:id="rId19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6" autoAdjust="0"/>
    <p:restoredTop sz="94025" autoAdjust="0"/>
  </p:normalViewPr>
  <p:slideViewPr>
    <p:cSldViewPr>
      <p:cViewPr varScale="1">
        <p:scale>
          <a:sx n="107" d="100"/>
          <a:sy n="107" d="100"/>
        </p:scale>
        <p:origin x="17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3EA27103-E1E2-4629-BE18-540B2CA8C7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A594EB8-5BBE-4AD3-A885-A8259B271C9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F482380-3A7D-4833-9E5B-A8521F933994}" type="datetimeFigureOut">
              <a:rPr lang="cs-CZ"/>
              <a:pPr>
                <a:defRPr/>
              </a:pPr>
              <a:t>20.04.2020</a:t>
            </a:fld>
            <a:endParaRPr lang="cs-CZ"/>
          </a:p>
        </p:txBody>
      </p:sp>
      <p:sp>
        <p:nvSpPr>
          <p:cNvPr id="4" name="Zástupný symbol pro obrázek snímku 3">
            <a:extLst>
              <a:ext uri="{FF2B5EF4-FFF2-40B4-BE49-F238E27FC236}">
                <a16:creationId xmlns:a16="http://schemas.microsoft.com/office/drawing/2014/main" id="{B9C4160C-4580-4DDF-8EA1-97054E50774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>
            <a:extLst>
              <a:ext uri="{FF2B5EF4-FFF2-40B4-BE49-F238E27FC236}">
                <a16:creationId xmlns:a16="http://schemas.microsoft.com/office/drawing/2014/main" id="{801B0497-DC92-43F7-BEE7-2B7C589233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3FAC22D-5D02-47E2-AA43-4F9A2208861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8C9D5F2-421F-447D-AD29-80AD95A5DC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28B4632-170B-43CA-8D71-8CADA6E64919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>
            <a:extLst>
              <a:ext uri="{FF2B5EF4-FFF2-40B4-BE49-F238E27FC236}">
                <a16:creationId xmlns:a16="http://schemas.microsoft.com/office/drawing/2014/main" id="{8F5CB7C0-432C-4C9F-BB91-98B8F1D06CB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>
            <a:extLst>
              <a:ext uri="{FF2B5EF4-FFF2-40B4-BE49-F238E27FC236}">
                <a16:creationId xmlns:a16="http://schemas.microsoft.com/office/drawing/2014/main" id="{851848C7-9BE6-4534-A6CA-075CDFB24ED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/>
              <a:t>http://upload.wikimedia.org/wikipedia/commons/b/b0/Ostrava_Divadlo_Dvoraka.jpg</a:t>
            </a:r>
          </a:p>
        </p:txBody>
      </p:sp>
      <p:sp>
        <p:nvSpPr>
          <p:cNvPr id="8196" name="Zástupný symbol pro číslo snímku 3">
            <a:extLst>
              <a:ext uri="{FF2B5EF4-FFF2-40B4-BE49-F238E27FC236}">
                <a16:creationId xmlns:a16="http://schemas.microsoft.com/office/drawing/2014/main" id="{AE1D8BFE-411D-4280-9015-BC8311A885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DB70D27-B369-44F2-8FA3-1E507C16D991}" type="slidenum">
              <a:rPr lang="cs-CZ" altLang="cs-CZ"/>
              <a:pPr>
                <a:spcBef>
                  <a:spcPct val="0"/>
                </a:spcBef>
              </a:pPr>
              <a:t>5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rázek snímku 1">
            <a:extLst>
              <a:ext uri="{FF2B5EF4-FFF2-40B4-BE49-F238E27FC236}">
                <a16:creationId xmlns:a16="http://schemas.microsoft.com/office/drawing/2014/main" id="{79834E98-B870-4CBF-9AA5-AC5985F0EED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Zástupný symbol pro poznámky 2">
            <a:extLst>
              <a:ext uri="{FF2B5EF4-FFF2-40B4-BE49-F238E27FC236}">
                <a16:creationId xmlns:a16="http://schemas.microsoft.com/office/drawing/2014/main" id="{7CC02803-FAAC-4141-B4C4-BD5FF8F0280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/>
              <a:t>http://commons.wikimedia.org/wiki/File:Ostrava,_blok_budov_s_Divadlem_Ji%C5%99%C3%ADho_Myrona.jpg; http://commons.wikimedia.org/wiki/File:1911_-_N%C3%A1rodn%C3%AD_d%C5%AFm.jpg</a:t>
            </a:r>
          </a:p>
        </p:txBody>
      </p:sp>
      <p:sp>
        <p:nvSpPr>
          <p:cNvPr id="11268" name="Zástupný symbol pro číslo snímku 3">
            <a:extLst>
              <a:ext uri="{FF2B5EF4-FFF2-40B4-BE49-F238E27FC236}">
                <a16:creationId xmlns:a16="http://schemas.microsoft.com/office/drawing/2014/main" id="{F5AEC54B-07B8-42AB-B033-FF35D704A0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31B5DC0-7552-404A-B317-7F78C07F36C3}" type="slidenum">
              <a:rPr lang="cs-CZ" altLang="cs-CZ"/>
              <a:pPr>
                <a:spcBef>
                  <a:spcPct val="0"/>
                </a:spcBef>
              </a:pPr>
              <a:t>7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>
            <a:extLst>
              <a:ext uri="{FF2B5EF4-FFF2-40B4-BE49-F238E27FC236}">
                <a16:creationId xmlns:a16="http://schemas.microsoft.com/office/drawing/2014/main" id="{936B91A7-4EEF-410B-A8DB-AC6E7D67AF5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>
            <a:extLst>
              <a:ext uri="{FF2B5EF4-FFF2-40B4-BE49-F238E27FC236}">
                <a16:creationId xmlns:a16="http://schemas.microsoft.com/office/drawing/2014/main" id="{C001189E-805C-4CA7-AE92-9F784E2E0EB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/>
              <a:t>http://upload.wikimedia.org/wikipedia/commons/8/80/Divadlo_P_Bezru%C4%8De.jpg</a:t>
            </a:r>
          </a:p>
        </p:txBody>
      </p:sp>
      <p:sp>
        <p:nvSpPr>
          <p:cNvPr id="14340" name="Zástupný symbol pro číslo snímku 3">
            <a:extLst>
              <a:ext uri="{FF2B5EF4-FFF2-40B4-BE49-F238E27FC236}">
                <a16:creationId xmlns:a16="http://schemas.microsoft.com/office/drawing/2014/main" id="{83E89495-0DD8-4C2A-BBDD-02781CA7EC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220C24E-0EE4-4637-AB3F-C056DBEE5CBC}" type="slidenum">
              <a:rPr lang="cs-CZ" altLang="cs-CZ"/>
              <a:pPr>
                <a:spcBef>
                  <a:spcPct val="0"/>
                </a:spcBef>
              </a:pPr>
              <a:t>9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obrázek snímku 1">
            <a:extLst>
              <a:ext uri="{FF2B5EF4-FFF2-40B4-BE49-F238E27FC236}">
                <a16:creationId xmlns:a16="http://schemas.microsoft.com/office/drawing/2014/main" id="{E41E1BEF-3D65-44BA-8798-D1F60A5E27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Zástupný symbol pro poznámky 2">
            <a:extLst>
              <a:ext uri="{FF2B5EF4-FFF2-40B4-BE49-F238E27FC236}">
                <a16:creationId xmlns:a16="http://schemas.microsoft.com/office/drawing/2014/main" id="{6E6BD958-492D-4157-A484-1594060C355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/>
              <a:t>R. Krajčo, L. Žáčková</a:t>
            </a:r>
          </a:p>
        </p:txBody>
      </p:sp>
      <p:sp>
        <p:nvSpPr>
          <p:cNvPr id="16388" name="Zástupný symbol pro číslo snímku 3">
            <a:extLst>
              <a:ext uri="{FF2B5EF4-FFF2-40B4-BE49-F238E27FC236}">
                <a16:creationId xmlns:a16="http://schemas.microsoft.com/office/drawing/2014/main" id="{E7177F3E-B1F9-4023-8E45-412E65B959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A1810D0-3EDF-4718-81BE-F9F9A29E9955}" type="slidenum">
              <a:rPr lang="cs-CZ" altLang="cs-CZ"/>
              <a:pPr>
                <a:spcBef>
                  <a:spcPct val="0"/>
                </a:spcBef>
              </a:pPr>
              <a:t>10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obrázek snímku 1">
            <a:extLst>
              <a:ext uri="{FF2B5EF4-FFF2-40B4-BE49-F238E27FC236}">
                <a16:creationId xmlns:a16="http://schemas.microsoft.com/office/drawing/2014/main" id="{9A3CB569-A252-4AC1-9243-CD1BB16FDE9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Zástupný symbol pro poznámky 2">
            <a:extLst>
              <a:ext uri="{FF2B5EF4-FFF2-40B4-BE49-F238E27FC236}">
                <a16:creationId xmlns:a16="http://schemas.microsoft.com/office/drawing/2014/main" id="{9F3972E6-828F-4DEC-B3F5-55D7A2DF13E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/>
              <a:t>http://commons.wikimedia.org/wiki/File:Ostrava._divadlo_Ar%C3%A9na.JPG</a:t>
            </a:r>
          </a:p>
        </p:txBody>
      </p:sp>
      <p:sp>
        <p:nvSpPr>
          <p:cNvPr id="18436" name="Zástupný symbol pro číslo snímku 3">
            <a:extLst>
              <a:ext uri="{FF2B5EF4-FFF2-40B4-BE49-F238E27FC236}">
                <a16:creationId xmlns:a16="http://schemas.microsoft.com/office/drawing/2014/main" id="{0ABAE38C-C528-46E3-8715-AB636E41F9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75ECB2C-A0EC-48F9-B7F2-2D36668DA16A}" type="slidenum">
              <a:rPr lang="cs-CZ" altLang="cs-CZ"/>
              <a:pPr>
                <a:spcBef>
                  <a:spcPct val="0"/>
                </a:spcBef>
              </a:pPr>
              <a:t>11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obrázek snímku 1">
            <a:extLst>
              <a:ext uri="{FF2B5EF4-FFF2-40B4-BE49-F238E27FC236}">
                <a16:creationId xmlns:a16="http://schemas.microsoft.com/office/drawing/2014/main" id="{E767D37D-2279-45B9-94CD-533E59CBA1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Zástupný symbol pro poznámky 2">
            <a:extLst>
              <a:ext uri="{FF2B5EF4-FFF2-40B4-BE49-F238E27FC236}">
                <a16:creationId xmlns:a16="http://schemas.microsoft.com/office/drawing/2014/main" id="{8CC50843-92F3-4747-BAF6-3A813447E57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/>
              <a:t>http://commons.wikimedia.org/wiki/File:Ostrava,_Divadlo_loutek.jpg</a:t>
            </a:r>
          </a:p>
        </p:txBody>
      </p:sp>
      <p:sp>
        <p:nvSpPr>
          <p:cNvPr id="20484" name="Zástupný symbol pro číslo snímku 3">
            <a:extLst>
              <a:ext uri="{FF2B5EF4-FFF2-40B4-BE49-F238E27FC236}">
                <a16:creationId xmlns:a16="http://schemas.microsoft.com/office/drawing/2014/main" id="{C3AC95AE-5492-4D49-91D2-90D9C15CC2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D9B91E1-C6FC-4302-B78C-5A7B7D7C63AF}" type="slidenum">
              <a:rPr lang="cs-CZ" altLang="cs-CZ"/>
              <a:pPr>
                <a:spcBef>
                  <a:spcPct val="0"/>
                </a:spcBef>
              </a:pPr>
              <a:t>12</a:t>
            </a:fld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39D81C5-77A2-4DF9-A454-64779D7C3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711E7-2F40-40BD-AE2A-2B3A1C8BA45C}" type="datetimeFigureOut">
              <a:rPr lang="cs-CZ"/>
              <a:pPr>
                <a:defRPr/>
              </a:pPr>
              <a:t>20.04.2020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7FFB25A-FDBE-4C1C-9278-7B2564B5A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D6357C4-AE78-4D3E-B943-51D5995B1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855EA6-4AB5-4B41-9041-C649EBD96D3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57742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8BA8ECC-CBA2-47C9-A623-E5FD1C3FC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F8F2F-34A0-4567-A56C-B526A3686A35}" type="datetimeFigureOut">
              <a:rPr lang="cs-CZ"/>
              <a:pPr>
                <a:defRPr/>
              </a:pPr>
              <a:t>20.04.2020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30B4741-AA75-4872-A3F6-88D1F185B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12C9724-A99C-43CB-9F04-B2D8E0EAB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2B3DED-06D0-4447-9FA7-99D13B4D1C3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83287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B0B1D53-E106-4898-992C-852CADDDE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C8BEC-12ED-47EB-8484-94E0C9B648D1}" type="datetimeFigureOut">
              <a:rPr lang="cs-CZ"/>
              <a:pPr>
                <a:defRPr/>
              </a:pPr>
              <a:t>20.04.2020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29A3A4-2C09-4324-960F-F2D68DBEF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B59D137-25AA-4537-814C-FBE9C2BA3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907CC1-2CAD-4E5B-B86D-6434FC5058B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08083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5C599C2-61CD-4435-AA09-E87DEDAD4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4CBDC-97F8-43A9-B27D-D5F5AB0F969A}" type="datetimeFigureOut">
              <a:rPr lang="cs-CZ"/>
              <a:pPr>
                <a:defRPr/>
              </a:pPr>
              <a:t>20.04.2020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7C1306C-4D10-4ECD-858D-9C6EC98D4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0F2FB11-0361-43A4-A27B-F964F93C8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18EBBF-9B98-4697-9CD3-A39ACFE8AE0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3303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B1EFDD1-4014-4723-8674-56C2121BF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03680-BDA6-4C5C-B6FB-B92F73A45A49}" type="datetimeFigureOut">
              <a:rPr lang="cs-CZ"/>
              <a:pPr>
                <a:defRPr/>
              </a:pPr>
              <a:t>20.04.2020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8C459F1-EDE6-48E2-B1E9-A53A38E75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7E618AB-6C4D-41D0-AD3C-8D1AA59E0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9A16EA-63D2-45CB-A893-29DA3A2216B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21056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08366703-107D-43CE-BDDC-CA46E1C82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AA0F0-27D6-499D-BBB2-67BC3E9F9D9E}" type="datetimeFigureOut">
              <a:rPr lang="cs-CZ"/>
              <a:pPr>
                <a:defRPr/>
              </a:pPr>
              <a:t>20.04.2020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0C96C105-543C-4E5C-B36A-843D3A4E4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A7B7F703-7D0B-400F-83F9-453B785FA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910074-B0BE-4190-81D7-0CC9971D43E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53601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>
            <a:extLst>
              <a:ext uri="{FF2B5EF4-FFF2-40B4-BE49-F238E27FC236}">
                <a16:creationId xmlns:a16="http://schemas.microsoft.com/office/drawing/2014/main" id="{1B5E9909-9142-499F-9410-2B566B5A4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B1E0B-FF07-44A4-80E4-48AB6B8582FA}" type="datetimeFigureOut">
              <a:rPr lang="cs-CZ"/>
              <a:pPr>
                <a:defRPr/>
              </a:pPr>
              <a:t>20.04.2020</a:t>
            </a:fld>
            <a:endParaRPr lang="cs-CZ"/>
          </a:p>
        </p:txBody>
      </p:sp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7326C420-C279-49C4-9787-DC9DC27BC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7451A98D-CDC0-4C7D-8E79-1F4BB4C27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87D27D-AC69-44E3-A78A-1FF9FBE02C1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67616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3">
            <a:extLst>
              <a:ext uri="{FF2B5EF4-FFF2-40B4-BE49-F238E27FC236}">
                <a16:creationId xmlns:a16="http://schemas.microsoft.com/office/drawing/2014/main" id="{E933F90A-2AD3-4F39-ABD1-FB3F87A67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E22C5-50F4-44A0-943E-B823BD56A108}" type="datetimeFigureOut">
              <a:rPr lang="cs-CZ"/>
              <a:pPr>
                <a:defRPr/>
              </a:pPr>
              <a:t>20.04.2020</a:t>
            </a:fld>
            <a:endParaRPr lang="cs-CZ"/>
          </a:p>
        </p:txBody>
      </p:sp>
      <p:sp>
        <p:nvSpPr>
          <p:cNvPr id="4" name="Zástupný symbol pro zápatí 4">
            <a:extLst>
              <a:ext uri="{FF2B5EF4-FFF2-40B4-BE49-F238E27FC236}">
                <a16:creationId xmlns:a16="http://schemas.microsoft.com/office/drawing/2014/main" id="{B246AF25-11AC-4362-99BC-9179DBEF2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F7021C4F-1329-4C5F-A4AC-A4830AE30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480DAF-06D2-4311-BAFE-729DF2CD107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92427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>
            <a:extLst>
              <a:ext uri="{FF2B5EF4-FFF2-40B4-BE49-F238E27FC236}">
                <a16:creationId xmlns:a16="http://schemas.microsoft.com/office/drawing/2014/main" id="{17688371-18C0-4A2C-8D0A-83D5EDE33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C02C9-A302-4130-8603-0BCB84B4930E}" type="datetimeFigureOut">
              <a:rPr lang="cs-CZ"/>
              <a:pPr>
                <a:defRPr/>
              </a:pPr>
              <a:t>20.04.2020</a:t>
            </a:fld>
            <a:endParaRPr lang="cs-CZ"/>
          </a:p>
        </p:txBody>
      </p:sp>
      <p:sp>
        <p:nvSpPr>
          <p:cNvPr id="3" name="Zástupný symbol pro zápatí 4">
            <a:extLst>
              <a:ext uri="{FF2B5EF4-FFF2-40B4-BE49-F238E27FC236}">
                <a16:creationId xmlns:a16="http://schemas.microsoft.com/office/drawing/2014/main" id="{61486CCC-29E2-404D-B481-1AD75782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29278BD1-CC5A-40DD-B131-CADBE0C47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768283-9BF4-4862-AFCE-D68EFC5568C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80863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965B98AC-94B8-4F18-8306-58054978D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9310D-9D21-4C95-A1AB-565AEEE8BCB4}" type="datetimeFigureOut">
              <a:rPr lang="cs-CZ"/>
              <a:pPr>
                <a:defRPr/>
              </a:pPr>
              <a:t>20.04.2020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F369E51A-8D15-4246-B83F-C28A13DD9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333BD436-55EA-4048-A3D7-FE18F0D2D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46091E-89D2-4F6B-9AF5-1A8F4B13FAF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95933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141BE098-E6F9-453D-AB72-7700D9D15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176F2-F5A1-40B0-A544-C3E443723D68}" type="datetimeFigureOut">
              <a:rPr lang="cs-CZ"/>
              <a:pPr>
                <a:defRPr/>
              </a:pPr>
              <a:t>20.04.2020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8070FF84-D9EF-4A7A-8819-0555A82E1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74AAE5FB-0B87-4B4A-98D9-3DF0783E9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8B510-C4F8-49E0-8DB0-0FCF0C071EF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09850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>
            <a:extLst>
              <a:ext uri="{FF2B5EF4-FFF2-40B4-BE49-F238E27FC236}">
                <a16:creationId xmlns:a16="http://schemas.microsoft.com/office/drawing/2014/main" id="{8EA73C8F-EDFD-44AD-BEFA-2884B6B759C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</a:p>
        </p:txBody>
      </p:sp>
      <p:sp>
        <p:nvSpPr>
          <p:cNvPr id="1027" name="Zástupný symbol pro text 2">
            <a:extLst>
              <a:ext uri="{FF2B5EF4-FFF2-40B4-BE49-F238E27FC236}">
                <a16:creationId xmlns:a16="http://schemas.microsoft.com/office/drawing/2014/main" id="{D44477ED-23A4-4C45-80A1-F55E835476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BADD046-653D-40CE-B020-B65ACF514C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60D2504-0427-457A-A485-268073EDBB96}" type="datetimeFigureOut">
              <a:rPr lang="cs-CZ"/>
              <a:pPr>
                <a:defRPr/>
              </a:pPr>
              <a:t>20.04.2020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AC6421B-3EFD-4019-8DB6-578E098A99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F19475F-6507-4103-AD73-129385C056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5921CFD6-C76E-412E-9AF8-29BF6F9B2F16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trava.cz/cs/turista/zabava/divadlo" TargetMode="External"/><Relationship Id="rId2" Type="http://schemas.openxmlformats.org/officeDocument/2006/relationships/hyperlink" Target="http://cs.wikipedia.org/wiki/Ostrav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aps.google.cz/maps?hl=cs&amp;tab=Xl" TargetMode="External"/><Relationship Id="rId5" Type="http://schemas.openxmlformats.org/officeDocument/2006/relationships/hyperlink" Target="https://plus.google.com/104518309183318163053/about?hl=cs#104518309183318163053/about" TargetMode="External"/><Relationship Id="rId4" Type="http://schemas.openxmlformats.org/officeDocument/2006/relationships/hyperlink" Target="http://commons.wikimedia.org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Ostrava,_blok_budov_s_Divadlem_Ji%C5%99%C3%ADho_Myrona.jpg" TargetMode="External"/><Relationship Id="rId7" Type="http://schemas.openxmlformats.org/officeDocument/2006/relationships/hyperlink" Target="http://commons.wikimedia.org/wiki/File:Ostrava,_Divadlo_loutek.jpg" TargetMode="External"/><Relationship Id="rId2" Type="http://schemas.openxmlformats.org/officeDocument/2006/relationships/hyperlink" Target="http://upload.wikimedia.org/wikipedia/commons/b/b0/Ostrava_Divadlo_Dvoraka.jpg%20Paul16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Ostrava._divadlo_Ar%C3%A9na.JPG" TargetMode="External"/><Relationship Id="rId5" Type="http://schemas.openxmlformats.org/officeDocument/2006/relationships/hyperlink" Target="http://upload.wikimedia.org/wikipedia/commons/8/80/Divadlo_P_Bezru%C4%8De.jpg" TargetMode="External"/><Relationship Id="rId4" Type="http://schemas.openxmlformats.org/officeDocument/2006/relationships/hyperlink" Target="http://commons.wikimedia.org/wiki/File:1911_-_N%C3%A1rodn%C3%AD_d%C5%AFm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Podnadpis 2">
            <a:extLst>
              <a:ext uri="{FF2B5EF4-FFF2-40B4-BE49-F238E27FC236}">
                <a16:creationId xmlns:a16="http://schemas.microsoft.com/office/drawing/2014/main" id="{76A8B08A-1FD1-4810-A044-BCBFD9A8A1A7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27088" y="2349500"/>
            <a:ext cx="7921625" cy="3527425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endParaRPr lang="cs-CZ" altLang="cs-CZ" sz="1500">
              <a:solidFill>
                <a:srgbClr val="898989"/>
              </a:solidFill>
              <a:cs typeface="Arial" panose="020B060402020202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cs-CZ" altLang="cs-CZ" sz="1600" b="1">
                <a:cs typeface="Arial" panose="020B0604020202020204" pitchFamily="34" charset="0"/>
              </a:rPr>
              <a:t>N</a:t>
            </a:r>
            <a:r>
              <a:rPr lang="cs-CZ" altLang="cs-CZ" sz="1600" b="1"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lang="cs-CZ" altLang="cs-CZ" sz="1600" b="1">
                <a:cs typeface="Arial" panose="020B0604020202020204" pitchFamily="34" charset="0"/>
              </a:rPr>
              <a:t>zev </a:t>
            </a:r>
            <a:r>
              <a:rPr lang="cs-CZ" altLang="cs-CZ" sz="1600" b="1">
                <a:latin typeface="Arial" panose="020B0604020202020204" pitchFamily="34" charset="0"/>
                <a:cs typeface="Arial" panose="020B0604020202020204" pitchFamily="34" charset="0"/>
              </a:rPr>
              <a:t>š</a:t>
            </a:r>
            <a:r>
              <a:rPr lang="cs-CZ" altLang="cs-CZ" sz="1600" b="1">
                <a:cs typeface="Arial" panose="020B0604020202020204" pitchFamily="34" charset="0"/>
              </a:rPr>
              <a:t>koly:</a:t>
            </a:r>
            <a:r>
              <a:rPr lang="cs-CZ" altLang="cs-CZ" sz="1600">
                <a:cs typeface="Arial" panose="020B0604020202020204" pitchFamily="34" charset="0"/>
              </a:rPr>
              <a:t> Středn</a:t>
            </a:r>
            <a:r>
              <a:rPr lang="cs-CZ" altLang="cs-CZ" sz="1600"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  <a:r>
              <a:rPr lang="cs-CZ" altLang="cs-CZ" sz="1600">
                <a:cs typeface="Arial" panose="020B0604020202020204" pitchFamily="34" charset="0"/>
              </a:rPr>
              <a:t> průmyslov</a:t>
            </a:r>
            <a:r>
              <a:rPr lang="cs-CZ" altLang="cs-CZ" sz="1600"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lang="cs-CZ" altLang="cs-CZ" sz="1600">
                <a:cs typeface="Arial" panose="020B0604020202020204" pitchFamily="34" charset="0"/>
              </a:rPr>
              <a:t> </a:t>
            </a:r>
            <a:r>
              <a:rPr lang="cs-CZ" altLang="cs-CZ" sz="1600">
                <a:latin typeface="Arial" panose="020B0604020202020204" pitchFamily="34" charset="0"/>
                <a:cs typeface="Arial" panose="020B0604020202020204" pitchFamily="34" charset="0"/>
              </a:rPr>
              <a:t>š</a:t>
            </a:r>
            <a:r>
              <a:rPr lang="cs-CZ" altLang="cs-CZ" sz="1600">
                <a:cs typeface="Arial" panose="020B0604020202020204" pitchFamily="34" charset="0"/>
              </a:rPr>
              <a:t>kola, Ostrava - V</a:t>
            </a:r>
            <a:r>
              <a:rPr lang="cs-CZ" altLang="cs-CZ" sz="1600"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  <a:r>
              <a:rPr lang="cs-CZ" altLang="cs-CZ" sz="1600">
                <a:cs typeface="Arial" panose="020B0604020202020204" pitchFamily="34" charset="0"/>
              </a:rPr>
              <a:t>tkovice, př</a:t>
            </a:r>
            <a:r>
              <a:rPr lang="cs-CZ" altLang="cs-CZ" sz="1600"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  <a:r>
              <a:rPr lang="cs-CZ" altLang="cs-CZ" sz="1600">
                <a:cs typeface="Arial" panose="020B0604020202020204" pitchFamily="34" charset="0"/>
              </a:rPr>
              <a:t>spěvkov</a:t>
            </a:r>
            <a:r>
              <a:rPr lang="cs-CZ" altLang="cs-CZ" sz="1600"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lang="cs-CZ" altLang="cs-CZ" sz="1600">
                <a:cs typeface="Arial" panose="020B0604020202020204" pitchFamily="34" charset="0"/>
              </a:rPr>
              <a:t> organizace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cs-CZ" altLang="cs-CZ" sz="1600" b="1">
              <a:cs typeface="Arial" panose="020B060402020202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cs-CZ" altLang="cs-CZ" sz="1600" b="1">
                <a:cs typeface="Arial" panose="020B0604020202020204" pitchFamily="34" charset="0"/>
              </a:rPr>
              <a:t>Autor:</a:t>
            </a:r>
            <a:r>
              <a:rPr lang="cs-CZ" altLang="cs-CZ" sz="1600">
                <a:cs typeface="Arial" panose="020B0604020202020204" pitchFamily="34" charset="0"/>
              </a:rPr>
              <a:t> 		Mgr. Vanda Malurová</a:t>
            </a:r>
            <a:endParaRPr lang="cs-CZ" altLang="cs-CZ" sz="1600" b="1">
              <a:cs typeface="Arial" panose="020B060402020202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cs-CZ" altLang="cs-CZ" sz="1600" b="1">
                <a:cs typeface="Arial" panose="020B0604020202020204" pitchFamily="34" charset="0"/>
              </a:rPr>
              <a:t>Datum:</a:t>
            </a:r>
            <a:r>
              <a:rPr lang="cs-CZ" altLang="cs-CZ" sz="1600">
                <a:cs typeface="Arial" panose="020B0604020202020204" pitchFamily="34" charset="0"/>
              </a:rPr>
              <a:t> 		22. června 2012</a:t>
            </a:r>
            <a:endParaRPr lang="cs-CZ" altLang="cs-CZ" sz="1600" b="1">
              <a:cs typeface="Arial" panose="020B060402020202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cs-CZ" altLang="cs-CZ" sz="1600" b="1">
                <a:cs typeface="Arial" panose="020B0604020202020204" pitchFamily="34" charset="0"/>
              </a:rPr>
              <a:t>N</a:t>
            </a:r>
            <a:r>
              <a:rPr lang="cs-CZ" altLang="cs-CZ" sz="1600" b="1"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lang="cs-CZ" altLang="cs-CZ" sz="1600" b="1">
                <a:cs typeface="Arial" panose="020B0604020202020204" pitchFamily="34" charset="0"/>
              </a:rPr>
              <a:t>zev:</a:t>
            </a:r>
            <a:r>
              <a:rPr lang="cs-CZ" altLang="cs-CZ" sz="1600">
                <a:cs typeface="Arial" panose="020B0604020202020204" pitchFamily="34" charset="0"/>
              </a:rPr>
              <a:t> 		VY_32_INOVACE_4.1.13</a:t>
            </a:r>
            <a:endParaRPr lang="cs-CZ" altLang="cs-CZ" sz="1600" b="1">
              <a:cs typeface="Arial" panose="020B060402020202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cs-CZ" altLang="cs-CZ" sz="1600" b="1">
                <a:cs typeface="Arial" panose="020B0604020202020204" pitchFamily="34" charset="0"/>
              </a:rPr>
              <a:t>Č</a:t>
            </a:r>
            <a:r>
              <a:rPr lang="cs-CZ" altLang="cs-CZ" sz="1600" b="1"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  <a:r>
              <a:rPr lang="cs-CZ" altLang="cs-CZ" sz="1600" b="1">
                <a:cs typeface="Arial" panose="020B0604020202020204" pitchFamily="34" charset="0"/>
              </a:rPr>
              <a:t>slo projektu:</a:t>
            </a:r>
            <a:r>
              <a:rPr lang="cs-CZ" altLang="cs-CZ" sz="1600">
                <a:cs typeface="Arial" panose="020B0604020202020204" pitchFamily="34" charset="0"/>
              </a:rPr>
              <a:t> 	CZ.1.07/1.5.00/34.0125</a:t>
            </a:r>
            <a:endParaRPr lang="cs-CZ" altLang="cs-CZ" sz="1600" b="1">
              <a:cs typeface="Arial" panose="020B060402020202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cs-CZ" altLang="cs-CZ" sz="1600" b="1">
                <a:cs typeface="Arial" panose="020B0604020202020204" pitchFamily="34" charset="0"/>
              </a:rPr>
              <a:t>T</a:t>
            </a:r>
            <a:r>
              <a:rPr lang="cs-CZ" altLang="cs-CZ" sz="1600" b="1"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cs-CZ" altLang="cs-CZ" sz="1600" b="1">
                <a:cs typeface="Arial" panose="020B0604020202020204" pitchFamily="34" charset="0"/>
              </a:rPr>
              <a:t>ma:</a:t>
            </a:r>
            <a:r>
              <a:rPr lang="cs-CZ" altLang="cs-CZ" sz="1600">
                <a:cs typeface="Arial" panose="020B0604020202020204" pitchFamily="34" charset="0"/>
              </a:rPr>
              <a:t>  		Kulturní instituce v regionu - divadla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cs-CZ" altLang="cs-CZ" sz="1600" b="1">
              <a:cs typeface="Arial" panose="020B060402020202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cs-CZ" altLang="cs-CZ" sz="1600" b="1">
                <a:cs typeface="Arial" panose="020B0604020202020204" pitchFamily="34" charset="0"/>
              </a:rPr>
              <a:t>Anotace: </a:t>
            </a:r>
            <a:r>
              <a:rPr lang="cs-CZ" altLang="cs-CZ" sz="1600">
                <a:cs typeface="Arial" panose="020B0604020202020204" pitchFamily="34" charset="0"/>
              </a:rPr>
              <a:t>Prezentace byla vytvořena pro vyučujícího jako vizualizace výkladu o divadlech v Ostravě. Obsahuje text i obrázky, její části mohou sloužit jako zápis do sešitu.</a:t>
            </a:r>
            <a:endParaRPr lang="cs-CZ" altLang="cs-CZ" sz="1600">
              <a:solidFill>
                <a:srgbClr val="898989"/>
              </a:solidFill>
            </a:endParaRPr>
          </a:p>
        </p:txBody>
      </p:sp>
      <p:pic>
        <p:nvPicPr>
          <p:cNvPr id="3075" name="obrázek 1">
            <a:extLst>
              <a:ext uri="{FF2B5EF4-FFF2-40B4-BE49-F238E27FC236}">
                <a16:creationId xmlns:a16="http://schemas.microsoft.com/office/drawing/2014/main" id="{52549910-7FD6-4E71-8575-AF6D11608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692150"/>
            <a:ext cx="7077075" cy="1657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>
            <a:extLst>
              <a:ext uri="{FF2B5EF4-FFF2-40B4-BE49-F238E27FC236}">
                <a16:creationId xmlns:a16="http://schemas.microsoft.com/office/drawing/2014/main" id="{B6A5C6A1-1ABE-43BB-8C69-A0388B73A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Divadlo Petra Bezruče</a:t>
            </a:r>
          </a:p>
        </p:txBody>
      </p:sp>
      <p:sp>
        <p:nvSpPr>
          <p:cNvPr id="9219" name="Zástupný symbol pro obsah 2">
            <a:extLst>
              <a:ext uri="{FF2B5EF4-FFF2-40B4-BE49-F238E27FC236}">
                <a16:creationId xmlns:a16="http://schemas.microsoft.com/office/drawing/2014/main" id="{B113673E-E30D-48CA-900C-CDE193CF0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800" dirty="0"/>
              <a:t>28. října 120, Ostrava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800" dirty="0"/>
              <a:t>vznik 1945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800" dirty="0"/>
              <a:t>divadlo pro mladé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800" dirty="0"/>
              <a:t>dnešní název od 1957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800" dirty="0"/>
              <a:t>časté dramatizace lit. děl – Evžen Oněgin, 1984, Švejk, Strašidlo </a:t>
            </a:r>
            <a:r>
              <a:rPr lang="cs-CZ" sz="2800" dirty="0" err="1"/>
              <a:t>Cantervillské</a:t>
            </a:r>
            <a:r>
              <a:rPr lang="cs-CZ" sz="2800" dirty="0"/>
              <a:t>…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800" dirty="0"/>
              <a:t>V 60. letech L. Eliáš, Jan Kačer, Nina Divíšková, Petr Čepek, Ladislav Mrkvička, Jiří Kodet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800" dirty="0"/>
              <a:t>Herci dnes: N. Lichý, T. </a:t>
            </a:r>
            <a:r>
              <a:rPr lang="cs-CZ" sz="2800" dirty="0" err="1"/>
              <a:t>Dastlík</a:t>
            </a:r>
            <a:r>
              <a:rPr lang="cs-CZ" sz="2800" dirty="0"/>
              <a:t>, M. Čapková…</a:t>
            </a:r>
            <a:br>
              <a:rPr lang="cs-CZ" sz="2800" dirty="0"/>
            </a:br>
            <a:endParaRPr lang="cs-CZ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>
            <a:extLst>
              <a:ext uri="{FF2B5EF4-FFF2-40B4-BE49-F238E27FC236}">
                <a16:creationId xmlns:a16="http://schemas.microsoft.com/office/drawing/2014/main" id="{F595CCEB-FF40-4BBD-9FD8-D88AE674E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solidFill>
                  <a:srgbClr val="FF0000"/>
                </a:solidFill>
              </a:rPr>
              <a:t>Komorní scéna Aréna</a:t>
            </a:r>
          </a:p>
        </p:txBody>
      </p:sp>
      <p:sp>
        <p:nvSpPr>
          <p:cNvPr id="7171" name="Zástupný symbol pro obsah 3">
            <a:extLst>
              <a:ext uri="{FF2B5EF4-FFF2-40B4-BE49-F238E27FC236}">
                <a16:creationId xmlns:a16="http://schemas.microsoft.com/office/drawing/2014/main" id="{177E5CC2-E2DC-411F-B58C-484FACD8F0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5288" y="1625600"/>
            <a:ext cx="4183062" cy="45259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28. října 2, Ostrava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vznik 1994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malé divadlo pro mladou generaci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činoherní soubor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herci: M. Čapka, J. Kaluža, A. Čuba, M. Moučka, A. </a:t>
            </a:r>
            <a:r>
              <a:rPr lang="cs-CZ" dirty="0" err="1"/>
              <a:t>Sasínová</a:t>
            </a:r>
            <a:r>
              <a:rPr lang="cs-CZ" dirty="0"/>
              <a:t> </a:t>
            </a:r>
            <a:r>
              <a:rPr lang="cs-CZ" dirty="0" err="1"/>
              <a:t>Polarczyk</a:t>
            </a:r>
            <a:r>
              <a:rPr lang="cs-CZ" dirty="0"/>
              <a:t>, T. Dočkalová...</a:t>
            </a:r>
            <a:br>
              <a:rPr lang="cs-CZ" dirty="0"/>
            </a:br>
            <a:endParaRPr lang="cs-CZ" dirty="0"/>
          </a:p>
        </p:txBody>
      </p:sp>
      <p:sp>
        <p:nvSpPr>
          <p:cNvPr id="7172" name="Zástupný symbol pro obsah 4">
            <a:extLst>
              <a:ext uri="{FF2B5EF4-FFF2-40B4-BE49-F238E27FC236}">
                <a16:creationId xmlns:a16="http://schemas.microsoft.com/office/drawing/2014/main" id="{7E1DC49A-019E-4EC2-8DCB-E5EA5AFD40C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17413" name="Picture 2">
            <a:extLst>
              <a:ext uri="{FF2B5EF4-FFF2-40B4-BE49-F238E27FC236}">
                <a16:creationId xmlns:a16="http://schemas.microsoft.com/office/drawing/2014/main" id="{EE8EF25C-5AB4-4FFF-A565-7FE7CF1E2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452563"/>
            <a:ext cx="3959225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>
            <a:extLst>
              <a:ext uri="{FF2B5EF4-FFF2-40B4-BE49-F238E27FC236}">
                <a16:creationId xmlns:a16="http://schemas.microsoft.com/office/drawing/2014/main" id="{FF815BD7-C531-43EA-B73A-798B1278E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solidFill>
                  <a:srgbClr val="FF0000"/>
                </a:solidFill>
              </a:rPr>
              <a:t>Divadlo loutek</a:t>
            </a:r>
          </a:p>
        </p:txBody>
      </p:sp>
      <p:sp>
        <p:nvSpPr>
          <p:cNvPr id="19459" name="Zástupný symbol pro obsah 2">
            <a:extLst>
              <a:ext uri="{FF2B5EF4-FFF2-40B4-BE49-F238E27FC236}">
                <a16:creationId xmlns:a16="http://schemas.microsoft.com/office/drawing/2014/main" id="{DE175606-659F-46F1-A050-B402FA42C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19460" name="Picture 2">
            <a:extLst>
              <a:ext uri="{FF2B5EF4-FFF2-40B4-BE49-F238E27FC236}">
                <a16:creationId xmlns:a16="http://schemas.microsoft.com/office/drawing/2014/main" id="{F30BC840-D1E9-4AF8-959C-A3F55C435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628775"/>
            <a:ext cx="6835775" cy="451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>
            <a:extLst>
              <a:ext uri="{FF2B5EF4-FFF2-40B4-BE49-F238E27FC236}">
                <a16:creationId xmlns:a16="http://schemas.microsoft.com/office/drawing/2014/main" id="{A95ADBE8-C1DC-40CC-9EE5-DBEFCB142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Divadlo loutek</a:t>
            </a:r>
          </a:p>
        </p:txBody>
      </p:sp>
      <p:sp>
        <p:nvSpPr>
          <p:cNvPr id="21507" name="Zástupný symbol pro obsah 2">
            <a:extLst>
              <a:ext uri="{FF2B5EF4-FFF2-40B4-BE49-F238E27FC236}">
                <a16:creationId xmlns:a16="http://schemas.microsoft.com/office/drawing/2014/main" id="{48D7C2AB-4B5C-4010-A060-CCE244C66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altLang="cs-CZ"/>
              <a:t>Pivovarská 15, Ostrava 1 </a:t>
            </a:r>
            <a:endParaRPr lang="cs-CZ" altLang="cs-CZ"/>
          </a:p>
          <a:p>
            <a:pPr eaLnBrk="1" hangingPunct="1"/>
            <a:r>
              <a:rPr lang="cs-CZ" altLang="cs-CZ"/>
              <a:t>vznik 1953</a:t>
            </a:r>
          </a:p>
          <a:p>
            <a:pPr eaLnBrk="1" hangingPunct="1"/>
            <a:r>
              <a:rPr lang="cs-CZ" altLang="cs-CZ"/>
              <a:t>od 1999 v nové moderní budově</a:t>
            </a:r>
          </a:p>
          <a:p>
            <a:pPr eaLnBrk="1" hangingPunct="1"/>
            <a:r>
              <a:rPr lang="cs-CZ" altLang="cs-CZ"/>
              <a:t>nejen loutkové divadlo pro děti, pohádky, činohry i muzikály</a:t>
            </a:r>
          </a:p>
          <a:p>
            <a:pPr eaLnBrk="1" hangingPunct="1"/>
            <a:r>
              <a:rPr lang="cs-CZ" altLang="cs-CZ"/>
              <a:t>Inscenace Kytice, Ostaravak ostravski</a:t>
            </a:r>
            <a:br>
              <a:rPr lang="it-IT" altLang="cs-CZ"/>
            </a:br>
            <a:endParaRPr lang="cs-CZ" altLang="cs-CZ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>
            <a:extLst>
              <a:ext uri="{FF2B5EF4-FFF2-40B4-BE49-F238E27FC236}">
                <a16:creationId xmlns:a16="http://schemas.microsoft.com/office/drawing/2014/main" id="{A31E5736-FC3F-4EE9-9EDD-647B07E3E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solidFill>
                  <a:srgbClr val="FF0000"/>
                </a:solidFill>
              </a:rPr>
              <a:t>Režiséři</a:t>
            </a:r>
          </a:p>
        </p:txBody>
      </p:sp>
      <p:sp>
        <p:nvSpPr>
          <p:cNvPr id="22531" name="Zástupný symbol pro obsah 2">
            <a:extLst>
              <a:ext uri="{FF2B5EF4-FFF2-40B4-BE49-F238E27FC236}">
                <a16:creationId xmlns:a16="http://schemas.microsoft.com/office/drawing/2014/main" id="{29ADD57A-851B-4E40-AFAE-B14BD9887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Radovan Lipus</a:t>
            </a:r>
          </a:p>
          <a:p>
            <a:pPr eaLnBrk="1" hangingPunct="1"/>
            <a:r>
              <a:rPr lang="cs-CZ" altLang="cs-CZ"/>
              <a:t>Juraj Deák</a:t>
            </a:r>
          </a:p>
          <a:p>
            <a:pPr eaLnBrk="1" hangingPunct="1"/>
            <a:r>
              <a:rPr lang="cs-CZ" altLang="cs-CZ"/>
              <a:t>Janusz Klimsza</a:t>
            </a:r>
          </a:p>
          <a:p>
            <a:pPr eaLnBrk="1" hangingPunct="1"/>
            <a:r>
              <a:rPr lang="cs-CZ" altLang="cs-CZ"/>
              <a:t>Jan Mikulášek</a:t>
            </a:r>
          </a:p>
          <a:p>
            <a:pPr eaLnBrk="1" hangingPunct="1"/>
            <a:r>
              <a:rPr lang="cs-CZ" altLang="cs-CZ"/>
              <a:t>Martin Františák</a:t>
            </a:r>
          </a:p>
          <a:p>
            <a:pPr eaLnBrk="1" hangingPunct="1"/>
            <a:r>
              <a:rPr lang="cs-CZ" altLang="cs-CZ"/>
              <a:t>Ivan Krejčí</a:t>
            </a:r>
          </a:p>
          <a:p>
            <a:pPr eaLnBrk="1" hangingPunct="1"/>
            <a:r>
              <a:rPr lang="cs-CZ" altLang="cs-CZ"/>
              <a:t>Pavel Šimák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>
            <a:extLst>
              <a:ext uri="{FF2B5EF4-FFF2-40B4-BE49-F238E27FC236}">
                <a16:creationId xmlns:a16="http://schemas.microsoft.com/office/drawing/2014/main" id="{71550DF4-B281-423A-B375-36DBED7EE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solidFill>
                  <a:srgbClr val="FF0000"/>
                </a:solidFill>
              </a:rPr>
              <a:t>Divadla na mapě Ostravy</a:t>
            </a:r>
          </a:p>
        </p:txBody>
      </p:sp>
      <p:pic>
        <p:nvPicPr>
          <p:cNvPr id="23555" name="Zástupný symbol pro obsah 7" descr="Výřez obrazovky">
            <a:extLst>
              <a:ext uri="{FF2B5EF4-FFF2-40B4-BE49-F238E27FC236}">
                <a16:creationId xmlns:a16="http://schemas.microsoft.com/office/drawing/2014/main" id="{C570AEAD-EC24-4BAD-8D0B-F78233D3A8C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4725" y="1876425"/>
            <a:ext cx="4000500" cy="3752850"/>
          </a:xfrm>
        </p:spPr>
      </p:pic>
      <p:sp>
        <p:nvSpPr>
          <p:cNvPr id="23556" name="Zástupný symbol pro obsah 36">
            <a:extLst>
              <a:ext uri="{FF2B5EF4-FFF2-40B4-BE49-F238E27FC236}">
                <a16:creationId xmlns:a16="http://schemas.microsoft.com/office/drawing/2014/main" id="{434F8D3A-E3F4-422B-B238-21C18B5D2D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49900" y="1509713"/>
            <a:ext cx="3106738" cy="4525962"/>
          </a:xfrm>
        </p:spPr>
        <p:txBody>
          <a:bodyPr/>
          <a:lstStyle/>
          <a:p>
            <a:pPr eaLnBrk="1" hangingPunct="1"/>
            <a:endParaRPr lang="cs-CZ" altLang="cs-CZ"/>
          </a:p>
        </p:txBody>
      </p: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D4C5A656-BF2D-4AC8-A0DD-5C1CEAF654C3}"/>
              </a:ext>
            </a:extLst>
          </p:cNvPr>
          <p:cNvCxnSpPr>
            <a:endCxn id="23560" idx="1"/>
          </p:cNvCxnSpPr>
          <p:nvPr/>
        </p:nvCxnSpPr>
        <p:spPr>
          <a:xfrm flipV="1">
            <a:off x="4356100" y="2173288"/>
            <a:ext cx="1368425" cy="14811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4AA20F88-2BFB-4365-9C88-4B118DF9900C}"/>
              </a:ext>
            </a:extLst>
          </p:cNvPr>
          <p:cNvCxnSpPr/>
          <p:nvPr/>
        </p:nvCxnSpPr>
        <p:spPr>
          <a:xfrm>
            <a:off x="1692275" y="5157788"/>
            <a:ext cx="4032250" cy="184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3602FE7D-F511-48C3-9EC1-9E52A90C956F}"/>
              </a:ext>
            </a:extLst>
          </p:cNvPr>
          <p:cNvCxnSpPr>
            <a:endCxn id="23562" idx="1"/>
          </p:cNvCxnSpPr>
          <p:nvPr/>
        </p:nvCxnSpPr>
        <p:spPr>
          <a:xfrm>
            <a:off x="3851275" y="4902200"/>
            <a:ext cx="1944688" cy="79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0" name="TextovéPole 20">
            <a:extLst>
              <a:ext uri="{FF2B5EF4-FFF2-40B4-BE49-F238E27FC236}">
                <a16:creationId xmlns:a16="http://schemas.microsoft.com/office/drawing/2014/main" id="{877EE3ED-9AAE-419A-9447-05F490175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1989138"/>
            <a:ext cx="742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Aréna</a:t>
            </a:r>
          </a:p>
        </p:txBody>
      </p:sp>
      <p:sp>
        <p:nvSpPr>
          <p:cNvPr id="23561" name="TextovéPole 22">
            <a:extLst>
              <a:ext uri="{FF2B5EF4-FFF2-40B4-BE49-F238E27FC236}">
                <a16:creationId xmlns:a16="http://schemas.microsoft.com/office/drawing/2014/main" id="{0A20BC2B-D251-4FE5-AE2F-663968B0E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5157788"/>
            <a:ext cx="2228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Divadlo Petra Bezruče</a:t>
            </a:r>
          </a:p>
        </p:txBody>
      </p:sp>
      <p:sp>
        <p:nvSpPr>
          <p:cNvPr id="23562" name="TextovéPole 24">
            <a:extLst>
              <a:ext uri="{FF2B5EF4-FFF2-40B4-BE49-F238E27FC236}">
                <a16:creationId xmlns:a16="http://schemas.microsoft.com/office/drawing/2014/main" id="{CAA54917-22D5-4F1C-AD60-05EEE5AB9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4724400"/>
            <a:ext cx="26146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Divadlo Antonína Dvořáka</a:t>
            </a:r>
          </a:p>
        </p:txBody>
      </p:sp>
      <p:cxnSp>
        <p:nvCxnSpPr>
          <p:cNvPr id="27" name="Přímá spojnice se šipkou 26">
            <a:extLst>
              <a:ext uri="{FF2B5EF4-FFF2-40B4-BE49-F238E27FC236}">
                <a16:creationId xmlns:a16="http://schemas.microsoft.com/office/drawing/2014/main" id="{8B13E4AA-3E85-40B4-9258-4760591B535C}"/>
              </a:ext>
            </a:extLst>
          </p:cNvPr>
          <p:cNvCxnSpPr/>
          <p:nvPr/>
        </p:nvCxnSpPr>
        <p:spPr>
          <a:xfrm flipV="1">
            <a:off x="3851275" y="4262438"/>
            <a:ext cx="1873250" cy="3190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4" name="TextovéPole 27">
            <a:extLst>
              <a:ext uri="{FF2B5EF4-FFF2-40B4-BE49-F238E27FC236}">
                <a16:creationId xmlns:a16="http://schemas.microsoft.com/office/drawing/2014/main" id="{D5E87AC9-C6D9-4E6B-A63A-7FBA7CAAA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4076700"/>
            <a:ext cx="1531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Divadlo loutek</a:t>
            </a:r>
          </a:p>
        </p:txBody>
      </p:sp>
      <p:cxnSp>
        <p:nvCxnSpPr>
          <p:cNvPr id="30" name="Přímá spojnice se šipkou 29">
            <a:extLst>
              <a:ext uri="{FF2B5EF4-FFF2-40B4-BE49-F238E27FC236}">
                <a16:creationId xmlns:a16="http://schemas.microsoft.com/office/drawing/2014/main" id="{64FC2503-C6A4-419C-AB80-4D186BC851AF}"/>
              </a:ext>
            </a:extLst>
          </p:cNvPr>
          <p:cNvCxnSpPr>
            <a:endCxn id="23566" idx="1"/>
          </p:cNvCxnSpPr>
          <p:nvPr/>
        </p:nvCxnSpPr>
        <p:spPr>
          <a:xfrm flipV="1">
            <a:off x="3276600" y="3470275"/>
            <a:ext cx="2447925" cy="6064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6" name="TextovéPole 30">
            <a:extLst>
              <a:ext uri="{FF2B5EF4-FFF2-40B4-BE49-F238E27FC236}">
                <a16:creationId xmlns:a16="http://schemas.microsoft.com/office/drawing/2014/main" id="{DEFCD578-399E-4980-A3F4-83859C722E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3284538"/>
            <a:ext cx="2228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Divadlo Jiřího Myrona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>
            <a:extLst>
              <a:ext uri="{FF2B5EF4-FFF2-40B4-BE49-F238E27FC236}">
                <a16:creationId xmlns:a16="http://schemas.microsoft.com/office/drawing/2014/main" id="{A2CBCA8A-39B4-460C-8A11-BA1CDE3D3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solidFill>
                  <a:srgbClr val="FF0000"/>
                </a:solidFill>
              </a:rPr>
              <a:t>Divadelní a hudební festivaly</a:t>
            </a:r>
          </a:p>
        </p:txBody>
      </p:sp>
      <p:sp>
        <p:nvSpPr>
          <p:cNvPr id="24579" name="Zástupný symbol pro obsah 2">
            <a:extLst>
              <a:ext uri="{FF2B5EF4-FFF2-40B4-BE49-F238E27FC236}">
                <a16:creationId xmlns:a16="http://schemas.microsoft.com/office/drawing/2014/main" id="{66BA333C-6F76-4948-AAE7-9421EB203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Spectaculo Interesse Ostrava – loutkářský festival</a:t>
            </a:r>
          </a:p>
          <a:p>
            <a:pPr eaLnBrk="1" hangingPunct="1"/>
            <a:r>
              <a:rPr lang="cs-CZ" altLang="cs-CZ"/>
              <a:t>Ost-ra-var – festival ostravských činoherních divadel (od 1997)</a:t>
            </a:r>
          </a:p>
          <a:p>
            <a:pPr eaLnBrk="1" hangingPunct="1"/>
            <a:r>
              <a:rPr lang="cs-CZ" altLang="cs-CZ"/>
              <a:t>Janáčkův máj – festival klasické hudby</a:t>
            </a:r>
          </a:p>
          <a:p>
            <a:pPr eaLnBrk="1" hangingPunct="1"/>
            <a:r>
              <a:rPr lang="cs-CZ" altLang="cs-CZ"/>
              <a:t>Colours of Ostrava – hudební festival (od 2002)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7">
            <a:extLst>
              <a:ext uri="{FF2B5EF4-FFF2-40B4-BE49-F238E27FC236}">
                <a16:creationId xmlns:a16="http://schemas.microsoft.com/office/drawing/2014/main" id="{EFB71CCB-FAB9-4782-8583-8821B418F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solidFill>
                  <a:srgbClr val="FF0000"/>
                </a:solidFill>
              </a:rPr>
              <a:t>Děkuji za pozornost </a:t>
            </a:r>
            <a:r>
              <a:rPr lang="cs-CZ" altLang="cs-CZ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endParaRPr lang="cs-CZ" altLang="cs-CZ">
              <a:solidFill>
                <a:srgbClr val="FF0000"/>
              </a:solidFill>
            </a:endParaRPr>
          </a:p>
        </p:txBody>
      </p:sp>
      <p:sp>
        <p:nvSpPr>
          <p:cNvPr id="25603" name="Zástupný symbol pro obsah 8">
            <a:extLst>
              <a:ext uri="{FF2B5EF4-FFF2-40B4-BE49-F238E27FC236}">
                <a16:creationId xmlns:a16="http://schemas.microsoft.com/office/drawing/2014/main" id="{5ECD27FB-70C0-4477-A78B-10D4D37C3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268413"/>
            <a:ext cx="8229600" cy="5184775"/>
          </a:xfrm>
        </p:spPr>
        <p:txBody>
          <a:bodyPr/>
          <a:lstStyle/>
          <a:p>
            <a:pPr eaLnBrk="1" hangingPunct="1"/>
            <a:r>
              <a:rPr lang="cs-CZ" altLang="cs-CZ" sz="2000"/>
              <a:t>Vytvořila Mgr. Vanda Malurová</a:t>
            </a:r>
          </a:p>
          <a:p>
            <a:pPr eaLnBrk="1" hangingPunct="1"/>
            <a:r>
              <a:rPr lang="cs-CZ" altLang="cs-CZ" sz="2000"/>
              <a:t>22. června 2012</a:t>
            </a:r>
            <a:endParaRPr lang="cs-CZ" altLang="cs-CZ" sz="2000">
              <a:latin typeface="Arial" panose="020B0604020202020204" pitchFamily="34" charset="0"/>
            </a:endParaRPr>
          </a:p>
          <a:p>
            <a:pPr eaLnBrk="1" hangingPunct="1"/>
            <a:endParaRPr lang="cs-CZ" altLang="cs-CZ" sz="2000">
              <a:latin typeface="Arial" panose="020B0604020202020204" pitchFamily="34" charset="0"/>
            </a:endParaRPr>
          </a:p>
          <a:p>
            <a:pPr eaLnBrk="1" hangingPunct="1"/>
            <a:r>
              <a:rPr lang="cs-CZ" altLang="cs-CZ" sz="2000" b="1"/>
              <a:t>Zdroje:</a:t>
            </a:r>
          </a:p>
          <a:p>
            <a:pPr eaLnBrk="1" hangingPunct="1"/>
            <a:r>
              <a:rPr lang="cs-CZ" altLang="cs-CZ" sz="2000">
                <a:hlinkClick r:id="rId2"/>
              </a:rPr>
              <a:t>http://cs.wikipedia.org/wiki/Ostrava</a:t>
            </a:r>
            <a:r>
              <a:rPr lang="cs-CZ" altLang="cs-CZ" sz="2000"/>
              <a:t> [cit 2012-06-22]</a:t>
            </a:r>
          </a:p>
          <a:p>
            <a:pPr eaLnBrk="1" hangingPunct="1"/>
            <a:r>
              <a:rPr lang="cs-CZ" altLang="cs-CZ" sz="2000">
                <a:hlinkClick r:id="rId3"/>
              </a:rPr>
              <a:t>http://www.ostrava.cz/cs/turista/zabava/divadlo</a:t>
            </a:r>
            <a:r>
              <a:rPr lang="cs-CZ" altLang="cs-CZ" sz="2000"/>
              <a:t> [cit 2012-06-22]</a:t>
            </a:r>
          </a:p>
          <a:p>
            <a:pPr eaLnBrk="1" hangingPunct="1"/>
            <a:r>
              <a:rPr lang="cs-CZ" altLang="cs-CZ" sz="2000"/>
              <a:t>Bílá kniha. 17 příběhů ostravské kulturní historie. Statutární město Ostrava, 2009. ISBN 978-80-254-6362-7</a:t>
            </a:r>
          </a:p>
          <a:p>
            <a:pPr eaLnBrk="1" hangingPunct="1"/>
            <a:r>
              <a:rPr lang="cs-CZ" altLang="cs-CZ" sz="2000">
                <a:hlinkClick r:id="rId4"/>
              </a:rPr>
              <a:t>http://commons.wikimedia.org</a:t>
            </a:r>
            <a:r>
              <a:rPr lang="cs-CZ" altLang="cs-CZ" sz="2000"/>
              <a:t> [cit 2012-06-22]</a:t>
            </a:r>
          </a:p>
          <a:p>
            <a:pPr eaLnBrk="1" hangingPunct="1"/>
            <a:r>
              <a:rPr lang="cs-CZ" altLang="cs-CZ" sz="2000">
                <a:hlinkClick r:id="rId5"/>
              </a:rPr>
              <a:t>https://plus.google.com/104518309183318163053/about?hl=cs#104518309183318163053/about</a:t>
            </a:r>
            <a:r>
              <a:rPr lang="cs-CZ" altLang="cs-CZ" sz="2000"/>
              <a:t> [cit 2012-06-22]</a:t>
            </a:r>
          </a:p>
          <a:p>
            <a:pPr eaLnBrk="1" hangingPunct="1"/>
            <a:r>
              <a:rPr lang="cs-CZ" altLang="cs-CZ" sz="2000">
                <a:hlinkClick r:id="rId6"/>
              </a:rPr>
              <a:t>http://maps.google.cz/maps?hl=cs&amp;tab=Xl</a:t>
            </a:r>
            <a:r>
              <a:rPr lang="cs-CZ" altLang="cs-CZ" sz="2000"/>
              <a:t> [cit 2012-06-22]</a:t>
            </a:r>
          </a:p>
          <a:p>
            <a:pPr eaLnBrk="1" hangingPunct="1"/>
            <a:endParaRPr lang="cs-CZ" altLang="cs-CZ" sz="2000"/>
          </a:p>
          <a:p>
            <a:pPr eaLnBrk="1" hangingPunct="1"/>
            <a:endParaRPr lang="cs-CZ" altLang="cs-CZ" sz="2400"/>
          </a:p>
          <a:p>
            <a:pPr eaLnBrk="1" hangingPunct="1"/>
            <a:endParaRPr lang="cs-CZ" altLang="cs-CZ" sz="2400"/>
          </a:p>
          <a:p>
            <a:pPr eaLnBrk="1" hangingPunct="1"/>
            <a:endParaRPr lang="cs-CZ" altLang="cs-CZ"/>
          </a:p>
          <a:p>
            <a:pPr eaLnBrk="1" hangingPunct="1"/>
            <a:endParaRPr lang="cs-CZ" altLang="cs-CZ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>
            <a:extLst>
              <a:ext uri="{FF2B5EF4-FFF2-40B4-BE49-F238E27FC236}">
                <a16:creationId xmlns:a16="http://schemas.microsoft.com/office/drawing/2014/main" id="{B61D70D0-0921-4D4D-BE69-7183EA776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Zdroje obrázků</a:t>
            </a:r>
          </a:p>
        </p:txBody>
      </p:sp>
      <p:sp>
        <p:nvSpPr>
          <p:cNvPr id="26627" name="Zástupný symbol pro obsah 2">
            <a:extLst>
              <a:ext uri="{FF2B5EF4-FFF2-40B4-BE49-F238E27FC236}">
                <a16:creationId xmlns:a16="http://schemas.microsoft.com/office/drawing/2014/main" id="{D6BECEFB-600D-4C81-BE43-D21F071667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1600">
                <a:hlinkClick r:id="rId2"/>
              </a:rPr>
              <a:t>http://upload.wikimedia.org/wikipedia/commons/b/b0/Ostrava_Divadlo_Dvoraka.jpg Paul167</a:t>
            </a:r>
            <a:r>
              <a:rPr lang="cs-CZ" altLang="cs-CZ" sz="1600"/>
              <a:t>  [cit 2012-06-22]</a:t>
            </a:r>
          </a:p>
          <a:p>
            <a:r>
              <a:rPr lang="cs-CZ" altLang="cs-CZ" sz="1600">
                <a:hlinkClick r:id="rId3"/>
              </a:rPr>
              <a:t>http://commons.wikimedia.org/wiki/File:Ostrava,_blok_budov_s_Divadlem_Ji%C5%99%C3%ADho_Myrona.jpg</a:t>
            </a:r>
            <a:r>
              <a:rPr lang="cs-CZ" altLang="cs-CZ" sz="1600"/>
              <a:t> Honza Groh [cit 2012-06-22]</a:t>
            </a:r>
          </a:p>
          <a:p>
            <a:r>
              <a:rPr lang="cs-CZ" altLang="cs-CZ" sz="1600">
                <a:hlinkClick r:id="rId4"/>
              </a:rPr>
              <a:t>http://commons.wikimedia.org/wiki/File:1911_-_N%C3%A1rodn%C3%AD_d%C5%AFm.jpg</a:t>
            </a:r>
            <a:r>
              <a:rPr lang="cs-CZ" altLang="cs-CZ" sz="1600"/>
              <a:t> PhDr. Josef Bělohlav [cit 2012-06-22]</a:t>
            </a:r>
          </a:p>
          <a:p>
            <a:r>
              <a:rPr lang="cs-CZ" altLang="cs-CZ" sz="1600">
                <a:hlinkClick r:id="rId5"/>
              </a:rPr>
              <a:t>http://upload.wikimedia.org/wikipedia/commons/8/80/Divadlo_P_Bezru%C4%8De.jpg</a:t>
            </a:r>
            <a:r>
              <a:rPr lang="cs-CZ" altLang="cs-CZ" sz="1600"/>
              <a:t> Ladin [cit 2012-06-22]</a:t>
            </a:r>
          </a:p>
          <a:p>
            <a:r>
              <a:rPr lang="cs-CZ" altLang="cs-CZ" sz="1600">
                <a:hlinkClick r:id="rId6"/>
              </a:rPr>
              <a:t>http://commons.wikimedia.org/wiki/File:Ostrava._divadlo_Ar%C3%A9na.JPG</a:t>
            </a:r>
            <a:r>
              <a:rPr lang="cs-CZ" altLang="cs-CZ" sz="1600"/>
              <a:t> Michal Klajban[cit 2012-06-22]</a:t>
            </a:r>
          </a:p>
          <a:p>
            <a:r>
              <a:rPr lang="cs-CZ" altLang="cs-CZ" sz="1600">
                <a:hlinkClick r:id="rId7"/>
              </a:rPr>
              <a:t>http://commons.wikimedia.org/wiki/File:Ostrava,_Divadlo_loutek.jpg</a:t>
            </a:r>
            <a:r>
              <a:rPr lang="cs-CZ" altLang="cs-CZ" sz="1600"/>
              <a:t> Lukáš Mižoch  [cit 2012-06-22]</a:t>
            </a:r>
          </a:p>
          <a:p>
            <a:endParaRPr lang="cs-CZ" altLang="cs-CZ" sz="1600"/>
          </a:p>
          <a:p>
            <a:endParaRPr lang="cs-CZ" altLang="cs-CZ" sz="1600"/>
          </a:p>
          <a:p>
            <a:endParaRPr lang="cs-CZ" altLang="cs-CZ" sz="1600"/>
          </a:p>
          <a:p>
            <a:endParaRPr lang="cs-CZ" altLang="cs-CZ" sz="1600"/>
          </a:p>
          <a:p>
            <a:endParaRPr lang="cs-CZ" altLang="cs-CZ" sz="1600"/>
          </a:p>
          <a:p>
            <a:endParaRPr lang="cs-CZ" altLang="cs-CZ" sz="1600"/>
          </a:p>
          <a:p>
            <a:endParaRPr lang="cs-CZ" altLang="cs-CZ"/>
          </a:p>
          <a:p>
            <a:endParaRPr lang="cs-CZ" altLang="cs-CZ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>
            <a:extLst>
              <a:ext uri="{FF2B5EF4-FFF2-40B4-BE49-F238E27FC236}">
                <a16:creationId xmlns:a16="http://schemas.microsoft.com/office/drawing/2014/main" id="{90DC07D1-B036-48A9-9CB4-970F102907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solidFill>
                  <a:srgbClr val="FF0000"/>
                </a:solidFill>
              </a:rPr>
              <a:t>Kulturní instituce v regionu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F42A20C-906D-44E2-987E-16937BE06D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Divadla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>
            <a:extLst>
              <a:ext uri="{FF2B5EF4-FFF2-40B4-BE49-F238E27FC236}">
                <a16:creationId xmlns:a16="http://schemas.microsoft.com/office/drawing/2014/main" id="{58490759-44B1-4A24-BF43-5272CCC04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solidFill>
                  <a:srgbClr val="FF0000"/>
                </a:solidFill>
              </a:rPr>
              <a:t>Ostrava má 4 stálá divadla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C00AED3-D764-4DA2-A392-42F992C272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Národní divadlo moravskoslezské: Divadlo Jiřího Myrona a Divadlo Antonína Dvořáka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Divadelní společnost Petra Bezruče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Komorní scéna Aréna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Divadlo loutek Ostrava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>
            <a:extLst>
              <a:ext uri="{FF2B5EF4-FFF2-40B4-BE49-F238E27FC236}">
                <a16:creationId xmlns:a16="http://schemas.microsoft.com/office/drawing/2014/main" id="{BD68F22F-8C91-43D1-9D78-B074FD3AB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solidFill>
                  <a:srgbClr val="FF0000"/>
                </a:solidFill>
              </a:rPr>
              <a:t>Z historie</a:t>
            </a:r>
          </a:p>
        </p:txBody>
      </p:sp>
      <p:sp>
        <p:nvSpPr>
          <p:cNvPr id="6147" name="Zástupný symbol pro obsah 2">
            <a:extLst>
              <a:ext uri="{FF2B5EF4-FFF2-40B4-BE49-F238E27FC236}">
                <a16:creationId xmlns:a16="http://schemas.microsoft.com/office/drawing/2014/main" id="{5BFC0337-5148-47DF-8149-2233505A45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1881 – první divadelní sál vznikl v městské střelnici</a:t>
            </a:r>
          </a:p>
          <a:p>
            <a:pPr eaLnBrk="1" hangingPunct="1"/>
            <a:r>
              <a:rPr lang="cs-CZ" altLang="cs-CZ"/>
              <a:t>1894 – Národní dům</a:t>
            </a:r>
          </a:p>
          <a:p>
            <a:pPr eaLnBrk="1" hangingPunct="1"/>
            <a:r>
              <a:rPr lang="cs-CZ" altLang="cs-CZ"/>
              <a:t>1896 – Německý dům proti kavárně Elektra</a:t>
            </a:r>
          </a:p>
          <a:p>
            <a:pPr eaLnBrk="1" hangingPunct="1"/>
            <a:r>
              <a:rPr lang="cs-CZ" altLang="cs-CZ"/>
              <a:t>1907 – Městské divadlo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>
            <a:extLst>
              <a:ext uri="{FF2B5EF4-FFF2-40B4-BE49-F238E27FC236}">
                <a16:creationId xmlns:a16="http://schemas.microsoft.com/office/drawing/2014/main" id="{6FE08E03-8163-4ADC-97CF-27AC0F008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solidFill>
                  <a:srgbClr val="FF0000"/>
                </a:solidFill>
              </a:rPr>
              <a:t>Divadlo Antonína Dvořáka</a:t>
            </a:r>
          </a:p>
        </p:txBody>
      </p:sp>
      <p:sp>
        <p:nvSpPr>
          <p:cNvPr id="7171" name="Zástupný symbol pro obsah 2">
            <a:extLst>
              <a:ext uri="{FF2B5EF4-FFF2-40B4-BE49-F238E27FC236}">
                <a16:creationId xmlns:a16="http://schemas.microsoft.com/office/drawing/2014/main" id="{7BCDDA72-1678-4BE5-ADE3-BC88A64340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7172" name="Picture 2">
            <a:extLst>
              <a:ext uri="{FF2B5EF4-FFF2-40B4-BE49-F238E27FC236}">
                <a16:creationId xmlns:a16="http://schemas.microsoft.com/office/drawing/2014/main" id="{3F2655DA-3B36-4811-B11A-AB8E8F5F6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531938"/>
            <a:ext cx="7413625" cy="494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>
            <a:extLst>
              <a:ext uri="{FF2B5EF4-FFF2-40B4-BE49-F238E27FC236}">
                <a16:creationId xmlns:a16="http://schemas.microsoft.com/office/drawing/2014/main" id="{2FF5C04F-6149-438D-B9FF-B32B25129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Divadlo Antonína Dvořáka</a:t>
            </a:r>
          </a:p>
        </p:txBody>
      </p:sp>
      <p:sp>
        <p:nvSpPr>
          <p:cNvPr id="9219" name="Zástupný symbol pro obsah 2">
            <a:extLst>
              <a:ext uri="{FF2B5EF4-FFF2-40B4-BE49-F238E27FC236}">
                <a16:creationId xmlns:a16="http://schemas.microsoft.com/office/drawing/2014/main" id="{B13583E2-E5B4-4443-AEEB-325DACBC02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Smetanovo náměstí, Moravská Ostrava</a:t>
            </a:r>
          </a:p>
          <a:p>
            <a:pPr eaLnBrk="1" hangingPunct="1"/>
            <a:r>
              <a:rPr lang="cs-CZ" altLang="cs-CZ"/>
              <a:t>původně Městské divadlo</a:t>
            </a:r>
          </a:p>
          <a:p>
            <a:pPr eaLnBrk="1" hangingPunct="1"/>
            <a:r>
              <a:rPr lang="cs-CZ" altLang="cs-CZ"/>
              <a:t>vznik 1907, novobaroko</a:t>
            </a:r>
          </a:p>
          <a:p>
            <a:pPr eaLnBrk="1" hangingPunct="1"/>
            <a:r>
              <a:rPr lang="cs-CZ" altLang="cs-CZ"/>
              <a:t>nynější název od 1990</a:t>
            </a:r>
          </a:p>
          <a:p>
            <a:pPr eaLnBrk="1" hangingPunct="1"/>
            <a:r>
              <a:rPr lang="cs-CZ" altLang="cs-CZ"/>
              <a:t>operní, činoherní a baletní soubor</a:t>
            </a:r>
          </a:p>
          <a:p>
            <a:pPr eaLnBrk="1" hangingPunct="1"/>
            <a:r>
              <a:rPr lang="cs-CZ" altLang="cs-CZ"/>
              <a:t>517 míst</a:t>
            </a:r>
          </a:p>
          <a:p>
            <a:pPr eaLnBrk="1" hangingPunct="1"/>
            <a:endParaRPr lang="cs-CZ" altLang="cs-CZ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>
            <a:extLst>
              <a:ext uri="{FF2B5EF4-FFF2-40B4-BE49-F238E27FC236}">
                <a16:creationId xmlns:a16="http://schemas.microsoft.com/office/drawing/2014/main" id="{7B8E73A6-90D0-4C31-A03E-AB8539A32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solidFill>
                  <a:srgbClr val="FF0000"/>
                </a:solidFill>
              </a:rPr>
              <a:t>Divadlo Jiřího Myrona</a:t>
            </a:r>
          </a:p>
        </p:txBody>
      </p:sp>
      <p:sp>
        <p:nvSpPr>
          <p:cNvPr id="10243" name="Zástupný symbol pro obsah 2">
            <a:extLst>
              <a:ext uri="{FF2B5EF4-FFF2-40B4-BE49-F238E27FC236}">
                <a16:creationId xmlns:a16="http://schemas.microsoft.com/office/drawing/2014/main" id="{0FC9FBC3-8007-4E92-BBE0-6F97A33CB64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Národní dům r. 1911     a dnes</a:t>
            </a:r>
          </a:p>
        </p:txBody>
      </p:sp>
      <p:sp>
        <p:nvSpPr>
          <p:cNvPr id="10244" name="Zástupný symbol pro obsah 3">
            <a:extLst>
              <a:ext uri="{FF2B5EF4-FFF2-40B4-BE49-F238E27FC236}">
                <a16:creationId xmlns:a16="http://schemas.microsoft.com/office/drawing/2014/main" id="{4E485F56-B9B1-4917-9BDC-6F3411C4427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10245" name="Picture 2">
            <a:extLst>
              <a:ext uri="{FF2B5EF4-FFF2-40B4-BE49-F238E27FC236}">
                <a16:creationId xmlns:a16="http://schemas.microsoft.com/office/drawing/2014/main" id="{E71830D2-4363-4F06-9DB2-5C7E0E08B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268413"/>
            <a:ext cx="4070350" cy="535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3">
            <a:extLst>
              <a:ext uri="{FF2B5EF4-FFF2-40B4-BE49-F238E27FC236}">
                <a16:creationId xmlns:a16="http://schemas.microsoft.com/office/drawing/2014/main" id="{8A45474E-48AB-4B50-BF0D-C3D28B299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3284538"/>
            <a:ext cx="4319588" cy="259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4">
            <a:extLst>
              <a:ext uri="{FF2B5EF4-FFF2-40B4-BE49-F238E27FC236}">
                <a16:creationId xmlns:a16="http://schemas.microsoft.com/office/drawing/2014/main" id="{4433F3C8-E74D-4527-8EF5-5DAECB30E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Divadlo Jiřího Myrona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F77DB793-B08A-48F8-90DC-C784EB817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600200"/>
            <a:ext cx="8642350" cy="45259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Čs. Legií, Moravská Ostrava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původně Národní dům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vznik 1894, novorenesance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1954 dnešní název podle J. Myrona – šestého ředitele NDM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operetní, činoherní a baletní soubor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665 míst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herci: Jan Fišar, </a:t>
            </a:r>
            <a:r>
              <a:rPr lang="cs-CZ" dirty="0" err="1"/>
              <a:t>Vl</a:t>
            </a:r>
            <a:r>
              <a:rPr lang="cs-CZ" dirty="0"/>
              <a:t>. Čapka, </a:t>
            </a:r>
            <a:r>
              <a:rPr lang="cs-CZ" dirty="0" err="1"/>
              <a:t>Vl</a:t>
            </a:r>
            <a:r>
              <a:rPr lang="cs-CZ" dirty="0"/>
              <a:t>. Polák, G. Mikulková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>
            <a:extLst>
              <a:ext uri="{FF2B5EF4-FFF2-40B4-BE49-F238E27FC236}">
                <a16:creationId xmlns:a16="http://schemas.microsoft.com/office/drawing/2014/main" id="{BF608830-E667-4BB1-BA5C-9B769DAD7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solidFill>
                  <a:srgbClr val="FF0000"/>
                </a:solidFill>
              </a:rPr>
              <a:t>Divadelní společnost Petra Bezruče</a:t>
            </a:r>
          </a:p>
        </p:txBody>
      </p:sp>
      <p:sp>
        <p:nvSpPr>
          <p:cNvPr id="13315" name="Zástupný symbol pro obsah 2">
            <a:extLst>
              <a:ext uri="{FF2B5EF4-FFF2-40B4-BE49-F238E27FC236}">
                <a16:creationId xmlns:a16="http://schemas.microsoft.com/office/drawing/2014/main" id="{A838C538-6479-4AD3-A55E-C7339A075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13316" name="Picture 2">
            <a:extLst>
              <a:ext uri="{FF2B5EF4-FFF2-40B4-BE49-F238E27FC236}">
                <a16:creationId xmlns:a16="http://schemas.microsoft.com/office/drawing/2014/main" id="{725E2816-71D3-4A0B-A7BE-4360D7EC7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484313"/>
            <a:ext cx="6626225" cy="472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</TotalTime>
  <Words>934</Words>
  <Application>Microsoft Office PowerPoint</Application>
  <PresentationFormat>Předvádění na obrazovce (4:3)</PresentationFormat>
  <Paragraphs>123</Paragraphs>
  <Slides>18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Calibri</vt:lpstr>
      <vt:lpstr>Arial</vt:lpstr>
      <vt:lpstr>Wingdings</vt:lpstr>
      <vt:lpstr>Motiv systému Office</vt:lpstr>
      <vt:lpstr>Prezentace aplikace PowerPoint</vt:lpstr>
      <vt:lpstr>Kulturní instituce v regionu</vt:lpstr>
      <vt:lpstr>Ostrava má 4 stálá divadla</vt:lpstr>
      <vt:lpstr>Z historie</vt:lpstr>
      <vt:lpstr>Divadlo Antonína Dvořáka</vt:lpstr>
      <vt:lpstr>Divadlo Antonína Dvořáka</vt:lpstr>
      <vt:lpstr>Divadlo Jiřího Myrona</vt:lpstr>
      <vt:lpstr>Divadlo Jiřího Myrona</vt:lpstr>
      <vt:lpstr>Divadelní společnost Petra Bezruče</vt:lpstr>
      <vt:lpstr>Divadlo Petra Bezruče</vt:lpstr>
      <vt:lpstr>Komorní scéna Aréna</vt:lpstr>
      <vt:lpstr>Divadlo loutek</vt:lpstr>
      <vt:lpstr>Divadlo loutek</vt:lpstr>
      <vt:lpstr>Režiséři</vt:lpstr>
      <vt:lpstr>Divadla na mapě Ostravy</vt:lpstr>
      <vt:lpstr>Divadelní a hudební festivaly</vt:lpstr>
      <vt:lpstr>Děkuji za pozornost </vt:lpstr>
      <vt:lpstr>Zdroje obrázků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Kulturní instituce v regionu</dc:title>
  <dc:creator>CIT</dc:creator>
  <cp:lastModifiedBy>Hečko Aleš</cp:lastModifiedBy>
  <cp:revision>24</cp:revision>
  <dcterms:created xsi:type="dcterms:W3CDTF">2012-05-27T17:30:44Z</dcterms:created>
  <dcterms:modified xsi:type="dcterms:W3CDTF">2020-04-20T07:28:30Z</dcterms:modified>
</cp:coreProperties>
</file>